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2"/>
  </p:notesMasterIdLst>
  <p:sldIdLst>
    <p:sldId id="295" r:id="rId2"/>
    <p:sldId id="313" r:id="rId3"/>
    <p:sldId id="360" r:id="rId4"/>
    <p:sldId id="519" r:id="rId5"/>
    <p:sldId id="520" r:id="rId6"/>
    <p:sldId id="494" r:id="rId7"/>
    <p:sldId id="506" r:id="rId8"/>
    <p:sldId id="495" r:id="rId9"/>
    <p:sldId id="521" r:id="rId10"/>
    <p:sldId id="472" r:id="rId11"/>
    <p:sldId id="509" r:id="rId12"/>
    <p:sldId id="510" r:id="rId13"/>
    <p:sldId id="511" r:id="rId14"/>
    <p:sldId id="512" r:id="rId15"/>
    <p:sldId id="513" r:id="rId16"/>
    <p:sldId id="515" r:id="rId17"/>
    <p:sldId id="514" r:id="rId18"/>
    <p:sldId id="516" r:id="rId19"/>
    <p:sldId id="523" r:id="rId20"/>
    <p:sldId id="497" r:id="rId21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テンプレート" id="{66EE52C8-BC7E-4EEC-9034-FBCA72401ECD}">
          <p14:sldIdLst>
            <p14:sldId id="295"/>
            <p14:sldId id="313"/>
            <p14:sldId id="360"/>
            <p14:sldId id="519"/>
            <p14:sldId id="520"/>
            <p14:sldId id="494"/>
            <p14:sldId id="506"/>
            <p14:sldId id="495"/>
            <p14:sldId id="521"/>
            <p14:sldId id="472"/>
            <p14:sldId id="509"/>
            <p14:sldId id="510"/>
            <p14:sldId id="511"/>
            <p14:sldId id="512"/>
            <p14:sldId id="513"/>
            <p14:sldId id="515"/>
            <p14:sldId id="514"/>
            <p14:sldId id="516"/>
            <p14:sldId id="523"/>
            <p14:sldId id="4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pos="1890" userDrawn="1">
          <p15:clr>
            <a:srgbClr val="A4A3A4"/>
          </p15:clr>
        </p15:guide>
        <p15:guide id="4" pos="5751" userDrawn="1">
          <p15:clr>
            <a:srgbClr val="A4A3A4"/>
          </p15:clr>
        </p15:guide>
        <p15:guide id="5" pos="2048" userDrawn="1">
          <p15:clr>
            <a:srgbClr val="A4A3A4"/>
          </p15:clr>
        </p15:guide>
        <p15:guide id="6" pos="5110" userDrawn="1">
          <p15:clr>
            <a:srgbClr val="A4A3A4"/>
          </p15:clr>
        </p15:guide>
        <p15:guide id="7" pos="1685" userDrawn="1">
          <p15:clr>
            <a:srgbClr val="A4A3A4"/>
          </p15:clr>
        </p15:guide>
        <p15:guide id="8" pos="7673" userDrawn="1">
          <p15:clr>
            <a:srgbClr val="A4A3A4"/>
          </p15:clr>
        </p15:guide>
        <p15:guide id="9" pos="461" userDrawn="1">
          <p15:clr>
            <a:srgbClr val="A4A3A4"/>
          </p15:clr>
        </p15:guide>
        <p15:guide id="10" pos="211" userDrawn="1">
          <p15:clr>
            <a:srgbClr val="A4A3A4"/>
          </p15:clr>
        </p15:guide>
        <p15:guide id="11" pos="7234" userDrawn="1">
          <p15:clr>
            <a:srgbClr val="A4A3A4"/>
          </p15:clr>
        </p15:guide>
        <p15:guide id="13" orient="horz" pos="4110" userDrawn="1">
          <p15:clr>
            <a:srgbClr val="A4A3A4"/>
          </p15:clr>
        </p15:guide>
        <p15:guide id="14" pos="7378" userDrawn="1">
          <p15:clr>
            <a:srgbClr val="A4A3A4"/>
          </p15:clr>
        </p15:guide>
        <p15:guide id="15" pos="3659" userDrawn="1">
          <p15:clr>
            <a:srgbClr val="A4A3A4"/>
          </p15:clr>
        </p15:guide>
        <p15:guide id="16" pos="40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000"/>
    <a:srgbClr val="FFDD4E"/>
    <a:srgbClr val="5B9BD5"/>
    <a:srgbClr val="ED7D31"/>
    <a:srgbClr val="B9DEFF"/>
    <a:srgbClr val="FFFFFF"/>
    <a:srgbClr val="BFBFBF"/>
    <a:srgbClr val="0055A2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73576" autoAdjust="0"/>
  </p:normalViewPr>
  <p:slideViewPr>
    <p:cSldViewPr snapToGrid="0" showGuides="1">
      <p:cViewPr varScale="1">
        <p:scale>
          <a:sx n="96" d="100"/>
          <a:sy n="96" d="100"/>
        </p:scale>
        <p:origin x="960" y="78"/>
      </p:cViewPr>
      <p:guideLst>
        <p:guide orient="horz" pos="2160"/>
        <p:guide pos="3817"/>
        <p:guide pos="1890"/>
        <p:guide pos="5751"/>
        <p:guide pos="2048"/>
        <p:guide pos="5110"/>
        <p:guide pos="1685"/>
        <p:guide pos="7673"/>
        <p:guide pos="461"/>
        <p:guide pos="211"/>
        <p:guide pos="7234"/>
        <p:guide orient="horz" pos="4110"/>
        <p:guide pos="7378"/>
        <p:guide pos="3659"/>
        <p:guide pos="40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2827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0699215\Downloads\&#20986;&#33655;&#23455;&#32318;&#38598;&#35336;&#12362;&#12424;&#12403;&#20104;&#28204;%20(2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0699215\Downloads\&#20986;&#33655;&#23455;&#32318;&#38598;&#35336;&#12362;&#12424;&#12403;&#20104;&#28204;_&#36039;&#26009;&#29992;&#12487;&#12540;&#124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sz="2000" b="1"/>
              <a:t>台数</a:t>
            </a:r>
          </a:p>
        </c:rich>
      </c:tx>
      <c:layout>
        <c:manualLayout>
          <c:xMode val="edge"/>
          <c:yMode val="edge"/>
          <c:x val="0.47163110032253303"/>
          <c:y val="3.7825042203216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699275881102166"/>
          <c:y val="6.2175925925925926E-2"/>
          <c:w val="0.8330072411889784"/>
          <c:h val="0.7888239807193548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'5.総出荷台数'!$AF$35</c:f>
              <c:strCache>
                <c:ptCount val="1"/>
                <c:pt idx="0">
                  <c:v>ドキュメントスキャナ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'5.総出荷台数'!$AG$33:$AM$33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'5.総出荷台数'!$AG$35:$AM$35</c:f>
              <c:numCache>
                <c:formatCode>General</c:formatCode>
                <c:ptCount val="7"/>
                <c:pt idx="0">
                  <c:v>1974198.0356505201</c:v>
                </c:pt>
                <c:pt idx="1">
                  <c:v>2045199</c:v>
                </c:pt>
                <c:pt idx="2">
                  <c:v>1968620</c:v>
                </c:pt>
                <c:pt idx="3" formatCode="#,##0;&quot;-&quot;;&quot;-&quot;">
                  <c:v>2362557.075979881</c:v>
                </c:pt>
                <c:pt idx="4" formatCode="#,##0;&quot;-&quot;;&quot;-&quot;">
                  <c:v>2347592.0973385391</c:v>
                </c:pt>
                <c:pt idx="5" formatCode="#,##0;&quot;-&quot;;&quot;-&quot;">
                  <c:v>1886408.9556294607</c:v>
                </c:pt>
                <c:pt idx="6" formatCode="#,##0;&quot;-&quot;;&quot;-&quot;">
                  <c:v>1949476.6125313595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81-4787-A62F-1C7C3A53AD4E}"/>
            </c:ext>
          </c:extLst>
        </c:ser>
        <c:ser>
          <c:idx val="0"/>
          <c:order val="1"/>
          <c:tx>
            <c:strRef>
              <c:f>'5.総出荷台数'!$AF$34</c:f>
              <c:strCache>
                <c:ptCount val="1"/>
                <c:pt idx="0">
                  <c:v>フラットベッドスキャナ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'5.総出荷台数'!$AG$33:$AM$33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'5.総出荷台数'!$AG$34:$AM$34</c:f>
              <c:numCache>
                <c:formatCode>General</c:formatCode>
                <c:ptCount val="7"/>
                <c:pt idx="0">
                  <c:v>1224094</c:v>
                </c:pt>
                <c:pt idx="1">
                  <c:v>940609</c:v>
                </c:pt>
                <c:pt idx="2">
                  <c:v>931663</c:v>
                </c:pt>
                <c:pt idx="3" formatCode="#,##0;&quot;-&quot;;&quot;-&quot;">
                  <c:v>658362</c:v>
                </c:pt>
                <c:pt idx="4" formatCode="#,##0;&quot;-&quot;;&quot;-&quot;">
                  <c:v>775146</c:v>
                </c:pt>
                <c:pt idx="5" formatCode="#,##0;&quot;-&quot;;&quot;-&quot;">
                  <c:v>631704</c:v>
                </c:pt>
                <c:pt idx="6" formatCode="#,##0;&quot;-&quot;;&quot;-&quot;">
                  <c:v>556677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81-4787-A62F-1C7C3A53A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6679008"/>
        <c:axId val="636681888"/>
      </c:barChart>
      <c:catAx>
        <c:axId val="63667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36681888"/>
        <c:crosses val="autoZero"/>
        <c:auto val="1"/>
        <c:lblAlgn val="ctr"/>
        <c:lblOffset val="100"/>
        <c:noMultiLvlLbl val="0"/>
      </c:catAx>
      <c:valAx>
        <c:axId val="636681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3667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 sz="2000" b="1"/>
              <a:t>金額</a:t>
            </a:r>
            <a:endParaRPr lang="ja-JP" sz="2000" b="1"/>
          </a:p>
        </c:rich>
      </c:tx>
      <c:layout>
        <c:manualLayout>
          <c:xMode val="edge"/>
          <c:yMode val="edge"/>
          <c:x val="0.50840007500782813"/>
          <c:y val="5.6560328288058085E-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699275881102166"/>
          <c:y val="6.2175925925925926E-2"/>
          <c:w val="0.8330072411889784"/>
          <c:h val="0.7888239807193548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'6.総出荷金額'!$AF$35</c:f>
              <c:strCache>
                <c:ptCount val="1"/>
                <c:pt idx="0">
                  <c:v>ドキュメントスキャナ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'6.総出荷金額'!$AG$33:$AM$33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'6.総出荷金額'!$AG$35:$AM$35</c:f>
              <c:numCache>
                <c:formatCode>General</c:formatCode>
                <c:ptCount val="7"/>
                <c:pt idx="0">
                  <c:v>66931.879411442424</c:v>
                </c:pt>
                <c:pt idx="1">
                  <c:v>61789</c:v>
                </c:pt>
                <c:pt idx="2">
                  <c:v>54056</c:v>
                </c:pt>
                <c:pt idx="3" formatCode="#,##0;&quot;-&quot;;&quot;-&quot;">
                  <c:v>61731.637708960421</c:v>
                </c:pt>
                <c:pt idx="4" formatCode="#,##0;&quot;-&quot;;&quot;-&quot;">
                  <c:v>75088.784480441842</c:v>
                </c:pt>
                <c:pt idx="5" formatCode="#,##0;&quot;-&quot;;&quot;-&quot;">
                  <c:v>63974.824056824007</c:v>
                </c:pt>
                <c:pt idx="6" formatCode="#,##0;&quot;-&quot;;&quot;-&quot;">
                  <c:v>66088.741086734735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C-49D2-9B3E-C4695606A05A}"/>
            </c:ext>
          </c:extLst>
        </c:ser>
        <c:ser>
          <c:idx val="0"/>
          <c:order val="1"/>
          <c:tx>
            <c:strRef>
              <c:f>'6.総出荷金額'!$AF$34</c:f>
              <c:strCache>
                <c:ptCount val="1"/>
                <c:pt idx="0">
                  <c:v>フラットベッドスキャナ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'6.総出荷金額'!$AG$33:$AM$33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'6.総出荷金額'!$AG$34:$AM$34</c:f>
              <c:numCache>
                <c:formatCode>General</c:formatCode>
                <c:ptCount val="7"/>
                <c:pt idx="0">
                  <c:v>8553</c:v>
                </c:pt>
                <c:pt idx="1">
                  <c:v>6643</c:v>
                </c:pt>
                <c:pt idx="2">
                  <c:v>6179</c:v>
                </c:pt>
                <c:pt idx="3" formatCode="#,##0;&quot;-&quot;;&quot;-&quot;">
                  <c:v>5973.2206220000007</c:v>
                </c:pt>
                <c:pt idx="4" formatCode="#,##0;&quot;-&quot;;&quot;-&quot;">
                  <c:v>6332</c:v>
                </c:pt>
                <c:pt idx="5" formatCode="#,##0;&quot;-&quot;;&quot;-&quot;">
                  <c:v>5709</c:v>
                </c:pt>
                <c:pt idx="6" formatCode="#,##0;&quot;-&quot;;&quot;-&quot;">
                  <c:v>4590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BC-49D2-9B3E-C4695606A0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6679008"/>
        <c:axId val="636681888"/>
      </c:barChart>
      <c:catAx>
        <c:axId val="63667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36681888"/>
        <c:crosses val="autoZero"/>
        <c:auto val="1"/>
        <c:lblAlgn val="ctr"/>
        <c:lblOffset val="100"/>
        <c:noMultiLvlLbl val="0"/>
      </c:catAx>
      <c:valAx>
        <c:axId val="636681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3667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67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1" cy="50267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3B280E9E-25C4-4AFD-B6DA-E16B2D887E30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40"/>
            <a:ext cx="2984871" cy="50267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1" cy="50267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F53240E4-0645-45CC-B2A5-BB96111E8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62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56" userDrawn="1">
          <p15:clr>
            <a:srgbClr val="F26B43"/>
          </p15:clr>
        </p15:guide>
        <p15:guide id="2" pos="217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240E4-0645-45CC-B2A5-BB96111E86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304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10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5737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11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78850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12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7611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13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14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29302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15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948196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16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26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17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72295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8513-9ECA-4074-96CF-65840A2EC860}" type="slidenum">
              <a:rPr lang="en-US" altLang="ja-JP" smtClean="0"/>
              <a:pPr/>
              <a:t>18</a:t>
            </a:fld>
            <a:endParaRPr lang="en-US" altLang="ja-JP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57223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240E4-0645-45CC-B2A5-BB96111E866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2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240E4-0645-45CC-B2A5-BB96111E866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1104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5D3608-B9E9-4C3D-A37C-A98D69FB9814}" type="slidenum">
              <a:rPr lang="en-US" altLang="ja-JP" smtClean="0"/>
              <a:pPr/>
              <a:t>20</a:t>
            </a:fld>
            <a:endParaRPr lang="en-US" altLang="ja-JP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1" dirty="0">
              <a:latin typeface="+mn-ea"/>
              <a:ea typeface="+mn-ea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798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0FC91D-8423-4FBE-BAD5-910465E7C089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741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91138-2B92-4A95-B0EE-3087D43320CB}" type="slidenum">
              <a:rPr lang="en-US" altLang="ja-JP" smtClean="0"/>
              <a:pPr/>
              <a:t>4</a:t>
            </a:fld>
            <a:endParaRPr lang="en-US" altLang="ja-JP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1735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240E4-0645-45CC-B2A5-BB96111E866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689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64B8C-2B01-47B2-9CC2-72A0D43DB797}" type="slidenum">
              <a:rPr lang="en-US" altLang="ja-JP" smtClean="0"/>
              <a:pPr/>
              <a:t>6</a:t>
            </a:fld>
            <a:endParaRPr lang="en-US" altLang="ja-JP" dirty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812" y="5202468"/>
            <a:ext cx="5054919" cy="5269982"/>
          </a:xfrm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5566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64B8C-2B01-47B2-9CC2-72A0D43DB797}" type="slidenum">
              <a:rPr lang="en-US" altLang="ja-JP" smtClean="0"/>
              <a:pPr/>
              <a:t>7</a:t>
            </a:fld>
            <a:endParaRPr lang="en-US" altLang="ja-JP" dirty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812" y="5202468"/>
            <a:ext cx="5054919" cy="5269982"/>
          </a:xfrm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84590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5E237-2572-4E1D-965F-5CAAFDC76DFD}" type="slidenum">
              <a:rPr lang="en-US" altLang="ja-JP" smtClean="0"/>
              <a:pPr/>
              <a:t>8</a:t>
            </a:fld>
            <a:endParaRPr lang="en-US" altLang="ja-JP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42675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240E4-0645-45CC-B2A5-BB96111E866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28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6C14B1-4905-F1B8-A769-E09817544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3428" y="2862549"/>
            <a:ext cx="8249229" cy="553998"/>
          </a:xfrm>
        </p:spPr>
        <p:txBody>
          <a:bodyPr wrap="square" lIns="0" tIns="0" rIns="0" bIns="0" anchor="b">
            <a:spAutoFit/>
          </a:bodyPr>
          <a:lstStyle>
            <a:lvl1pPr algn="l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755F240-D67F-EB80-FF83-5A1DB3D8B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3428" y="3503035"/>
            <a:ext cx="8249229" cy="276999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6B1F1CB3-EA93-F03C-2F92-40618376D7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3428" y="5692254"/>
            <a:ext cx="1872207" cy="39627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A99B11-1022-BBE8-211E-7BA15C8A26EE}"/>
              </a:ext>
            </a:extLst>
          </p:cNvPr>
          <p:cNvSpPr txBox="1"/>
          <p:nvPr userDrawn="1"/>
        </p:nvSpPr>
        <p:spPr>
          <a:xfrm>
            <a:off x="5089651" y="5584678"/>
            <a:ext cx="2808312" cy="588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b="1" dirty="0">
                <a:solidFill>
                  <a:srgbClr val="0055A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一般社団法人</a:t>
            </a:r>
            <a:endParaRPr kumimoji="1" lang="en-US" altLang="ja-JP" sz="1200" b="1" dirty="0">
              <a:solidFill>
                <a:srgbClr val="0055A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b="1" dirty="0">
                <a:solidFill>
                  <a:srgbClr val="0055A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電子情報技術産業協会</a:t>
            </a:r>
          </a:p>
        </p:txBody>
      </p:sp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1E0B8A2D-F8AD-E489-29A9-AC57CE66B1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080" t="1853" b="1853"/>
          <a:stretch/>
        </p:blipFill>
        <p:spPr>
          <a:xfrm>
            <a:off x="0" y="1"/>
            <a:ext cx="2993327" cy="685800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9F0F19A-4BFF-A65F-5112-3042AD4F0BDF}"/>
              </a:ext>
            </a:extLst>
          </p:cNvPr>
          <p:cNvSpPr/>
          <p:nvPr userDrawn="1"/>
        </p:nvSpPr>
        <p:spPr>
          <a:xfrm>
            <a:off x="10499988" y="0"/>
            <a:ext cx="1692012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BD06-E652-7FEE-5463-2C48F9322E24}"/>
              </a:ext>
            </a:extLst>
          </p:cNvPr>
          <p:cNvSpPr/>
          <p:nvPr userDrawn="1"/>
        </p:nvSpPr>
        <p:spPr>
          <a:xfrm>
            <a:off x="6096000" y="6381329"/>
            <a:ext cx="6096000" cy="476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51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7C9D8A1D-A486-F5D0-7781-DAB8744673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53" r="5755" b="1853"/>
          <a:stretch/>
        </p:blipFill>
        <p:spPr>
          <a:xfrm>
            <a:off x="8829923" y="1"/>
            <a:ext cx="3362077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90D29AD-2194-D744-1A34-2D05D5E0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00" y="3276000"/>
            <a:ext cx="9372823" cy="553998"/>
          </a:xfrm>
        </p:spPr>
        <p:txBody>
          <a:bodyPr vert="horz" wrap="square" lIns="0" tIns="0" rIns="0" bIns="0" rtlCol="0" anchor="b">
            <a:spAutoFit/>
          </a:bodyPr>
          <a:lstStyle>
            <a:lvl1pPr>
              <a:defRPr lang="ja-JP" altLang="en-US" sz="4000"/>
            </a:lvl1pPr>
          </a:lstStyle>
          <a:p>
            <a:pPr lvl="0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744A0F-7F48-5E9A-57CD-702EEF7AB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9600" y="2851200"/>
            <a:ext cx="9372823" cy="276999"/>
          </a:xfrm>
        </p:spPr>
        <p:txBody>
          <a:bodyPr vert="horz" wrap="square" lIns="0" tIns="0" rIns="0" bIns="0" rtlCol="0" anchor="b">
            <a:spAutoFit/>
          </a:bodyPr>
          <a:lstStyle>
            <a:lvl1pPr marL="0" indent="0">
              <a:buFont typeface="Wingdings" panose="05000000000000000000" pitchFamily="2" charset="2"/>
              <a:buNone/>
              <a:defRPr lang="ja-JP" altLang="en-US" sz="2000"/>
            </a:lvl1pPr>
          </a:lstStyle>
          <a:p>
            <a:pPr marL="228600" lvl="0" indent="-22860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日付プレースホルダー 3" hidden="1">
            <a:extLst>
              <a:ext uri="{FF2B5EF4-FFF2-40B4-BE49-F238E27FC236}">
                <a16:creationId xmlns:a16="http://schemas.microsoft.com/office/drawing/2014/main" id="{64FD771B-6BFD-9669-41AA-511BD050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8E01-C8A1-4FEB-8239-8C379CE1C017}" type="datetime1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21CDD1-0268-ECA9-9CEE-72FD59B3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JEITA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E9B5BF-BFA5-D0F6-5326-44CAC67D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F3EA-680D-47F3-B0E9-2149978AA5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 descr="ロゴ&#10;&#10;中程度の精度で自動的に生成された説明">
            <a:extLst>
              <a:ext uri="{FF2B5EF4-FFF2-40B4-BE49-F238E27FC236}">
                <a16:creationId xmlns:a16="http://schemas.microsoft.com/office/drawing/2014/main" id="{FD7BAC2B-A749-55E7-343A-F010334F4D4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24" y="334094"/>
            <a:ext cx="1080120" cy="228621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4F35E4D-706F-899E-C59A-0A9F9F8AE749}"/>
              </a:ext>
            </a:extLst>
          </p:cNvPr>
          <p:cNvSpPr/>
          <p:nvPr userDrawn="1"/>
        </p:nvSpPr>
        <p:spPr>
          <a:xfrm>
            <a:off x="10499988" y="0"/>
            <a:ext cx="1418435" cy="727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82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73CA7C3-AE9C-EFE4-796C-DB8E1C5762D1}"/>
              </a:ext>
            </a:extLst>
          </p:cNvPr>
          <p:cNvSpPr/>
          <p:nvPr userDrawn="1"/>
        </p:nvSpPr>
        <p:spPr>
          <a:xfrm>
            <a:off x="0" y="6381329"/>
            <a:ext cx="12192000" cy="476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560B4F42-11F1-C2E0-2062-7F5A26680B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54" r="5755" b="1853"/>
          <a:stretch/>
        </p:blipFill>
        <p:spPr>
          <a:xfrm>
            <a:off x="8829923" y="6381327"/>
            <a:ext cx="3362077" cy="47667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505A3F8-4835-74E9-AF92-63EAF01F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68" y="313741"/>
            <a:ext cx="10260054" cy="324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ja-JP" altLang="en-US" dirty="0"/>
            </a:lvl1pPr>
          </a:lstStyle>
          <a:p>
            <a:pPr lvl="0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963271-5098-71EC-558A-A75A5A7F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8781"/>
            <a:ext cx="10764000" cy="4732610"/>
          </a:xfrm>
        </p:spPr>
        <p:txBody>
          <a:bodyPr>
            <a:noAutofit/>
          </a:bodyPr>
          <a:lstStyle>
            <a:lvl1pPr marL="2857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メイリオ" panose="020B0604030504040204" pitchFamily="50" charset="-128"/>
              <a:buChar char="▍"/>
              <a:defRPr sz="1800" b="1">
                <a:solidFill>
                  <a:schemeClr val="tx1"/>
                </a:solidFill>
                <a:latin typeface="+mj-lt"/>
                <a:ea typeface="+mj-ea"/>
              </a:defRPr>
            </a:lvl1pPr>
            <a:lvl2pPr marL="7429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300">
                <a:solidFill>
                  <a:schemeClr val="tx1"/>
                </a:solidFill>
                <a:latin typeface="+mn-ea"/>
                <a:ea typeface="+mn-ea"/>
              </a:defRPr>
            </a:lvl2pPr>
            <a:lvl3pPr marL="12001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+mn-ea"/>
                <a:ea typeface="+mn-ea"/>
              </a:defRPr>
            </a:lvl3pPr>
            <a:lvl4pPr marL="16573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  <a:latin typeface="+mn-ea"/>
                <a:ea typeface="+mn-ea"/>
              </a:defRPr>
            </a:lvl4pPr>
            <a:lvl5pPr marL="21145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17" name="図 16" descr="ロゴ&#10;&#10;中程度の精度で自動的に生成された説明">
            <a:extLst>
              <a:ext uri="{FF2B5EF4-FFF2-40B4-BE49-F238E27FC236}">
                <a16:creationId xmlns:a16="http://schemas.microsoft.com/office/drawing/2014/main" id="{35F202BB-8D78-1656-4237-63ACD607068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105" y="334094"/>
            <a:ext cx="1080120" cy="228621"/>
          </a:xfrm>
          <a:prstGeom prst="rect">
            <a:avLst/>
          </a:prstGeom>
        </p:spPr>
      </p:pic>
      <p:sp>
        <p:nvSpPr>
          <p:cNvPr id="20" name="スライド番号プレースホルダー 5">
            <a:extLst>
              <a:ext uri="{FF2B5EF4-FFF2-40B4-BE49-F238E27FC236}">
                <a16:creationId xmlns:a16="http://schemas.microsoft.com/office/drawing/2014/main" id="{C5EA334E-AF65-0544-4EBE-14F9EAC32C0B}"/>
              </a:ext>
            </a:extLst>
          </p:cNvPr>
          <p:cNvSpPr txBox="1">
            <a:spLocks/>
          </p:cNvSpPr>
          <p:nvPr userDrawn="1"/>
        </p:nvSpPr>
        <p:spPr>
          <a:xfrm>
            <a:off x="9210920" y="64290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E3F3EA-680D-47F3-B0E9-2149978AA55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D583616-9F2A-5168-9883-EBACABB7F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26800"/>
            <a:ext cx="345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altLang="ja-JP" dirty="0"/>
              <a:t>© JEITA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3651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42EB2C3-5E0C-424E-8EF5-9426B81235C8}"/>
              </a:ext>
            </a:extLst>
          </p:cNvPr>
          <p:cNvGrpSpPr/>
          <p:nvPr userDrawn="1"/>
        </p:nvGrpSpPr>
        <p:grpSpPr>
          <a:xfrm>
            <a:off x="8385" y="-14358"/>
            <a:ext cx="12183615" cy="6900215"/>
            <a:chOff x="8385" y="-14358"/>
            <a:chExt cx="12183615" cy="6900215"/>
          </a:xfrm>
        </p:grpSpPr>
        <p:pic>
          <p:nvPicPr>
            <p:cNvPr id="9" name="図 8" descr="机の上に座っている人">
              <a:extLst>
                <a:ext uri="{FF2B5EF4-FFF2-40B4-BE49-F238E27FC236}">
                  <a16:creationId xmlns:a16="http://schemas.microsoft.com/office/drawing/2014/main" id="{634B8FDB-D7FB-4BD7-8348-FECD5D80A4B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alphaModFix amt="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8"/>
            <a:stretch/>
          </p:blipFill>
          <p:spPr>
            <a:xfrm>
              <a:off x="1889760" y="0"/>
              <a:ext cx="10302240" cy="6874435"/>
            </a:xfrm>
            <a:prstGeom prst="rect">
              <a:avLst/>
            </a:prstGeom>
          </p:spPr>
        </p:pic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1DD95A57-EF42-4B93-818D-F83B1834945E}"/>
                </a:ext>
              </a:extLst>
            </p:cNvPr>
            <p:cNvSpPr/>
            <p:nvPr userDrawn="1"/>
          </p:nvSpPr>
          <p:spPr>
            <a:xfrm>
              <a:off x="8385" y="-14358"/>
              <a:ext cx="7129261" cy="6900215"/>
            </a:xfrm>
            <a:prstGeom prst="rect">
              <a:avLst/>
            </a:prstGeom>
            <a:gradFill flip="none" rotWithShape="1">
              <a:gsLst>
                <a:gs pos="33000">
                  <a:schemeClr val="bg1">
                    <a:lumMod val="95000"/>
                    <a:alpha val="0"/>
                  </a:schemeClr>
                </a:gs>
                <a:gs pos="55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73CA7C3-AE9C-EFE4-796C-DB8E1C5762D1}"/>
              </a:ext>
            </a:extLst>
          </p:cNvPr>
          <p:cNvSpPr/>
          <p:nvPr userDrawn="1"/>
        </p:nvSpPr>
        <p:spPr>
          <a:xfrm>
            <a:off x="0" y="6381329"/>
            <a:ext cx="12192000" cy="476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560B4F42-11F1-C2E0-2062-7F5A26680B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91454" r="5755" b="1853"/>
          <a:stretch/>
        </p:blipFill>
        <p:spPr>
          <a:xfrm>
            <a:off x="8829923" y="6381327"/>
            <a:ext cx="3362077" cy="47667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505A3F8-4835-74E9-AF92-63EAF01F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68" y="313741"/>
            <a:ext cx="10260054" cy="324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ja-JP" altLang="en-US" dirty="0"/>
            </a:lvl1pPr>
          </a:lstStyle>
          <a:p>
            <a:pPr lvl="0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963271-5098-71EC-558A-A75A5A7F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8781"/>
            <a:ext cx="10764000" cy="4732610"/>
          </a:xfrm>
        </p:spPr>
        <p:txBody>
          <a:bodyPr>
            <a:noAutofit/>
          </a:bodyPr>
          <a:lstStyle>
            <a:lvl1pPr marL="2857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メイリオ" panose="020B0604030504040204" pitchFamily="50" charset="-128"/>
              <a:buChar char="▍"/>
              <a:defRPr sz="1800" b="1">
                <a:solidFill>
                  <a:schemeClr val="tx1"/>
                </a:solidFill>
                <a:latin typeface="+mj-lt"/>
                <a:ea typeface="+mj-ea"/>
              </a:defRPr>
            </a:lvl1pPr>
            <a:lvl2pPr marL="7429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300">
                <a:solidFill>
                  <a:schemeClr val="tx1"/>
                </a:solidFill>
                <a:latin typeface="+mn-ea"/>
                <a:ea typeface="+mn-ea"/>
              </a:defRPr>
            </a:lvl2pPr>
            <a:lvl3pPr marL="12001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+mn-ea"/>
                <a:ea typeface="+mn-ea"/>
              </a:defRPr>
            </a:lvl3pPr>
            <a:lvl4pPr marL="16573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  <a:latin typeface="+mn-ea"/>
                <a:ea typeface="+mn-ea"/>
              </a:defRPr>
            </a:lvl4pPr>
            <a:lvl5pPr marL="211455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17" name="図 16" descr="ロゴ&#10;&#10;中程度の精度で自動的に生成された説明">
            <a:extLst>
              <a:ext uri="{FF2B5EF4-FFF2-40B4-BE49-F238E27FC236}">
                <a16:creationId xmlns:a16="http://schemas.microsoft.com/office/drawing/2014/main" id="{35F202BB-8D78-1656-4237-63ACD607068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105" y="334094"/>
            <a:ext cx="1080120" cy="228621"/>
          </a:xfrm>
          <a:prstGeom prst="rect">
            <a:avLst/>
          </a:prstGeom>
        </p:spPr>
      </p:pic>
      <p:sp>
        <p:nvSpPr>
          <p:cNvPr id="20" name="スライド番号プレースホルダー 5">
            <a:extLst>
              <a:ext uri="{FF2B5EF4-FFF2-40B4-BE49-F238E27FC236}">
                <a16:creationId xmlns:a16="http://schemas.microsoft.com/office/drawing/2014/main" id="{C5EA334E-AF65-0544-4EBE-14F9EAC32C0B}"/>
              </a:ext>
            </a:extLst>
          </p:cNvPr>
          <p:cNvSpPr txBox="1">
            <a:spLocks/>
          </p:cNvSpPr>
          <p:nvPr userDrawn="1"/>
        </p:nvSpPr>
        <p:spPr>
          <a:xfrm>
            <a:off x="9210920" y="64290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E3F3EA-680D-47F3-B0E9-2149978AA55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D583616-9F2A-5168-9883-EBACABB7F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26800"/>
            <a:ext cx="345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altLang="ja-JP" dirty="0"/>
              <a:t>© JEITA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3273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E2756-EE07-A897-7162-E9E033B55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 hidden="1">
            <a:extLst>
              <a:ext uri="{FF2B5EF4-FFF2-40B4-BE49-F238E27FC236}">
                <a16:creationId xmlns:a16="http://schemas.microsoft.com/office/drawing/2014/main" id="{E4C452B5-0B8A-8D04-D9E8-FBA8FE24E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7B0-4602-456B-8760-F61F84AE0112}" type="datetime1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700E20-9649-2741-0FA1-52929D72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JEITA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69D6E0-95AC-5966-8B7D-CA875759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F3EA-680D-47F3-B0E9-2149978AA5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5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 hidden="1">
            <a:extLst>
              <a:ext uri="{FF2B5EF4-FFF2-40B4-BE49-F238E27FC236}">
                <a16:creationId xmlns:a16="http://schemas.microsoft.com/office/drawing/2014/main" id="{B1924AC2-7E75-413A-AE00-CF74DB24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5179-A166-4441-8C58-17DB7F69AB93}" type="datetime1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1FE735-1C3A-8C46-3E2B-15F8D89B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JEITA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59C366-CC12-1B4F-6AB0-067177EC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F3EA-680D-47F3-B0E9-2149978AA5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88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4585" y="142876"/>
            <a:ext cx="10390716" cy="962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219200" y="63246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3246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42400" y="63246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3C884-0507-4633-83DF-3B52DBBB26F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1722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F5D18F-196F-FDE7-6E30-19BEBDB77E40}"/>
              </a:ext>
            </a:extLst>
          </p:cNvPr>
          <p:cNvSpPr/>
          <p:nvPr userDrawn="1"/>
        </p:nvSpPr>
        <p:spPr>
          <a:xfrm>
            <a:off x="0" y="6381329"/>
            <a:ext cx="12192000" cy="476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D4165D3E-C92C-935D-868B-CED09BA36C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t="91454" r="5755" b="1853"/>
          <a:stretch/>
        </p:blipFill>
        <p:spPr>
          <a:xfrm>
            <a:off x="8829923" y="6381327"/>
            <a:ext cx="3362077" cy="476673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FCB9F3-C266-1003-6AFD-EBDE975E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00" y="313200"/>
            <a:ext cx="10260000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DF0151-F8AC-CE7A-EF5A-CA9EDAF23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209600"/>
            <a:ext cx="10764000" cy="47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lvl="0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メイリオ" panose="020B0604030504040204" pitchFamily="50" charset="-128"/>
              <a:buChar char="▍"/>
            </a:pPr>
            <a:r>
              <a:rPr kumimoji="1" lang="ja-JP" altLang="en-US" dirty="0"/>
              <a:t>マスター テキストの書式設定</a:t>
            </a:r>
          </a:p>
          <a:p>
            <a:pPr marL="742950" lvl="1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marL="1200150" lvl="2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</a:pPr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marL="1657350" lvl="3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</a:pPr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marL="2114550" lvl="4" indent="-285750">
              <a:lnSpc>
                <a:spcPct val="120000"/>
              </a:lnSpc>
              <a:spcAft>
                <a:spcPts val="400"/>
              </a:spcAft>
              <a:buClr>
                <a:schemeClr val="accent1"/>
              </a:buClr>
            </a:pPr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 hidden="1">
            <a:extLst>
              <a:ext uri="{FF2B5EF4-FFF2-40B4-BE49-F238E27FC236}">
                <a16:creationId xmlns:a16="http://schemas.microsoft.com/office/drawing/2014/main" id="{BCC141D7-E202-090D-9066-0A5C8DD7C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AF4C5-65D6-4D16-9D96-DE1BBA52E26D}" type="datetime1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FB6B0B-7FF2-AECF-6C03-157B4E785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26800"/>
            <a:ext cx="345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altLang="ja-JP" dirty="0"/>
              <a:t>© JEITA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1705E-44D4-0896-E381-5AA76D11D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2400" y="6429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ja-JP" altLang="en-US" sz="1000" b="1" smtClean="0">
                <a:solidFill>
                  <a:schemeClr val="accent1"/>
                </a:solidFill>
              </a:defRPr>
            </a:lvl1pPr>
          </a:lstStyle>
          <a:p>
            <a:fld id="{58E3F3EA-680D-47F3-B0E9-2149978AA553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pic>
        <p:nvPicPr>
          <p:cNvPr id="10" name="図 9" descr="ロゴ&#10;&#10;中程度の精度で自動的に生成された説明">
            <a:extLst>
              <a:ext uri="{FF2B5EF4-FFF2-40B4-BE49-F238E27FC236}">
                <a16:creationId xmlns:a16="http://schemas.microsoft.com/office/drawing/2014/main" id="{CB4FBF18-31E5-43A7-5F04-3EB1D3FBC84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105" y="334094"/>
            <a:ext cx="1080120" cy="228621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23489D-6CD0-529C-FB8C-161E97702D7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ja-JP" alt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5942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3" r:id="rId3"/>
    <p:sldLayoutId id="2147483664" r:id="rId4"/>
    <p:sldLayoutId id="2147483654" r:id="rId5"/>
    <p:sldLayoutId id="2147483655" r:id="rId6"/>
    <p:sldLayoutId id="2147483665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lang="ja-JP" altLang="en-US" sz="1800" b="1" kern="1200" dirty="0">
          <a:solidFill>
            <a:schemeClr val="tx1"/>
          </a:solidFill>
          <a:latin typeface="+mj-lt"/>
          <a:ea typeface="+mj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altLang="en-US" sz="1300" kern="1200" dirty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altLang="en-US" sz="1300" kern="1200" dirty="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altLang="en-US" sz="1100" kern="1200" dirty="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altLang="en-US" sz="1100" kern="1200" dirty="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3139C-3906-82FC-0AB6-F9AD2B0E2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3428" y="2862549"/>
            <a:ext cx="8249229" cy="553998"/>
          </a:xfrm>
        </p:spPr>
        <p:txBody>
          <a:bodyPr/>
          <a:lstStyle/>
          <a:p>
            <a:r>
              <a:rPr lang="ja-JP" altLang="en-US" dirty="0"/>
              <a:t>イメージスキャナ調査報告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050433-45D8-2FE7-23AF-41084CF8C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3428" y="3503035"/>
            <a:ext cx="8249229" cy="1095172"/>
          </a:xfrm>
        </p:spPr>
        <p:txBody>
          <a:bodyPr/>
          <a:lstStyle/>
          <a:p>
            <a:r>
              <a:rPr lang="en-US" altLang="ja-JP" dirty="0"/>
              <a:t>2024</a:t>
            </a:r>
            <a:r>
              <a:rPr lang="ja-JP" altLang="en-US" dirty="0"/>
              <a:t>年の出荷実績・</a:t>
            </a:r>
            <a:r>
              <a:rPr lang="en-US" altLang="ja-JP" dirty="0"/>
              <a:t>2027</a:t>
            </a:r>
            <a:r>
              <a:rPr lang="ja-JP" altLang="en-US" dirty="0"/>
              <a:t>年までの出荷トレンド報告</a:t>
            </a:r>
            <a:endParaRPr lang="en-US" altLang="ja-JP" dirty="0"/>
          </a:p>
          <a:p>
            <a:pPr eaLnBrk="1" hangingPunct="1"/>
            <a:endParaRPr lang="en-US" altLang="ja-JP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イメージスキャナ専門委員会　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古城 晋介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17CEBFEA-5740-9565-249A-711F5A8CF6EB}"/>
              </a:ext>
            </a:extLst>
          </p:cNvPr>
          <p:cNvSpPr txBox="1">
            <a:spLocks/>
          </p:cNvSpPr>
          <p:nvPr/>
        </p:nvSpPr>
        <p:spPr>
          <a:xfrm>
            <a:off x="3073428" y="5170772"/>
            <a:ext cx="4272501" cy="221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0" dirty="0"/>
              <a:t>2025</a:t>
            </a:r>
            <a:r>
              <a:rPr lang="ja-JP" altLang="en-US" sz="1600" b="0" dirty="0"/>
              <a:t>年</a:t>
            </a:r>
            <a:r>
              <a:rPr lang="en-US" altLang="ja-JP" sz="1600" b="0" dirty="0"/>
              <a:t>07</a:t>
            </a:r>
            <a:r>
              <a:rPr lang="ja-JP" altLang="en-US" sz="1600" b="0" dirty="0"/>
              <a:t>月</a:t>
            </a:r>
            <a:r>
              <a:rPr lang="en-US" altLang="ja-JP" sz="1600" b="0" dirty="0"/>
              <a:t>18</a:t>
            </a:r>
            <a:r>
              <a:rPr lang="ja-JP" altLang="en-US" sz="1600" b="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90099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3-1.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（サマリー）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none" lIns="0" tIns="0" rIns="0" bIns="0" rtlCol="0">
            <a:noAutofit/>
          </a:bodyPr>
          <a:lstStyle/>
          <a:p>
            <a:pPr marL="0" indent="0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イメージスキャナ全体の動向 （日系企業自主統計）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00050" lvl="1" indent="0"/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年は金額・台数とも昨年並み。特に、ドキュメントスキャナの市場は回復基調。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00050" lvl="1" indent="0"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台数は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年に向けて伸長する見通し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51540"/>
              </p:ext>
            </p:extLst>
          </p:nvPr>
        </p:nvGraphicFramePr>
        <p:xfrm>
          <a:off x="1679577" y="2679769"/>
          <a:ext cx="8782048" cy="36341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3548">
                <a:tc rowSpan="2"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イメージスキャナ市場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  <a:endParaRPr lang="en-US" alt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（前年比）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年見通し</a:t>
                      </a:r>
                      <a:endParaRPr lang="en-US" altLang="ja-JP" sz="1400" kern="10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 gridSpan="2" vMerge="1">
                  <a:txBody>
                    <a:bodyPr/>
                    <a:lstStyle/>
                    <a:p>
                      <a:pPr indent="10160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110">
                <a:tc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国内出荷と輸出</a:t>
                      </a:r>
                      <a:endParaRPr lang="en-US" alt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を合わせた総出荷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±0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707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62305" algn="r"/>
                        </a:tabLs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729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62305" algn="r"/>
                        </a:tabLs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フラットベッドスキャナ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726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ドキュメントスキャナ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b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明朝" panose="02020609040205080304" pitchFamily="17" charset="-128"/>
                        </a:rPr>
                        <a:t>％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686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4" descr="スキャナ（他社）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5761" y="5017432"/>
            <a:ext cx="585065" cy="37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j034567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935760" y="5827523"/>
            <a:ext cx="540100" cy="47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下矢印 9"/>
          <p:cNvSpPr/>
          <p:nvPr/>
        </p:nvSpPr>
        <p:spPr bwMode="auto">
          <a:xfrm>
            <a:off x="7626170" y="5200049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 flipV="1">
            <a:off x="7626170" y="4254944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4" name="下矢印 13"/>
          <p:cNvSpPr/>
          <p:nvPr/>
        </p:nvSpPr>
        <p:spPr bwMode="auto">
          <a:xfrm flipV="1">
            <a:off x="7626170" y="5991989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下矢印 9">
            <a:extLst>
              <a:ext uri="{FF2B5EF4-FFF2-40B4-BE49-F238E27FC236}">
                <a16:creationId xmlns:a16="http://schemas.microsoft.com/office/drawing/2014/main" id="{D0B05400-1052-4711-9BC9-B1D4DCBCADF5}"/>
              </a:ext>
            </a:extLst>
          </p:cNvPr>
          <p:cNvSpPr/>
          <p:nvPr/>
        </p:nvSpPr>
        <p:spPr bwMode="auto">
          <a:xfrm>
            <a:off x="9086979" y="5200049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5" name="下矢印 13">
            <a:extLst>
              <a:ext uri="{FF2B5EF4-FFF2-40B4-BE49-F238E27FC236}">
                <a16:creationId xmlns:a16="http://schemas.microsoft.com/office/drawing/2014/main" id="{9113527D-3A40-587A-DFA0-91EFDB8F9A35}"/>
              </a:ext>
            </a:extLst>
          </p:cNvPr>
          <p:cNvSpPr/>
          <p:nvPr/>
        </p:nvSpPr>
        <p:spPr bwMode="auto">
          <a:xfrm flipV="1">
            <a:off x="9086979" y="5991989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9" name="下矢印 13">
            <a:extLst>
              <a:ext uri="{FF2B5EF4-FFF2-40B4-BE49-F238E27FC236}">
                <a16:creationId xmlns:a16="http://schemas.microsoft.com/office/drawing/2014/main" id="{76E8409A-68C0-00C7-9955-F2F5C28B77A6}"/>
              </a:ext>
            </a:extLst>
          </p:cNvPr>
          <p:cNvSpPr/>
          <p:nvPr/>
        </p:nvSpPr>
        <p:spPr bwMode="auto">
          <a:xfrm flipV="1">
            <a:off x="9086979" y="4329540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230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>
            <a:extLst>
              <a:ext uri="{FF2B5EF4-FFF2-40B4-BE49-F238E27FC236}">
                <a16:creationId xmlns:a16="http://schemas.microsoft.com/office/drawing/2014/main" id="{63A801BD-7B77-BB4D-5916-1B585331C329}"/>
              </a:ext>
            </a:extLst>
          </p:cNvPr>
          <p:cNvSpPr txBox="1">
            <a:spLocks noChangeArrowheads="1"/>
          </p:cNvSpPr>
          <p:nvPr/>
        </p:nvSpPr>
        <p:spPr>
          <a:xfrm>
            <a:off x="714000" y="1259378"/>
            <a:ext cx="10764000" cy="473261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400"/>
              </a:spcAft>
              <a:buClr>
                <a:schemeClr val="accent1"/>
              </a:buClr>
              <a:buFont typeface="メイリオ" panose="020B0604030504040204" pitchFamily="50" charset="-128"/>
              <a:buChar char="▍"/>
              <a:defRPr kumimoji="1" lang="ja-JP" altLang="en-US" sz="1800" b="1" kern="1200">
                <a:solidFill>
                  <a:schemeClr val="tx1"/>
                </a:solidFill>
                <a:latin typeface="+mj-lt"/>
                <a:ea typeface="+mj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kumimoji="1" lang="ja-JP" altLang="en-US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1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1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イメージスキャナ全体の動向 （日系企業自主統計）</a:t>
            </a:r>
          </a:p>
          <a:p>
            <a:pPr marL="400050" lvl="1" indent="0"/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年は金額・台数とも昨年並み。特に、ドキュメントスキャナの市場は回復基調。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台数は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年に向けて伸長する見通し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C843FE0-6E80-A7B7-6A7E-6F1874A51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34800"/>
              </p:ext>
            </p:extLst>
          </p:nvPr>
        </p:nvGraphicFramePr>
        <p:xfrm>
          <a:off x="1679577" y="2679769"/>
          <a:ext cx="8782048" cy="36341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3548">
                <a:tc rowSpan="2"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イメージスキャナ市場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  <a:endParaRPr lang="en-US" alt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（前年比）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年見通し</a:t>
                      </a:r>
                      <a:endParaRPr lang="en-US" altLang="ja-JP" sz="1400" kern="10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 gridSpan="2" vMerge="1">
                  <a:txBody>
                    <a:bodyPr/>
                    <a:lstStyle/>
                    <a:p>
                      <a:pPr indent="10160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110">
                <a:tc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国内出荷と輸出</a:t>
                      </a:r>
                      <a:endParaRPr lang="en-US" alt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を合わせた総出荷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±0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707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62305" algn="r"/>
                        </a:tabLs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729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62305" algn="r"/>
                        </a:tabLs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フラットベッドスキャナ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726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ドキュメントスキャナ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b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明朝" panose="02020609040205080304" pitchFamily="17" charset="-128"/>
                        </a:rPr>
                        <a:t>％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686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3-1.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（サマリー）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" name="Picture 4" descr="スキャナ（他社）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5761" y="5026488"/>
            <a:ext cx="585065" cy="37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j034567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935760" y="5836579"/>
            <a:ext cx="540100" cy="47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下矢印 9"/>
          <p:cNvSpPr/>
          <p:nvPr/>
        </p:nvSpPr>
        <p:spPr bwMode="auto">
          <a:xfrm>
            <a:off x="7626170" y="5209105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 flipV="1">
            <a:off x="7626170" y="4264000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4" name="下矢印 13"/>
          <p:cNvSpPr/>
          <p:nvPr/>
        </p:nvSpPr>
        <p:spPr bwMode="auto">
          <a:xfrm flipV="1">
            <a:off x="7626170" y="6001045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下矢印 9">
            <a:extLst>
              <a:ext uri="{FF2B5EF4-FFF2-40B4-BE49-F238E27FC236}">
                <a16:creationId xmlns:a16="http://schemas.microsoft.com/office/drawing/2014/main" id="{D0B05400-1052-4711-9BC9-B1D4DCBCADF5}"/>
              </a:ext>
            </a:extLst>
          </p:cNvPr>
          <p:cNvSpPr/>
          <p:nvPr/>
        </p:nvSpPr>
        <p:spPr bwMode="auto">
          <a:xfrm>
            <a:off x="9086979" y="5209105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2" name="下矢印 9">
            <a:extLst>
              <a:ext uri="{FF2B5EF4-FFF2-40B4-BE49-F238E27FC236}">
                <a16:creationId xmlns:a16="http://schemas.microsoft.com/office/drawing/2014/main" id="{CB379FE8-98B3-F2EE-74F3-22B0BE12452B}"/>
              </a:ext>
            </a:extLst>
          </p:cNvPr>
          <p:cNvSpPr/>
          <p:nvPr/>
        </p:nvSpPr>
        <p:spPr bwMode="auto">
          <a:xfrm>
            <a:off x="9086979" y="4264000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4" name="下矢印 9">
            <a:extLst>
              <a:ext uri="{FF2B5EF4-FFF2-40B4-BE49-F238E27FC236}">
                <a16:creationId xmlns:a16="http://schemas.microsoft.com/office/drawing/2014/main" id="{AE0E719E-2E4D-23E6-8240-ADB3C7611342}"/>
              </a:ext>
            </a:extLst>
          </p:cNvPr>
          <p:cNvSpPr/>
          <p:nvPr/>
        </p:nvSpPr>
        <p:spPr bwMode="auto">
          <a:xfrm>
            <a:off x="9086979" y="6001045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3" name="Rectangle 191">
            <a:extLst>
              <a:ext uri="{FF2B5EF4-FFF2-40B4-BE49-F238E27FC236}">
                <a16:creationId xmlns:a16="http://schemas.microsoft.com/office/drawing/2014/main" id="{14775627-1714-4E35-A2DD-B4D7A6CE5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6161" y="2688826"/>
            <a:ext cx="2879839" cy="3634191"/>
          </a:xfrm>
          <a:prstGeom prst="rect">
            <a:avLst/>
          </a:prstGeom>
          <a:solidFill>
            <a:srgbClr val="FFD3D3"/>
          </a:solidFill>
          <a:ln w="9525">
            <a:noFill/>
            <a:miter lim="800000"/>
            <a:headEnd/>
            <a:tailEnd/>
          </a:ln>
        </p:spPr>
        <p:txBody>
          <a:bodyPr wrap="square" anchor="ctr"/>
          <a:lstStyle/>
          <a:p>
            <a:pPr marL="271463" indent="-271463">
              <a:spcBef>
                <a:spcPts val="6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フラットベッドは減少継続も、ドキュメントは昨年の減少傾向からから回復し増加へ転じた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4FF27EC-B96D-4FF5-817B-6DAAD7F82F0B}"/>
              </a:ext>
            </a:extLst>
          </p:cNvPr>
          <p:cNvCxnSpPr>
            <a:cxnSpLocks/>
            <a:endCxn id="20" idx="7"/>
          </p:cNvCxnSpPr>
          <p:nvPr/>
        </p:nvCxnSpPr>
        <p:spPr bwMode="auto">
          <a:xfrm flipH="1">
            <a:off x="7526819" y="4359859"/>
            <a:ext cx="274296" cy="7272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0" name="円/楕円 7">
            <a:extLst>
              <a:ext uri="{FF2B5EF4-FFF2-40B4-BE49-F238E27FC236}">
                <a16:creationId xmlns:a16="http://schemas.microsoft.com/office/drawing/2014/main" id="{AD15BEFE-3C34-4E4E-8508-3CC7523B8338}"/>
              </a:ext>
            </a:extLst>
          </p:cNvPr>
          <p:cNvSpPr/>
          <p:nvPr/>
        </p:nvSpPr>
        <p:spPr bwMode="auto">
          <a:xfrm>
            <a:off x="4605794" y="4822371"/>
            <a:ext cx="3422194" cy="1807833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4849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>
            <a:extLst>
              <a:ext uri="{FF2B5EF4-FFF2-40B4-BE49-F238E27FC236}">
                <a16:creationId xmlns:a16="http://schemas.microsoft.com/office/drawing/2014/main" id="{755FC73B-72FE-D1C4-36A0-76BA60921A3D}"/>
              </a:ext>
            </a:extLst>
          </p:cNvPr>
          <p:cNvSpPr txBox="1">
            <a:spLocks noChangeArrowheads="1"/>
          </p:cNvSpPr>
          <p:nvPr/>
        </p:nvSpPr>
        <p:spPr>
          <a:xfrm>
            <a:off x="872400" y="1361181"/>
            <a:ext cx="10764000" cy="473261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400"/>
              </a:spcAft>
              <a:buClr>
                <a:schemeClr val="accent1"/>
              </a:buClr>
              <a:buFont typeface="メイリオ" panose="020B0604030504040204" pitchFamily="50" charset="-128"/>
              <a:buChar char="▍"/>
              <a:defRPr kumimoji="1" lang="ja-JP" altLang="en-US" sz="1800" b="1" kern="1200">
                <a:solidFill>
                  <a:schemeClr val="tx1"/>
                </a:solidFill>
                <a:latin typeface="+mj-lt"/>
                <a:ea typeface="+mj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kumimoji="1" lang="ja-JP" altLang="en-US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1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1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ja-JP" altLang="en-US" sz="20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イメージスキャナ全体の動向 （日系企業自主統計）</a:t>
            </a:r>
          </a:p>
          <a:p>
            <a:pPr marL="400050" lvl="1" indent="0"/>
            <a:r>
              <a:rPr lang="en-US" altLang="ja-JP" sz="1800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年は金額・台数とも昨年並み。特に、ドキュメントスキャナの市場は回復基調。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ja-JP" altLang="en-US" sz="1800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台数は</a:t>
            </a:r>
            <a:r>
              <a:rPr lang="en-US" altLang="ja-JP" sz="1800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年に向けて伸長する見通し</a:t>
            </a:r>
            <a:endParaRPr lang="ja-JP" altLang="en-US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3C81826-F6B6-1AAF-A99A-F006D4FEE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13504"/>
              </p:ext>
            </p:extLst>
          </p:nvPr>
        </p:nvGraphicFramePr>
        <p:xfrm>
          <a:off x="1679577" y="2679769"/>
          <a:ext cx="8782048" cy="36341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3548">
                <a:tc rowSpan="2"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イメージスキャナ市場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  <a:endParaRPr lang="en-US" alt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（前年比）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年見通し</a:t>
                      </a:r>
                      <a:endParaRPr lang="en-US" altLang="ja-JP" sz="1400" kern="10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 gridSpan="2" vMerge="1">
                  <a:txBody>
                    <a:bodyPr/>
                    <a:lstStyle/>
                    <a:p>
                      <a:pPr indent="10160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110">
                <a:tc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国内出荷と輸出</a:t>
                      </a:r>
                      <a:endParaRPr lang="en-US" alt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を合わせた総出荷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±0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707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62305" algn="r"/>
                        </a:tabLs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729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62305" algn="r"/>
                        </a:tabLs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フラットベッドスキャナ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726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ドキュメントスキャナ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b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明朝" panose="02020609040205080304" pitchFamily="17" charset="-128"/>
                        </a:rPr>
                        <a:t>％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686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3-1.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（サマリー）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" name="Picture 4" descr="スキャナ（他社）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5761" y="5017432"/>
            <a:ext cx="585065" cy="37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j034567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935760" y="5827523"/>
            <a:ext cx="540100" cy="47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下矢印 9"/>
          <p:cNvSpPr/>
          <p:nvPr/>
        </p:nvSpPr>
        <p:spPr bwMode="auto">
          <a:xfrm>
            <a:off x="7626170" y="5200049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 flipV="1">
            <a:off x="7626170" y="4254944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4" name="下矢印 13"/>
          <p:cNvSpPr/>
          <p:nvPr/>
        </p:nvSpPr>
        <p:spPr bwMode="auto">
          <a:xfrm flipV="1">
            <a:off x="7626170" y="5991989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下矢印 9">
            <a:extLst>
              <a:ext uri="{FF2B5EF4-FFF2-40B4-BE49-F238E27FC236}">
                <a16:creationId xmlns:a16="http://schemas.microsoft.com/office/drawing/2014/main" id="{D0B05400-1052-4711-9BC9-B1D4DCBCADF5}"/>
              </a:ext>
            </a:extLst>
          </p:cNvPr>
          <p:cNvSpPr/>
          <p:nvPr/>
        </p:nvSpPr>
        <p:spPr bwMode="auto">
          <a:xfrm>
            <a:off x="9086979" y="5200049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6" name="Rectangle 191">
            <a:extLst>
              <a:ext uri="{FF2B5EF4-FFF2-40B4-BE49-F238E27FC236}">
                <a16:creationId xmlns:a16="http://schemas.microsoft.com/office/drawing/2014/main" id="{654E6A38-6D63-4451-81DD-ACCE91B0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695" y="2679769"/>
            <a:ext cx="2879980" cy="3764566"/>
          </a:xfrm>
          <a:prstGeom prst="rect">
            <a:avLst/>
          </a:prstGeom>
          <a:solidFill>
            <a:srgbClr val="FFD3D3"/>
          </a:solidFill>
          <a:ln w="9525">
            <a:noFill/>
            <a:miter lim="800000"/>
            <a:headEnd/>
            <a:tailEnd/>
          </a:ln>
        </p:spPr>
        <p:txBody>
          <a:bodyPr wrap="square" anchor="ctr"/>
          <a:lstStyle/>
          <a:p>
            <a:pPr marL="271463" indent="-271463">
              <a:spcBef>
                <a:spcPts val="6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今後も</a:t>
            </a:r>
            <a:r>
              <a:rPr lang="en-US" altLang="ja-JP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年比では台数は増加していくと予測</a:t>
            </a:r>
            <a:endParaRPr lang="en-US" altLang="ja-JP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spcBef>
                <a:spcPts val="6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フラットベッドスキャナは徐々に減少</a:t>
            </a:r>
            <a:endParaRPr lang="en-US" altLang="ja-JP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spcBef>
                <a:spcPts val="6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ドキュメントスキャナ紙文書電子化の需要は継続し</a:t>
            </a:r>
            <a:r>
              <a:rPr lang="en-US" altLang="ja-JP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</a:t>
            </a: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台数増予測</a:t>
            </a:r>
            <a:endParaRPr lang="en-US" altLang="ja-JP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spcBef>
                <a:spcPts val="6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金額は廉価帯モデルの高性能化で増加率は低い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B58120C-2004-468C-AA06-465345EFF1E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76120" y="4218248"/>
            <a:ext cx="720080" cy="896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96BCE2EA-D87A-49D8-8D16-CB1F96069CF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76121" y="5586944"/>
            <a:ext cx="614409" cy="3069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383DC4F-F211-42BF-8C71-1E185A91C7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325568" y="3293681"/>
            <a:ext cx="480623" cy="8712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下矢印 13">
            <a:extLst>
              <a:ext uri="{FF2B5EF4-FFF2-40B4-BE49-F238E27FC236}">
                <a16:creationId xmlns:a16="http://schemas.microsoft.com/office/drawing/2014/main" id="{6BBE0557-C841-A216-0DB0-EA95E48C762E}"/>
              </a:ext>
            </a:extLst>
          </p:cNvPr>
          <p:cNvSpPr/>
          <p:nvPr/>
        </p:nvSpPr>
        <p:spPr bwMode="auto">
          <a:xfrm flipV="1">
            <a:off x="9102654" y="5941391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1" name="下矢印 11">
            <a:extLst>
              <a:ext uri="{FF2B5EF4-FFF2-40B4-BE49-F238E27FC236}">
                <a16:creationId xmlns:a16="http://schemas.microsoft.com/office/drawing/2014/main" id="{CF7BB71C-5752-F805-FFC5-1BEA9D3E5DCD}"/>
              </a:ext>
            </a:extLst>
          </p:cNvPr>
          <p:cNvSpPr/>
          <p:nvPr/>
        </p:nvSpPr>
        <p:spPr bwMode="auto">
          <a:xfrm flipV="1">
            <a:off x="9040307" y="4292022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5010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38BC39D-A570-0FF7-B89B-F29318656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8034" y="2854910"/>
            <a:ext cx="4511431" cy="337138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5D6A23A2-BCFB-A521-CE74-205B135F1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270" y="2860251"/>
            <a:ext cx="4493141" cy="3365284"/>
          </a:xfrm>
          <a:prstGeom prst="rect">
            <a:avLst/>
          </a:prstGeom>
        </p:spPr>
      </p:pic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3-1.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（サマリー）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E622E33-3257-77D2-EC27-26613CBA47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none" lIns="0" tIns="0" rIns="0" bIns="0" rtlCol="0">
            <a:noAutofit/>
          </a:bodyPr>
          <a:lstStyle/>
          <a:p>
            <a:pPr marL="0" indent="0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イメージスキャナ全体の動向 （日系企業自主統計）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00050" lvl="1" indent="0"/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年は昨年から台数・金額とも同水準であり底打ちした模様。</a:t>
            </a:r>
            <a:b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年に向けては、伸長する見通し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36" name="Picture 4" descr="スキャナ（他社）">
            <a:extLst>
              <a:ext uri="{FF2B5EF4-FFF2-40B4-BE49-F238E27FC236}">
                <a16:creationId xmlns:a16="http://schemas.microsoft.com/office/drawing/2014/main" id="{65ADC2F9-C472-45E9-8C78-73A910F4A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6776" y="4096792"/>
            <a:ext cx="585065" cy="37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5" descr="j0345679">
            <a:extLst>
              <a:ext uri="{FF2B5EF4-FFF2-40B4-BE49-F238E27FC236}">
                <a16:creationId xmlns:a16="http://schemas.microsoft.com/office/drawing/2014/main" id="{E63807B7-CE42-4B11-8D52-4CA73C460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5856775" y="5049181"/>
            <a:ext cx="540100" cy="47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5B8EC74-77B5-40ED-BB45-A90E3E982A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44918" y="2230050"/>
            <a:ext cx="3931722" cy="436858"/>
          </a:xfrm>
          <a:prstGeom prst="rect">
            <a:avLst/>
          </a:prstGeom>
        </p:spPr>
      </p:pic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512ED24-69FF-4C1D-8A2B-5DFD35C50171}"/>
              </a:ext>
            </a:extLst>
          </p:cNvPr>
          <p:cNvSpPr/>
          <p:nvPr/>
        </p:nvSpPr>
        <p:spPr>
          <a:xfrm>
            <a:off x="4462967" y="2836594"/>
            <a:ext cx="1819356" cy="584775"/>
          </a:xfrm>
          <a:prstGeom prst="rect">
            <a:avLst/>
          </a:prstGeom>
          <a:solidFill>
            <a:srgbClr val="FFDD4E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chemeClr val="folHlink"/>
              </a:buClr>
            </a:pP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CAGR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2024-27</a:t>
            </a:r>
            <a:b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台数 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+1.3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C56B72F-505A-49C0-8054-284DBAD73390}"/>
              </a:ext>
            </a:extLst>
          </p:cNvPr>
          <p:cNvSpPr/>
          <p:nvPr/>
        </p:nvSpPr>
        <p:spPr>
          <a:xfrm>
            <a:off x="10157284" y="2750768"/>
            <a:ext cx="1819356" cy="584775"/>
          </a:xfrm>
          <a:prstGeom prst="rect">
            <a:avLst/>
          </a:prstGeom>
          <a:solidFill>
            <a:srgbClr val="FFDD4E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chemeClr val="folHlink"/>
              </a:buClr>
            </a:pP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CAGR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2024-27</a:t>
            </a:r>
            <a:b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金額 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+1.0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DC530FC-2FB1-4AED-A239-B43A8D3A99F0}"/>
              </a:ext>
            </a:extLst>
          </p:cNvPr>
          <p:cNvSpPr txBox="1"/>
          <p:nvPr/>
        </p:nvSpPr>
        <p:spPr bwMode="auto">
          <a:xfrm>
            <a:off x="3625033" y="6292352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見通し</a:t>
            </a:r>
          </a:p>
        </p:txBody>
      </p:sp>
      <p:sp>
        <p:nvSpPr>
          <p:cNvPr id="46" name="Text Box 233">
            <a:extLst>
              <a:ext uri="{FF2B5EF4-FFF2-40B4-BE49-F238E27FC236}">
                <a16:creationId xmlns:a16="http://schemas.microsoft.com/office/drawing/2014/main" id="{D5A13F2E-3145-4633-91F3-F94A7038B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499" y="2776115"/>
            <a:ext cx="9143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（百万円）</a:t>
            </a: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7" name="Text Box 231">
            <a:extLst>
              <a:ext uri="{FF2B5EF4-FFF2-40B4-BE49-F238E27FC236}">
                <a16:creationId xmlns:a16="http://schemas.microsoft.com/office/drawing/2014/main" id="{D27B2769-7C86-48C5-9D89-86D5E63FC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766" y="2747188"/>
            <a:ext cx="1039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（台）</a:t>
            </a: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DDD51C4-36E9-4056-B046-12744F44EAFC}"/>
              </a:ext>
            </a:extLst>
          </p:cNvPr>
          <p:cNvSpPr txBox="1"/>
          <p:nvPr/>
        </p:nvSpPr>
        <p:spPr bwMode="auto">
          <a:xfrm>
            <a:off x="9989359" y="6148591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見通し</a:t>
            </a:r>
          </a:p>
        </p:txBody>
      </p:sp>
      <p:sp>
        <p:nvSpPr>
          <p:cNvPr id="19" name="右中かっこ 18">
            <a:extLst>
              <a:ext uri="{FF2B5EF4-FFF2-40B4-BE49-F238E27FC236}">
                <a16:creationId xmlns:a16="http://schemas.microsoft.com/office/drawing/2014/main" id="{C6DD71A1-1B53-4D04-B884-907E4EA9F6B8}"/>
              </a:ext>
            </a:extLst>
          </p:cNvPr>
          <p:cNvSpPr/>
          <p:nvPr/>
        </p:nvSpPr>
        <p:spPr>
          <a:xfrm rot="5400000">
            <a:off x="10557102" y="5499327"/>
            <a:ext cx="80439" cy="1260131"/>
          </a:xfrm>
          <a:prstGeom prst="rightBrace">
            <a:avLst>
              <a:gd name="adj1" fmla="val 838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6CB0C9A0-3E07-DC33-E810-90A4215A8A6F}"/>
              </a:ext>
            </a:extLst>
          </p:cNvPr>
          <p:cNvSpPr/>
          <p:nvPr/>
        </p:nvSpPr>
        <p:spPr>
          <a:xfrm rot="5400000">
            <a:off x="4330092" y="5486129"/>
            <a:ext cx="80439" cy="1260131"/>
          </a:xfrm>
          <a:prstGeom prst="rightBrace">
            <a:avLst>
              <a:gd name="adj1" fmla="val 838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31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3-2.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（ドキュメントスキャナ）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none" lIns="0" tIns="0" rIns="0" bIns="0" rtlCol="0">
            <a:noAutofit/>
          </a:bodyPr>
          <a:lstStyle/>
          <a:p>
            <a:pPr marL="442913" indent="-442913"/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年以降も業務における電子化需要は根強く，台数は成長する見通し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42913" indent="-442913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金額も台数に沿って増加するが、低価格帯の増に伴い、増加の伸びはやや抑えめ</a:t>
            </a:r>
          </a:p>
          <a:p>
            <a:pPr marL="0" indent="0"/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165090"/>
              </p:ext>
            </p:extLst>
          </p:nvPr>
        </p:nvGraphicFramePr>
        <p:xfrm>
          <a:off x="1679577" y="2616769"/>
          <a:ext cx="8782048" cy="38704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7191">
                <a:tc rowSpan="2" gridSpan="2">
                  <a:txBody>
                    <a:bodyPr/>
                    <a:lstStyle/>
                    <a:p>
                      <a:pPr marL="0" marR="0" indent="1016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ドキュメント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スキャナ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市場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  <a:endParaRPr lang="en-US" alt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（前年比）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年見通し</a:t>
                      </a:r>
                      <a:endParaRPr lang="en-US" altLang="ja-JP" sz="1400" kern="10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30">
                <a:tc gridSpan="2" vMerge="1">
                  <a:txBody>
                    <a:bodyPr/>
                    <a:lstStyle/>
                    <a:p>
                      <a:pPr indent="10160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086">
                <a:tc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国内出荷と輸出</a:t>
                      </a:r>
                      <a:endParaRPr lang="en-US" alt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を合わせた総出荷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b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明朝" panose="02020609040205080304" pitchFamily="17" charset="-128"/>
                        </a:rPr>
                        <a:t>％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686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938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±0</a:t>
                      </a: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±0%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輸出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181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601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196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625</a:t>
                      </a:r>
                      <a:r>
                        <a:rPr 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5" descr="j03456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935760" y="2704183"/>
            <a:ext cx="540100" cy="47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下矢印 8"/>
          <p:cNvSpPr/>
          <p:nvPr/>
        </p:nvSpPr>
        <p:spPr bwMode="auto">
          <a:xfrm flipV="1">
            <a:off x="7626170" y="4191944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1" name="下矢印 10"/>
          <p:cNvSpPr/>
          <p:nvPr/>
        </p:nvSpPr>
        <p:spPr bwMode="auto">
          <a:xfrm flipV="1">
            <a:off x="7626170" y="5928989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下矢印 8">
            <a:extLst>
              <a:ext uri="{FF2B5EF4-FFF2-40B4-BE49-F238E27FC236}">
                <a16:creationId xmlns:a16="http://schemas.microsoft.com/office/drawing/2014/main" id="{6BA9B8E1-CD63-4F81-B00B-9F26CAF7354E}"/>
              </a:ext>
            </a:extLst>
          </p:cNvPr>
          <p:cNvSpPr/>
          <p:nvPr/>
        </p:nvSpPr>
        <p:spPr bwMode="auto">
          <a:xfrm flipV="1">
            <a:off x="7626170" y="5137049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pic>
        <p:nvPicPr>
          <p:cNvPr id="14" name="Picture 5" descr="j0345679">
            <a:extLst>
              <a:ext uri="{FF2B5EF4-FFF2-40B4-BE49-F238E27FC236}">
                <a16:creationId xmlns:a16="http://schemas.microsoft.com/office/drawing/2014/main" id="{A7DAD732-CC64-45A9-9FCF-3DD6395D7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896200" y="86041"/>
            <a:ext cx="633529" cy="55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下矢印 8">
            <a:extLst>
              <a:ext uri="{FF2B5EF4-FFF2-40B4-BE49-F238E27FC236}">
                <a16:creationId xmlns:a16="http://schemas.microsoft.com/office/drawing/2014/main" id="{ADD079A5-8E18-4000-413B-69AADC860E2F}"/>
              </a:ext>
            </a:extLst>
          </p:cNvPr>
          <p:cNvSpPr/>
          <p:nvPr/>
        </p:nvSpPr>
        <p:spPr bwMode="auto">
          <a:xfrm flipV="1">
            <a:off x="9131882" y="4204346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8" name="下矢印 10">
            <a:extLst>
              <a:ext uri="{FF2B5EF4-FFF2-40B4-BE49-F238E27FC236}">
                <a16:creationId xmlns:a16="http://schemas.microsoft.com/office/drawing/2014/main" id="{53803683-52BF-1EF8-09D0-29D7E82EAEA7}"/>
              </a:ext>
            </a:extLst>
          </p:cNvPr>
          <p:cNvSpPr/>
          <p:nvPr/>
        </p:nvSpPr>
        <p:spPr bwMode="auto">
          <a:xfrm flipV="1">
            <a:off x="9131882" y="5941391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0" name="下矢印 8">
            <a:extLst>
              <a:ext uri="{FF2B5EF4-FFF2-40B4-BE49-F238E27FC236}">
                <a16:creationId xmlns:a16="http://schemas.microsoft.com/office/drawing/2014/main" id="{65F97B10-8E7A-DFDB-D1E1-88F13C761554}"/>
              </a:ext>
            </a:extLst>
          </p:cNvPr>
          <p:cNvSpPr/>
          <p:nvPr/>
        </p:nvSpPr>
        <p:spPr bwMode="auto">
          <a:xfrm flipV="1">
            <a:off x="9131882" y="5149451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0287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3-2.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（ドキュメントスキャナ）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none" lIns="0" tIns="0" rIns="0" bIns="0" rtlCol="0">
            <a:noAutofit/>
          </a:bodyPr>
          <a:lstStyle/>
          <a:p>
            <a:pPr marL="360363" indent="-360363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セグメント別では、</a:t>
            </a: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年はほとんどのセグメントで台数は増加に転じる。</a:t>
            </a:r>
            <a:b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pt-BR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54,000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~220,000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円以下、</a:t>
            </a:r>
            <a:r>
              <a:rPr lang="pt-BR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270,000</a:t>
            </a:r>
            <a:r>
              <a:rPr lang="ja-JP" altLang="pt-BR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円～</a:t>
            </a:r>
            <a:r>
              <a:rPr lang="pt-BR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660,000</a:t>
            </a:r>
            <a:r>
              <a:rPr lang="ja-JP" altLang="pt-BR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」のセグメントのみ減少した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金額は、</a:t>
            </a: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A4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機の低価格・ミッドレンジを中心に伸び、回復していく見通し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224596"/>
              </p:ext>
            </p:extLst>
          </p:nvPr>
        </p:nvGraphicFramePr>
        <p:xfrm>
          <a:off x="1679577" y="2653596"/>
          <a:ext cx="8782048" cy="412774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5434">
                <a:tc rowSpan="2" gridSpan="2">
                  <a:txBody>
                    <a:bodyPr/>
                    <a:lstStyle/>
                    <a:p>
                      <a:pPr marL="0" marR="0" indent="1016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ドキュメント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スキャナ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市場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  <a:endParaRPr lang="en-US" alt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（前年比）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年見通し</a:t>
                      </a:r>
                      <a:endParaRPr lang="en-US" altLang="ja-JP" sz="1400" kern="10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ja-JP" altLang="en-US" sz="14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年比）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696">
                <a:tc gridSpan="2" vMerge="1">
                  <a:txBody>
                    <a:bodyPr/>
                    <a:lstStyle/>
                    <a:p>
                      <a:pPr indent="10160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943">
                <a:tc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総出荷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195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661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b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</a:b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％増）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％増）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686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988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A3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以下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66,000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</a:t>
                      </a: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129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 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296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 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 latinLnBrk="1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314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 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 latinLnBrk="1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603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A3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以下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/54,000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円～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220,000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円以下</a:t>
                      </a: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249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1" 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280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 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603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A3</a:t>
                      </a:r>
                      <a:r>
                        <a:rPr lang="ja-JP" sz="11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以下</a:t>
                      </a:r>
                      <a:r>
                        <a:rPr lang="pt-BR" sz="11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/180,000</a:t>
                      </a:r>
                      <a:r>
                        <a:rPr lang="ja-JP" sz="11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円～</a:t>
                      </a:r>
                      <a:r>
                        <a:rPr lang="pt-BR" sz="11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330,000</a:t>
                      </a:r>
                      <a:r>
                        <a:rPr lang="ja-JP" sz="11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円以下</a:t>
                      </a:r>
                    </a:p>
                    <a:p>
                      <a:pPr marR="5207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1.1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47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14.8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FFD3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603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8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A3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以下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/270,000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円～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660,000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</a:t>
                      </a: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.5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1" 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3.9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2%</a:t>
                      </a: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91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1" 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603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8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A3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以下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/540,000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円～</a:t>
                      </a: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1,430,000</a:t>
                      </a:r>
                      <a:r>
                        <a:rPr 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</a:t>
                      </a: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74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FFD3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268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8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A3</a:t>
                      </a:r>
                      <a:r>
                        <a:rPr lang="ja-JP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以下</a:t>
                      </a:r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/1,170,000</a:t>
                      </a:r>
                      <a:r>
                        <a:rPr lang="ja-JP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円～</a:t>
                      </a:r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4,400,000</a:t>
                      </a:r>
                      <a:r>
                        <a:rPr lang="ja-JP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A3</a:t>
                      </a:r>
                      <a:r>
                        <a:rPr lang="ja-JP" altLang="en-US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以下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/3,600,000</a:t>
                      </a:r>
                      <a:r>
                        <a:rPr lang="ja-JP" altLang="en-US" sz="11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円～</a:t>
                      </a:r>
                      <a:endParaRPr lang="ja-JP" altLang="ja-JP" sz="11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04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2.0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kumimoji="1" lang="en-US" altLang="ja-JP" sz="13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kumimoji="1" 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1" lang="ja-JP" altLang="en-US" sz="13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増）</a:t>
                      </a: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FFD3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5" descr="j03456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935760" y="2717821"/>
            <a:ext cx="540100" cy="47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下矢印 9"/>
          <p:cNvSpPr/>
          <p:nvPr/>
        </p:nvSpPr>
        <p:spPr bwMode="auto">
          <a:xfrm flipV="1">
            <a:off x="7626170" y="4938221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1" name="下矢印 10"/>
          <p:cNvSpPr/>
          <p:nvPr/>
        </p:nvSpPr>
        <p:spPr bwMode="auto">
          <a:xfrm flipV="1">
            <a:off x="7626170" y="4318780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 flipV="1">
            <a:off x="7626170" y="3868730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pic>
        <p:nvPicPr>
          <p:cNvPr id="15" name="Picture 5" descr="j03456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896200" y="86041"/>
            <a:ext cx="633529" cy="55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下矢印 1">
            <a:extLst>
              <a:ext uri="{FF2B5EF4-FFF2-40B4-BE49-F238E27FC236}">
                <a16:creationId xmlns:a16="http://schemas.microsoft.com/office/drawing/2014/main" id="{AA08331B-84C2-6C01-3A0D-9D943AC8C229}"/>
              </a:ext>
            </a:extLst>
          </p:cNvPr>
          <p:cNvSpPr/>
          <p:nvPr/>
        </p:nvSpPr>
        <p:spPr bwMode="auto">
          <a:xfrm>
            <a:off x="7626170" y="6028324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 dirty="0">
              <a:latin typeface="Tahoma" pitchFamily="34" charset="0"/>
              <a:ea typeface="ＭＳ Ｐゴシック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AE9154D-A3E2-49CC-BDCD-3BFE51E97C7D}"/>
              </a:ext>
            </a:extLst>
          </p:cNvPr>
          <p:cNvCxnSpPr/>
          <p:nvPr/>
        </p:nvCxnSpPr>
        <p:spPr>
          <a:xfrm flipH="1">
            <a:off x="263284" y="1840775"/>
            <a:ext cx="816618" cy="81282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6C74B8DF-2E2A-4FB6-B1CD-048B8AE8BCC6}"/>
              </a:ext>
            </a:extLst>
          </p:cNvPr>
          <p:cNvCxnSpPr>
            <a:cxnSpLocks/>
          </p:cNvCxnSpPr>
          <p:nvPr/>
        </p:nvCxnSpPr>
        <p:spPr>
          <a:xfrm>
            <a:off x="263284" y="2653596"/>
            <a:ext cx="1416293" cy="2995623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下矢印 1">
            <a:extLst>
              <a:ext uri="{FF2B5EF4-FFF2-40B4-BE49-F238E27FC236}">
                <a16:creationId xmlns:a16="http://schemas.microsoft.com/office/drawing/2014/main" id="{C0FD9E37-7644-C548-87E1-BB4FD2DD157E}"/>
              </a:ext>
            </a:extLst>
          </p:cNvPr>
          <p:cNvSpPr/>
          <p:nvPr/>
        </p:nvSpPr>
        <p:spPr bwMode="auto">
          <a:xfrm>
            <a:off x="9140631" y="6037931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9" name="下矢印 9">
            <a:extLst>
              <a:ext uri="{FF2B5EF4-FFF2-40B4-BE49-F238E27FC236}">
                <a16:creationId xmlns:a16="http://schemas.microsoft.com/office/drawing/2014/main" id="{19B87CC8-94F0-2EDE-E204-52D9E6A795F0}"/>
              </a:ext>
            </a:extLst>
          </p:cNvPr>
          <p:cNvSpPr/>
          <p:nvPr/>
        </p:nvSpPr>
        <p:spPr bwMode="auto">
          <a:xfrm flipV="1">
            <a:off x="9140631" y="4945165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6" name="下矢印 9">
            <a:extLst>
              <a:ext uri="{FF2B5EF4-FFF2-40B4-BE49-F238E27FC236}">
                <a16:creationId xmlns:a16="http://schemas.microsoft.com/office/drawing/2014/main" id="{F8B2D5E1-BB84-2B6A-A1AA-DBE65061A883}"/>
              </a:ext>
            </a:extLst>
          </p:cNvPr>
          <p:cNvSpPr/>
          <p:nvPr/>
        </p:nvSpPr>
        <p:spPr bwMode="auto">
          <a:xfrm flipV="1">
            <a:off x="9140631" y="3865422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7" name="下矢印 9">
            <a:extLst>
              <a:ext uri="{FF2B5EF4-FFF2-40B4-BE49-F238E27FC236}">
                <a16:creationId xmlns:a16="http://schemas.microsoft.com/office/drawing/2014/main" id="{5955E326-8D72-EB26-54EC-58F4BE9EE9EE}"/>
              </a:ext>
            </a:extLst>
          </p:cNvPr>
          <p:cNvSpPr/>
          <p:nvPr/>
        </p:nvSpPr>
        <p:spPr bwMode="auto">
          <a:xfrm flipV="1">
            <a:off x="9140631" y="4318780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299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5EBB3E6F-25AA-84A7-41E4-050611BBF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836" y="2596998"/>
            <a:ext cx="4993115" cy="3274250"/>
          </a:xfrm>
          <a:prstGeom prst="rect">
            <a:avLst/>
          </a:prstGeom>
        </p:spPr>
      </p:pic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3-2.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（ドキュメントスキャナ）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FCF74C08-758C-B4AE-3CDA-988931E46A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2158" y="920164"/>
            <a:ext cx="10764000" cy="1169479"/>
          </a:xfrm>
          <a:noFill/>
        </p:spPr>
        <p:txBody>
          <a:bodyPr vert="horz" wrap="none" lIns="0" tIns="0" rIns="0" bIns="0" rtlCol="0">
            <a:noAutofit/>
          </a:bodyPr>
          <a:lstStyle/>
          <a:p>
            <a:pPr marL="442913" indent="-442913"/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年以降も業務における電子化需要は根強く，台数は成長する見通し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42913" indent="-442913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金額も、以降は台数増加に伴い、徐々にではあるが成長すると予測</a:t>
            </a:r>
          </a:p>
          <a:p>
            <a:pPr marL="0" indent="0"/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16890AE-CDFA-45F3-9D2C-7DAB15AC0B06}"/>
              </a:ext>
            </a:extLst>
          </p:cNvPr>
          <p:cNvSpPr txBox="1"/>
          <p:nvPr/>
        </p:nvSpPr>
        <p:spPr bwMode="auto">
          <a:xfrm>
            <a:off x="3761232" y="6146446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見通し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D82E8CE-8D85-4684-A488-BAFB592F81D8}"/>
              </a:ext>
            </a:extLst>
          </p:cNvPr>
          <p:cNvSpPr txBox="1"/>
          <p:nvPr/>
        </p:nvSpPr>
        <p:spPr bwMode="auto">
          <a:xfrm>
            <a:off x="9693515" y="6146690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見通し</a:t>
            </a:r>
          </a:p>
        </p:txBody>
      </p:sp>
      <p:pic>
        <p:nvPicPr>
          <p:cNvPr id="13" name="Picture 5" descr="j0345679">
            <a:extLst>
              <a:ext uri="{FF2B5EF4-FFF2-40B4-BE49-F238E27FC236}">
                <a16:creationId xmlns:a16="http://schemas.microsoft.com/office/drawing/2014/main" id="{96112221-7458-4F30-B9BE-25E9B64DE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896200" y="86041"/>
            <a:ext cx="633529" cy="55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B310D0CE-2538-4F2C-AA91-C037B3E794AC}"/>
              </a:ext>
            </a:extLst>
          </p:cNvPr>
          <p:cNvSpPr/>
          <p:nvPr/>
        </p:nvSpPr>
        <p:spPr>
          <a:xfrm rot="5400000">
            <a:off x="4416189" y="4860226"/>
            <a:ext cx="152405" cy="2307116"/>
          </a:xfrm>
          <a:prstGeom prst="rightBrace">
            <a:avLst>
              <a:gd name="adj1" fmla="val 838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中かっこ 15">
            <a:extLst>
              <a:ext uri="{FF2B5EF4-FFF2-40B4-BE49-F238E27FC236}">
                <a16:creationId xmlns:a16="http://schemas.microsoft.com/office/drawing/2014/main" id="{94AC9161-A46C-4141-A7A4-E2CE1E471EE5}"/>
              </a:ext>
            </a:extLst>
          </p:cNvPr>
          <p:cNvSpPr/>
          <p:nvPr/>
        </p:nvSpPr>
        <p:spPr>
          <a:xfrm rot="5400000">
            <a:off x="10311896" y="4922655"/>
            <a:ext cx="99555" cy="2048968"/>
          </a:xfrm>
          <a:prstGeom prst="rightBrace">
            <a:avLst>
              <a:gd name="adj1" fmla="val 838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14EF843-79E1-D5F5-9514-B14997F2D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8885" y="2550463"/>
            <a:ext cx="4960279" cy="3274250"/>
          </a:xfrm>
          <a:prstGeom prst="rect">
            <a:avLst/>
          </a:prstGeom>
        </p:spPr>
      </p:pic>
      <p:sp>
        <p:nvSpPr>
          <p:cNvPr id="10" name="Text Box 233">
            <a:extLst>
              <a:ext uri="{FF2B5EF4-FFF2-40B4-BE49-F238E27FC236}">
                <a16:creationId xmlns:a16="http://schemas.microsoft.com/office/drawing/2014/main" id="{A9877C34-BC0B-F6BE-FB21-95F9C38B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8885" y="2343968"/>
            <a:ext cx="9143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（百万円）</a:t>
            </a: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Text Box 231">
            <a:extLst>
              <a:ext uri="{FF2B5EF4-FFF2-40B4-BE49-F238E27FC236}">
                <a16:creationId xmlns:a16="http://schemas.microsoft.com/office/drawing/2014/main" id="{B9B0D184-7330-F5A5-E2CD-6328E007D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268" y="2359172"/>
            <a:ext cx="1039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（万台）</a:t>
            </a: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AB6EB3E-6D1B-BB6E-7E59-0451D4457E65}"/>
              </a:ext>
            </a:extLst>
          </p:cNvPr>
          <p:cNvSpPr txBox="1"/>
          <p:nvPr/>
        </p:nvSpPr>
        <p:spPr bwMode="auto">
          <a:xfrm>
            <a:off x="2371126" y="2282228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台数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C278AB8-3D02-F452-C909-486AAACC31BD}"/>
              </a:ext>
            </a:extLst>
          </p:cNvPr>
          <p:cNvSpPr txBox="1"/>
          <p:nvPr/>
        </p:nvSpPr>
        <p:spPr bwMode="auto">
          <a:xfrm>
            <a:off x="8463604" y="2256472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金額</a:t>
            </a:r>
          </a:p>
        </p:txBody>
      </p:sp>
    </p:spTree>
    <p:extLst>
      <p:ext uri="{BB962C8B-B14F-4D97-AF65-F5344CB8AC3E}">
        <p14:creationId xmlns:p14="http://schemas.microsoft.com/office/powerpoint/2010/main" val="108192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3-3.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（フラットベッドスキャナ）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none" lIns="0" tIns="0" rIns="0" bIns="0" rtlCol="0">
            <a:noAutofit/>
          </a:bodyPr>
          <a:lstStyle/>
          <a:p>
            <a:pPr marL="442913" indent="-442913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フラットベッドスキャナ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</a:t>
            </a:r>
            <a:r>
              <a:rPr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2023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年より台数・金額とも大きく減少した。</a:t>
            </a:r>
            <a:endParaRPr lang="en-US" altLang="ja-JP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42913" indent="-442913"/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年に向けては，更に減少の見込み</a:t>
            </a:r>
          </a:p>
          <a:p>
            <a:pPr marL="0" indent="0"/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02621"/>
              </p:ext>
            </p:extLst>
          </p:nvPr>
        </p:nvGraphicFramePr>
        <p:xfrm>
          <a:off x="1679577" y="2560312"/>
          <a:ext cx="8782048" cy="359488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3548">
                <a:tc rowSpan="2" gridSpan="2">
                  <a:txBody>
                    <a:bodyPr/>
                    <a:lstStyle/>
                    <a:p>
                      <a:pPr marL="0" marR="0" indent="1016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フラットベッドスキャナ</a:t>
                      </a: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市場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  <a:endParaRPr lang="en-US" alt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（前年比）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年見通し</a:t>
                      </a:r>
                      <a:endParaRPr lang="en-US" altLang="ja-JP" sz="1800" kern="100" baseline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ja-JP" altLang="en-US" sz="1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年比）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0B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 gridSpan="2" vMerge="1">
                  <a:txBody>
                    <a:bodyPr/>
                    <a:lstStyle/>
                    <a:p>
                      <a:pPr indent="101600"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110">
                <a:tc gridSpan="2"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国内出荷と輸出</a:t>
                      </a:r>
                      <a:endParaRPr lang="en-US" alt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を合わせた総出荷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減）</a:t>
                      </a:r>
                      <a:endParaRPr lang="ja-JP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  <a:endParaRPr lang="ja-JP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4.4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 defTabSz="1341438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％増）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4.1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3.9</a:t>
                      </a:r>
                      <a:r>
                        <a:rPr lang="zh-TW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zh-TW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4.2</a:t>
                      </a:r>
                      <a:r>
                        <a:rPr lang="zh-TW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zh-TW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TW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増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726"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01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輸出</a:t>
                      </a:r>
                      <a:endParaRPr lang="ja-JP" sz="1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51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13%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ja-JP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ja-JP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5D5F4"/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zh-TW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万台 </a:t>
                      </a:r>
                      <a:endParaRPr lang="en-US" altLang="zh-TW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TW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％減）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zh-TW" altLang="en-US" sz="16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</a:t>
                      </a:r>
                      <a:endParaRPr lang="en-US" altLang="zh-TW" sz="16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52070" indent="1016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減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4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5D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 descr="スキャナ（他社）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0756" y="2647725"/>
            <a:ext cx="585065" cy="37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下矢印 5"/>
          <p:cNvSpPr/>
          <p:nvPr/>
        </p:nvSpPr>
        <p:spPr bwMode="auto">
          <a:xfrm>
            <a:off x="7642437" y="5038182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8" name="下矢印 7"/>
          <p:cNvSpPr/>
          <p:nvPr/>
        </p:nvSpPr>
        <p:spPr bwMode="auto">
          <a:xfrm>
            <a:off x="7642437" y="4112985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4" name="下矢印 13"/>
          <p:cNvSpPr/>
          <p:nvPr/>
        </p:nvSpPr>
        <p:spPr bwMode="auto">
          <a:xfrm>
            <a:off x="7642437" y="5800672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6" name="下矢印 12">
            <a:extLst>
              <a:ext uri="{FF2B5EF4-FFF2-40B4-BE49-F238E27FC236}">
                <a16:creationId xmlns:a16="http://schemas.microsoft.com/office/drawing/2014/main" id="{0208D64D-18E4-4F51-AC16-75A63E2401AC}"/>
              </a:ext>
            </a:extLst>
          </p:cNvPr>
          <p:cNvSpPr/>
          <p:nvPr/>
        </p:nvSpPr>
        <p:spPr bwMode="auto">
          <a:xfrm>
            <a:off x="9140631" y="5801145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7" name="下矢印 12">
            <a:extLst>
              <a:ext uri="{FF2B5EF4-FFF2-40B4-BE49-F238E27FC236}">
                <a16:creationId xmlns:a16="http://schemas.microsoft.com/office/drawing/2014/main" id="{AA934BEA-96AA-4694-A656-D8DF1034E621}"/>
              </a:ext>
            </a:extLst>
          </p:cNvPr>
          <p:cNvSpPr/>
          <p:nvPr/>
        </p:nvSpPr>
        <p:spPr bwMode="auto">
          <a:xfrm>
            <a:off x="9140631" y="4112985"/>
            <a:ext cx="270030" cy="27003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  <p:pic>
        <p:nvPicPr>
          <p:cNvPr id="15" name="Picture 4" descr="スキャナ（他社）">
            <a:extLst>
              <a:ext uri="{FF2B5EF4-FFF2-40B4-BE49-F238E27FC236}">
                <a16:creationId xmlns:a16="http://schemas.microsoft.com/office/drawing/2014/main" id="{6239309C-8D75-4ED2-968C-76601DF7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7231" y="88417"/>
            <a:ext cx="862482" cy="54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下矢印 8">
            <a:extLst>
              <a:ext uri="{FF2B5EF4-FFF2-40B4-BE49-F238E27FC236}">
                <a16:creationId xmlns:a16="http://schemas.microsoft.com/office/drawing/2014/main" id="{E407E0A5-A923-8CCE-7873-D3D793F78462}"/>
              </a:ext>
            </a:extLst>
          </p:cNvPr>
          <p:cNvSpPr/>
          <p:nvPr/>
        </p:nvSpPr>
        <p:spPr bwMode="auto">
          <a:xfrm flipV="1">
            <a:off x="9140631" y="5013862"/>
            <a:ext cx="270030" cy="27003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7812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31">
            <a:extLst>
              <a:ext uri="{FF2B5EF4-FFF2-40B4-BE49-F238E27FC236}">
                <a16:creationId xmlns:a16="http://schemas.microsoft.com/office/drawing/2014/main" id="{F592E0DB-2325-41A7-89D2-E0332A3DC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73" y="2630029"/>
            <a:ext cx="1039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（万台）</a:t>
            </a: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206256F-2DC1-0D13-9DEE-DD13164261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8990" y="2845473"/>
            <a:ext cx="4914378" cy="336297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830A37D-F9B0-E3E7-80B7-C18329519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927" y="2845473"/>
            <a:ext cx="5232353" cy="3469663"/>
          </a:xfrm>
          <a:prstGeom prst="rect">
            <a:avLst/>
          </a:prstGeom>
        </p:spPr>
      </p:pic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3-3. 出荷動向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（フラットベッドスキャナ）</a:t>
            </a:r>
            <a:endParaRPr lang="ja-JP" altLang="en-US" sz="32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8" name="Picture 4" descr="スキャナ（他社）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67231" y="88417"/>
            <a:ext cx="862482" cy="54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7494F11-A1A1-449C-A6D6-749C09B2DE5A}"/>
              </a:ext>
            </a:extLst>
          </p:cNvPr>
          <p:cNvSpPr txBox="1"/>
          <p:nvPr/>
        </p:nvSpPr>
        <p:spPr bwMode="auto">
          <a:xfrm>
            <a:off x="3838094" y="6091480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見通し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2C97AE3-BC8D-41E3-8F03-D45C48C3862C}"/>
              </a:ext>
            </a:extLst>
          </p:cNvPr>
          <p:cNvSpPr txBox="1"/>
          <p:nvPr/>
        </p:nvSpPr>
        <p:spPr bwMode="auto">
          <a:xfrm>
            <a:off x="9424064" y="6057819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見通し</a:t>
            </a:r>
          </a:p>
        </p:txBody>
      </p:sp>
      <p:sp>
        <p:nvSpPr>
          <p:cNvPr id="33" name="Text Box 233">
            <a:extLst>
              <a:ext uri="{FF2B5EF4-FFF2-40B4-BE49-F238E27FC236}">
                <a16:creationId xmlns:a16="http://schemas.microsoft.com/office/drawing/2014/main" id="{27E8C6E6-CD63-4AE5-8641-AECAD38F1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834" y="2656666"/>
            <a:ext cx="9143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（百万円）</a:t>
            </a: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767A5D3-AC00-19EE-7E33-E1484863E426}"/>
              </a:ext>
            </a:extLst>
          </p:cNvPr>
          <p:cNvSpPr txBox="1"/>
          <p:nvPr/>
        </p:nvSpPr>
        <p:spPr bwMode="auto">
          <a:xfrm>
            <a:off x="2506643" y="2482881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台数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14B60E-C7ED-4CE9-59AB-056753C17180}"/>
              </a:ext>
            </a:extLst>
          </p:cNvPr>
          <p:cNvSpPr txBox="1"/>
          <p:nvPr/>
        </p:nvSpPr>
        <p:spPr bwMode="auto">
          <a:xfrm>
            <a:off x="8033958" y="2482444"/>
            <a:ext cx="1390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金額</a:t>
            </a:r>
          </a:p>
        </p:txBody>
      </p:sp>
      <p:sp>
        <p:nvSpPr>
          <p:cNvPr id="10" name="右中かっこ 9">
            <a:extLst>
              <a:ext uri="{FF2B5EF4-FFF2-40B4-BE49-F238E27FC236}">
                <a16:creationId xmlns:a16="http://schemas.microsoft.com/office/drawing/2014/main" id="{B4912E66-AC2C-33D3-B595-5DA83F8C675B}"/>
              </a:ext>
            </a:extLst>
          </p:cNvPr>
          <p:cNvSpPr/>
          <p:nvPr/>
        </p:nvSpPr>
        <p:spPr>
          <a:xfrm rot="5400000">
            <a:off x="4453742" y="4865867"/>
            <a:ext cx="86201" cy="2229633"/>
          </a:xfrm>
          <a:prstGeom prst="rightBrace">
            <a:avLst>
              <a:gd name="adj1" fmla="val 838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A8BA6BDF-BB26-900E-9D4E-31D3B4CEEEFB}"/>
              </a:ext>
            </a:extLst>
          </p:cNvPr>
          <p:cNvSpPr/>
          <p:nvPr/>
        </p:nvSpPr>
        <p:spPr>
          <a:xfrm rot="5400000">
            <a:off x="9993028" y="4832706"/>
            <a:ext cx="86201" cy="2229633"/>
          </a:xfrm>
          <a:prstGeom prst="rightBrace">
            <a:avLst>
              <a:gd name="adj1" fmla="val 838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2CAD501-0542-ED51-12B6-E4AA4AD2AB22}"/>
              </a:ext>
            </a:extLst>
          </p:cNvPr>
          <p:cNvSpPr txBox="1">
            <a:spLocks noChangeArrowheads="1"/>
          </p:cNvSpPr>
          <p:nvPr/>
        </p:nvSpPr>
        <p:spPr>
          <a:xfrm>
            <a:off x="872400" y="1361181"/>
            <a:ext cx="10764000" cy="473261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400"/>
              </a:spcAft>
              <a:buClr>
                <a:schemeClr val="accent1"/>
              </a:buClr>
              <a:buFont typeface="メイリオ" panose="020B0604030504040204" pitchFamily="50" charset="-128"/>
              <a:buChar char="▍"/>
              <a:defRPr kumimoji="1" lang="ja-JP" altLang="en-US" sz="1800" b="1" kern="1200">
                <a:solidFill>
                  <a:schemeClr val="tx1"/>
                </a:solidFill>
                <a:latin typeface="+mj-lt"/>
                <a:ea typeface="+mj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kumimoji="1" lang="ja-JP" altLang="en-US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1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umimoji="1" lang="ja-JP" altLang="en-US" sz="11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442913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フラットベッドスキャナは</a:t>
            </a: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2023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年より台数・金額とも大きく減少した。</a:t>
            </a:r>
          </a:p>
          <a:p>
            <a:pPr marL="442913" indent="-442913"/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年に向けては，更に減少の見込み</a:t>
            </a:r>
          </a:p>
          <a:p>
            <a:pPr marL="0" indent="0"/>
            <a:endParaRPr lang="ja-JP" altLang="en-US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7500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9FB684-C940-20A9-29DB-4108D79F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500" dirty="0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704689-FEEA-1190-CAD1-49BF83DF2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イメージスキャナ専門委員会とは</a:t>
            </a: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イメージスキャナ業界動向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統計調査</a:t>
            </a:r>
            <a:b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年の出荷実績と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年までの出荷トレンド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まとめ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F50D7C-9F2B-02DE-BF3C-EEC560BCE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/>
              <a:t>© JEITA</a:t>
            </a:r>
            <a:endParaRPr lang="ja-JP" altLang="en-US" dirty="0"/>
          </a:p>
        </p:txBody>
      </p:sp>
      <p:sp>
        <p:nvSpPr>
          <p:cNvPr id="5" name="角丸四角形 1">
            <a:extLst>
              <a:ext uri="{FF2B5EF4-FFF2-40B4-BE49-F238E27FC236}">
                <a16:creationId xmlns:a16="http://schemas.microsoft.com/office/drawing/2014/main" id="{F07B0BD5-EC6A-43B6-8508-2675CF9E191B}"/>
              </a:ext>
            </a:extLst>
          </p:cNvPr>
          <p:cNvSpPr/>
          <p:nvPr/>
        </p:nvSpPr>
        <p:spPr bwMode="auto">
          <a:xfrm>
            <a:off x="529787" y="2990748"/>
            <a:ext cx="6943068" cy="675075"/>
          </a:xfrm>
          <a:prstGeom prst="roundRect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67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9FB684-C940-20A9-29DB-4108D79F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500" dirty="0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704689-FEEA-1190-CAD1-49BF83DF2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イメージスキャナ専門委員会とは</a:t>
            </a: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イメージスキャナ業界動向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統計調査</a:t>
            </a:r>
            <a:b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年の出荷実績と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年までの出荷トレンド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まとめ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F50D7C-9F2B-02DE-BF3C-EEC560BCE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/>
              <a:t>© JEITA</a:t>
            </a:r>
            <a:endParaRPr lang="ja-JP" altLang="en-US" dirty="0"/>
          </a:p>
        </p:txBody>
      </p:sp>
      <p:sp>
        <p:nvSpPr>
          <p:cNvPr id="5" name="角丸四角形 1">
            <a:extLst>
              <a:ext uri="{FF2B5EF4-FFF2-40B4-BE49-F238E27FC236}">
                <a16:creationId xmlns:a16="http://schemas.microsoft.com/office/drawing/2014/main" id="{F07B0BD5-EC6A-43B6-8508-2675CF9E191B}"/>
              </a:ext>
            </a:extLst>
          </p:cNvPr>
          <p:cNvSpPr/>
          <p:nvPr/>
        </p:nvSpPr>
        <p:spPr bwMode="auto">
          <a:xfrm>
            <a:off x="466725" y="1064481"/>
            <a:ext cx="6943068" cy="675075"/>
          </a:xfrm>
          <a:prstGeom prst="roundRect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757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200" dirty="0"/>
              <a:t>5. </a:t>
            </a:r>
            <a:r>
              <a:rPr lang="ja-JP" altLang="en-US" sz="3200" dirty="0"/>
              <a:t>まとめ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lIns="91440" tIns="108000" rIns="91440" bIns="108000" rtlCol="0" anchor="t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イメージスキャナ市場の</a:t>
            </a: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年は、台数・金額とも前年並みとなった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年に向けて業務用市場における需要は伸長すると予測</a:t>
            </a:r>
          </a:p>
          <a:p>
            <a:pPr lvl="1">
              <a:spcBef>
                <a:spcPts val="12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ドキュメントスキャナは業務における電子化需要は根強く、台数・金額とも成長する見通し</a:t>
            </a:r>
            <a:b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国内は台数金額とも微増傾向、全世界では、目前も増加し、その後も堅調に成長する見通し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spcBef>
                <a:spcPts val="1200"/>
              </a:spcBef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フラットベッドスキャナは、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年に向けて徐々に減少の見込み</a:t>
            </a:r>
          </a:p>
          <a:p>
            <a:pPr lvl="1">
              <a:spcBef>
                <a:spcPts val="1200"/>
              </a:spcBef>
            </a:pPr>
            <a:endParaRPr lang="en-US" altLang="ja-JP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1-1. </a:t>
            </a:r>
            <a:r>
              <a:rPr lang="ja-JP" altLang="en-US" sz="3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イメージスキャナ専門委員会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208781"/>
            <a:ext cx="10764000" cy="4557658"/>
          </a:xfrm>
          <a:noFill/>
        </p:spPr>
        <p:txBody>
          <a:bodyPr wrap="square">
            <a:spAutoFit/>
          </a:bodyPr>
          <a:lstStyle/>
          <a:p>
            <a:pPr marL="180000" defTabSz="1349375">
              <a:spcBef>
                <a:spcPct val="50000"/>
              </a:spcBef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日本における唯一のイメージスキャナの業界団体</a:t>
            </a:r>
          </a:p>
          <a:p>
            <a:pPr marL="180000" defTabSz="1349375">
              <a:spcBef>
                <a:spcPct val="50000"/>
              </a:spcBef>
            </a:pP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" defTabSz="1349375">
              <a:spcBef>
                <a:spcPct val="50000"/>
              </a:spcBef>
              <a:buFont typeface="メイリオ" panose="020B0604030504040204" pitchFamily="50" charset="-128"/>
              <a:buChar char="⁃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委　 員　 長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古 城　晋 介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セイコーエプソン（株）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" defTabSz="1349375">
              <a:spcBef>
                <a:spcPct val="50000"/>
              </a:spcBef>
              <a:buFont typeface="メイリオ" panose="020B0604030504040204" pitchFamily="50" charset="-128"/>
              <a:buChar char="⁃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委　        員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加藤　浩太郎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キヤノン（株）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" defTabSz="1349375">
              <a:spcBef>
                <a:spcPct val="50000"/>
              </a:spcBef>
              <a:buFont typeface="メイリオ" panose="020B0604030504040204" pitchFamily="50" charset="-128"/>
              <a:buChar char="⁃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委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員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勝 山       陽　　　    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キヤノン電子 （株）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" defTabSz="1349375">
              <a:spcBef>
                <a:spcPct val="50000"/>
              </a:spcBef>
              <a:buFont typeface="メイリオ" panose="020B0604030504040204" pitchFamily="50" charset="-128"/>
              <a:buChar char="⁃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委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員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中条　　  洋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（株）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PFU</a:t>
            </a:r>
          </a:p>
          <a:p>
            <a:pPr marL="180000" defTabSz="1349375">
              <a:buFont typeface="メイリオ" panose="020B0604030504040204" pitchFamily="50" charset="-128"/>
              <a:buChar char="⁃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委　        員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後 藤　　 悠　　　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ブラザー工業（株）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" defTabSz="1349375">
              <a:buFont typeface="メイリオ" panose="020B0604030504040204" pitchFamily="50" charset="-128"/>
              <a:buChar char="⁃"/>
            </a:pP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" defTabSz="1349375">
              <a:buFont typeface="メイリオ" panose="020B0604030504040204" pitchFamily="50" charset="-128"/>
              <a:buChar char="⁃"/>
            </a:pPr>
            <a:r>
              <a:rPr lang="zh-CN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　 務　 局</a:t>
            </a:r>
            <a:r>
              <a:rPr lang="en-US" altLang="zh-CN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越坂部　義宏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zh-TW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一般社団法人 電子情報技術産業協会</a:t>
            </a:r>
            <a:endParaRPr lang="en-US" altLang="zh-TW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054037-2874-40AE-ADC5-23B30730548B}"/>
              </a:ext>
            </a:extLst>
          </p:cNvPr>
          <p:cNvSpPr txBox="1"/>
          <p:nvPr/>
        </p:nvSpPr>
        <p:spPr>
          <a:xfrm>
            <a:off x="10492718" y="5387609"/>
            <a:ext cx="9912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社名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音順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空の予定表と鉛筆">
            <a:extLst>
              <a:ext uri="{FF2B5EF4-FFF2-40B4-BE49-F238E27FC236}">
                <a16:creationId xmlns:a16="http://schemas.microsoft.com/office/drawing/2014/main" id="{29AB8162-E8CF-43E1-967E-D622421479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" r="1" b="16818"/>
          <a:stretch/>
        </p:blipFill>
        <p:spPr>
          <a:xfrm>
            <a:off x="-189186" y="1"/>
            <a:ext cx="12367337" cy="6858000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1-2.  2024</a:t>
            </a:r>
            <a:r>
              <a:rPr lang="ja-JP" altLang="en-US" sz="3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 活動実績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lIns="91440" tIns="72000" rIns="91440" bIns="72000" rtlCol="0">
            <a:noAutofit/>
          </a:bodyPr>
          <a:lstStyle/>
          <a:p>
            <a:pPr marL="271463" indent="-271463">
              <a:spcBef>
                <a:spcPts val="1200"/>
              </a:spcBef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71513" lvl="1" indent="-271463">
              <a:spcBef>
                <a:spcPts val="1200"/>
              </a:spcBef>
            </a:pP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月～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2025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endParaRPr lang="en-US" altLang="ja-JP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spcBef>
                <a:spcPts val="1200"/>
              </a:spcBef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調査活動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71513" lvl="1" indent="-271463">
              <a:spcBef>
                <a:spcPts val="1200"/>
              </a:spcBef>
            </a:pP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統計調査</a:t>
            </a:r>
            <a:endParaRPr lang="en-US" altLang="ja-JP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071563" lvl="2" indent="-271463">
              <a:spcBef>
                <a:spcPts val="1200"/>
              </a:spcBef>
            </a:pP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年の出荷実績　（</a:t>
            </a:r>
            <a:r>
              <a:rPr lang="zh-TW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日系企業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による</a:t>
            </a:r>
            <a:r>
              <a:rPr lang="zh-TW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自主統計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altLang="ja-JP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071563" lvl="2" indent="-271463">
              <a:spcBef>
                <a:spcPts val="1200"/>
              </a:spcBef>
            </a:pP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年までの出荷トレンド　（外部機関による予測）</a:t>
            </a:r>
            <a:endParaRPr lang="en-US" altLang="ja-JP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25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9FB684-C940-20A9-29DB-4108D79F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500" dirty="0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704689-FEEA-1190-CAD1-49BF83DF2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イメージスキャナ専門委員会とは</a:t>
            </a: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イメージスキャナ業界動向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統計調査</a:t>
            </a:r>
            <a:b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年の出荷実績と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年までの出荷トレンド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まとめ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F50D7C-9F2B-02DE-BF3C-EEC560BCE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/>
              <a:t>© JEITA</a:t>
            </a:r>
            <a:endParaRPr lang="ja-JP" altLang="en-US" dirty="0"/>
          </a:p>
        </p:txBody>
      </p:sp>
      <p:sp>
        <p:nvSpPr>
          <p:cNvPr id="5" name="角丸四角形 1">
            <a:extLst>
              <a:ext uri="{FF2B5EF4-FFF2-40B4-BE49-F238E27FC236}">
                <a16:creationId xmlns:a16="http://schemas.microsoft.com/office/drawing/2014/main" id="{F07B0BD5-EC6A-43B6-8508-2675CF9E191B}"/>
              </a:ext>
            </a:extLst>
          </p:cNvPr>
          <p:cNvSpPr/>
          <p:nvPr/>
        </p:nvSpPr>
        <p:spPr bwMode="auto">
          <a:xfrm>
            <a:off x="466725" y="1590957"/>
            <a:ext cx="6943068" cy="675075"/>
          </a:xfrm>
          <a:prstGeom prst="roundRect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83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EEFBA1F1-D02A-7F89-FD33-119C93F1C5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544152"/>
              </p:ext>
            </p:extLst>
          </p:nvPr>
        </p:nvGraphicFramePr>
        <p:xfrm>
          <a:off x="1925444" y="3500436"/>
          <a:ext cx="4476751" cy="3357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2-1.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イメージ</a:t>
            </a:r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スキャナ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市場</a:t>
            </a:r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動向</a:t>
            </a:r>
            <a:endParaRPr lang="ja-JP" altLang="en-US" sz="3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E0B918-02E9-45D6-BC71-606DB32A9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20" y="887196"/>
            <a:ext cx="10992575" cy="953577"/>
          </a:xfrm>
        </p:spPr>
        <p:txBody>
          <a:bodyPr/>
          <a:lstStyle/>
          <a:p>
            <a:pPr marL="271463" indent="-271463">
              <a:spcBef>
                <a:spcPts val="1200"/>
              </a:spcBef>
              <a:buClr>
                <a:schemeClr val="folHlink"/>
              </a:buClr>
              <a:buSzPct val="60000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＜市場動向 </a:t>
            </a:r>
            <a:r>
              <a:rPr lang="en-US" altLang="ja-JP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年実績＞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ドキュメントは前年より台数・金額とも成長に転じ、全体としても底打ちした</a:t>
            </a:r>
            <a:endParaRPr lang="en-US" altLang="ja-JP" b="1" dirty="0">
              <a:highlight>
                <a:srgbClr val="FFFF00"/>
              </a:highligh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ja-JP" altLang="en-US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33457C2-2240-4B65-A7E1-6D07C35D5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39955"/>
              </p:ext>
            </p:extLst>
          </p:nvPr>
        </p:nvGraphicFramePr>
        <p:xfrm>
          <a:off x="2360079" y="2090229"/>
          <a:ext cx="7380821" cy="135515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1015">
                  <a:extLst>
                    <a:ext uri="{9D8B030D-6E8A-4147-A177-3AD203B41FA5}">
                      <a16:colId xmlns:a16="http://schemas.microsoft.com/office/drawing/2014/main" val="3208896688"/>
                    </a:ext>
                  </a:extLst>
                </a:gridCol>
                <a:gridCol w="3149374">
                  <a:extLst>
                    <a:ext uri="{9D8B030D-6E8A-4147-A177-3AD203B41FA5}">
                      <a16:colId xmlns:a16="http://schemas.microsoft.com/office/drawing/2014/main" val="1981063866"/>
                    </a:ext>
                  </a:extLst>
                </a:gridCol>
                <a:gridCol w="2025225">
                  <a:extLst>
                    <a:ext uri="{9D8B030D-6E8A-4147-A177-3AD203B41FA5}">
                      <a16:colId xmlns:a16="http://schemas.microsoft.com/office/drawing/2014/main" val="1556884966"/>
                    </a:ext>
                  </a:extLst>
                </a:gridCol>
                <a:gridCol w="1845207">
                  <a:extLst>
                    <a:ext uri="{9D8B030D-6E8A-4147-A177-3AD203B41FA5}">
                      <a16:colId xmlns:a16="http://schemas.microsoft.com/office/drawing/2014/main" val="1775250805"/>
                    </a:ext>
                  </a:extLst>
                </a:gridCol>
              </a:tblGrid>
              <a:tr h="338788">
                <a:tc gridSpan="2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 イメージスキャナ市場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台数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前年比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前年比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718478"/>
                  </a:ext>
                </a:extLst>
              </a:tr>
              <a:tr h="338788">
                <a:tc gridSpan="2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国内出荷と輸出を合わせた総出荷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 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±0</a:t>
                      </a: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707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1%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338438"/>
                  </a:ext>
                </a:extLst>
              </a:tr>
              <a:tr h="338788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20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フラットベッドスキャナ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 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0%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95040"/>
                  </a:ext>
                </a:extLst>
              </a:tr>
              <a:tr h="338788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20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ドキュメントスキャナ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>
                        <a:lnSpc>
                          <a:spcPts val="1400"/>
                        </a:lnSpc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万台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R="52070" algn="r" latinLnBrk="1">
                        <a:lnSpc>
                          <a:spcPts val="1400"/>
                        </a:lnSpc>
                      </a:pP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661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増）</a:t>
                      </a:r>
                      <a:endParaRPr 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D996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585745"/>
                  </a:ext>
                </a:extLst>
              </a:tr>
            </a:tbl>
          </a:graphicData>
        </a:graphic>
      </p:graphicFrame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361A0458-11D1-4B42-BC0F-3BEA8F985D7B}"/>
              </a:ext>
            </a:extLst>
          </p:cNvPr>
          <p:cNvCxnSpPr>
            <a:cxnSpLocks/>
          </p:cNvCxnSpPr>
          <p:nvPr/>
        </p:nvCxnSpPr>
        <p:spPr>
          <a:xfrm>
            <a:off x="5245100" y="3938954"/>
            <a:ext cx="248160" cy="387875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3FF4D80-D707-4C9D-AA9A-ADD4DDB5B1F0}"/>
              </a:ext>
            </a:extLst>
          </p:cNvPr>
          <p:cNvCxnSpPr>
            <a:cxnSpLocks/>
          </p:cNvCxnSpPr>
          <p:nvPr/>
        </p:nvCxnSpPr>
        <p:spPr>
          <a:xfrm>
            <a:off x="4343400" y="3951953"/>
            <a:ext cx="501220" cy="0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グラフ 24">
            <a:extLst>
              <a:ext uri="{FF2B5EF4-FFF2-40B4-BE49-F238E27FC236}">
                <a16:creationId xmlns:a16="http://schemas.microsoft.com/office/drawing/2014/main" id="{A569914A-BB80-401E-9EE5-9BAE0C74B4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187096"/>
              </p:ext>
            </p:extLst>
          </p:nvPr>
        </p:nvGraphicFramePr>
        <p:xfrm>
          <a:off x="6402195" y="3509674"/>
          <a:ext cx="4490198" cy="3359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9903387-CADC-7EAC-6083-F4C3BB354D1B}"/>
              </a:ext>
            </a:extLst>
          </p:cNvPr>
          <p:cNvCxnSpPr>
            <a:cxnSpLocks/>
          </p:cNvCxnSpPr>
          <p:nvPr/>
        </p:nvCxnSpPr>
        <p:spPr>
          <a:xfrm flipV="1">
            <a:off x="8782050" y="3951953"/>
            <a:ext cx="600075" cy="374876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3DE690A-C09A-A131-F72F-07E7E54EF332}"/>
              </a:ext>
            </a:extLst>
          </p:cNvPr>
          <p:cNvCxnSpPr>
            <a:cxnSpLocks/>
          </p:cNvCxnSpPr>
          <p:nvPr/>
        </p:nvCxnSpPr>
        <p:spPr>
          <a:xfrm>
            <a:off x="9837221" y="3951953"/>
            <a:ext cx="306904" cy="296197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79B76C4-640A-75DF-DF01-9F59662C3647}"/>
              </a:ext>
            </a:extLst>
          </p:cNvPr>
          <p:cNvSpPr/>
          <p:nvPr/>
        </p:nvSpPr>
        <p:spPr>
          <a:xfrm>
            <a:off x="6877742" y="3445381"/>
            <a:ext cx="866775" cy="3193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/>
              <a:t>[</a:t>
            </a:r>
            <a:r>
              <a:rPr kumimoji="1" lang="ja-JP" altLang="en-US" sz="1200" b="1" dirty="0"/>
              <a:t>百万円</a:t>
            </a:r>
            <a:r>
              <a:rPr kumimoji="1" lang="en-US" altLang="ja-JP" sz="1200" b="1" dirty="0"/>
              <a:t>]</a:t>
            </a:r>
            <a:endParaRPr kumimoji="1" lang="ja-JP" altLang="en-US" sz="1200" b="1" dirty="0"/>
          </a:p>
        </p:txBody>
      </p:sp>
      <p:sp>
        <p:nvSpPr>
          <p:cNvPr id="6" name="Text Box 231">
            <a:extLst>
              <a:ext uri="{FF2B5EF4-FFF2-40B4-BE49-F238E27FC236}">
                <a16:creationId xmlns:a16="http://schemas.microsoft.com/office/drawing/2014/main" id="{05D831CF-C683-3698-0321-800E28283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574" y="3429000"/>
            <a:ext cx="1039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（台）</a:t>
            </a: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2-1.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イメージ</a:t>
            </a:r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スキャナ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市場</a:t>
            </a:r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動向</a:t>
            </a:r>
            <a:endParaRPr lang="ja-JP" altLang="en-US" sz="3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4A50BB6-3406-4A5A-9339-17C9A9A55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indent="-271463">
              <a:spcBef>
                <a:spcPts val="1200"/>
              </a:spcBef>
              <a:buClr>
                <a:schemeClr val="folHlink"/>
              </a:buClr>
              <a:buSzPct val="60000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＜市場展望＞　業務用市場における需要は継続すると予測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Bef>
                <a:spcPts val="12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ja-JP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IT</a:t>
            </a: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の進展による紙文書の電子化の定着と生産性向上の動きが続く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511425" algn="l"/>
              </a:tabLst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旧来のファイリング（配布・保管）：コスト削減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511425" algn="l"/>
              </a:tabLst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ワークフロー電子化：業務効率化・生産性向上、働き方の多様化への対応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511425" algn="l"/>
              </a:tabLst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データ入力（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DX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の入口）：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AI-OCR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精度の向上、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RPA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による自動化、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DMS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との連携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511425" algn="l"/>
              </a:tabLst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セキュリティ：紙文書の持出しによる紛失防止や改ざん防止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511425" algn="l"/>
              </a:tabLst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危機管理対策：電子データの分散バックアップによる事業継続（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BCP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spcBef>
                <a:spcPts val="12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グローバルな展開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欧米　：紙文書の電子化定着，リプレース需要もあるが、一部景気の悪影響もあった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新興国：先進国事例に倣った電子化が進展。電子化のための基準整備の兆し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国内　：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DX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推進の政府後押し（医療、公共など）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13634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2-2.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イメージ</a:t>
            </a:r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スキャナ</a:t>
            </a:r>
            <a:r>
              <a:rPr lang="ja-JP" altLang="en-US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製品</a:t>
            </a:r>
            <a:r>
              <a:rPr lang="en-US" altLang="ja-JP" sz="3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動向</a:t>
            </a:r>
            <a:endParaRPr lang="ja-JP" altLang="en-US" sz="3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A2287CD-2149-45E6-B44E-6606BAEE1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indent="-271463">
              <a:spcBef>
                <a:spcPts val="1800"/>
              </a:spcBef>
              <a:buClr>
                <a:schemeClr val="folHlink"/>
              </a:buClr>
              <a:buSzPct val="60000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＜製品動向＞　他の</a:t>
            </a:r>
            <a:r>
              <a:rPr lang="zh-CN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画像入力装置</a:t>
            </a: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との棲み分けが定着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様々な原稿を高速かつ正確に読み取る技術による差別化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紙を入力ソースにできる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OCR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処理に向く画像処理 （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DX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の入口）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サイズ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種類の異なる原稿の混在読み取り（操作性及び作業効率向上）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原稿傾き補正機能、重送確認、リトライ機能、原稿へのダメージ防止機能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給紙制御機能（ローラー圧力自動調整）により対応原稿拡大  プラスチックカード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ブックレットの読取対応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Bef>
                <a:spcPts val="18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低価格帯モデルの高速化傾向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A4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モデルの高速化が進む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小型機の需要増</a:t>
            </a:r>
          </a:p>
          <a:p>
            <a:pPr marL="271463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ネットワーク対応スキャナの増加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Wi-Fi/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有線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LAN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，大型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LCD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を搭載し，スキャナ単体で電子化作業を完結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8663" lvl="1" indent="-271463">
              <a:lnSpc>
                <a:spcPct val="500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直観的で使いやすい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UX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、クラウドサービスとの連携</a:t>
            </a:r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71463" indent="-271463">
              <a:lnSpc>
                <a:spcPct val="50000"/>
              </a:lnSpc>
              <a:spcBef>
                <a:spcPts val="18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フラットベッドスキャナは特に技術進展は見られない</a:t>
            </a:r>
            <a:endParaRPr lang="ja-JP" alt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9FB684-C940-20A9-29DB-4108D79F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500" dirty="0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704689-FEEA-1190-CAD1-49BF83DF2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イメージスキャナ専門委員会とは</a:t>
            </a: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イメージスキャナ業界動向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統計調査</a:t>
            </a:r>
            <a:b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2024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年の出荷実績と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2027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年までの出荷トレンド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09600" indent="-609600" eaLnBrk="1" hangingPunct="1">
              <a:spcBef>
                <a:spcPts val="1200"/>
              </a:spcBef>
              <a:buSzTx/>
              <a:buFont typeface="Wingdings" pitchFamily="2" charset="2"/>
              <a:buAutoNum type="arabicPeriod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まとめ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F50D7C-9F2B-02DE-BF3C-EEC560BCE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/>
              <a:t>© JEITA</a:t>
            </a:r>
            <a:endParaRPr lang="ja-JP" altLang="en-US" dirty="0"/>
          </a:p>
        </p:txBody>
      </p:sp>
      <p:sp>
        <p:nvSpPr>
          <p:cNvPr id="5" name="角丸四角形 1">
            <a:extLst>
              <a:ext uri="{FF2B5EF4-FFF2-40B4-BE49-F238E27FC236}">
                <a16:creationId xmlns:a16="http://schemas.microsoft.com/office/drawing/2014/main" id="{F07B0BD5-EC6A-43B6-8508-2675CF9E191B}"/>
              </a:ext>
            </a:extLst>
          </p:cNvPr>
          <p:cNvSpPr/>
          <p:nvPr/>
        </p:nvSpPr>
        <p:spPr bwMode="auto">
          <a:xfrm>
            <a:off x="466725" y="2297537"/>
            <a:ext cx="6943068" cy="675075"/>
          </a:xfrm>
          <a:prstGeom prst="roundRect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55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JEITA">
      <a:dk1>
        <a:srgbClr val="616161"/>
      </a:dk1>
      <a:lt1>
        <a:sysClr val="window" lastClr="FFFFFF"/>
      </a:lt1>
      <a:dk2>
        <a:srgbClr val="838383"/>
      </a:dk2>
      <a:lt2>
        <a:srgbClr val="FFFFFF"/>
      </a:lt2>
      <a:accent1>
        <a:srgbClr val="0055A2"/>
      </a:accent1>
      <a:accent2>
        <a:srgbClr val="3CAADC"/>
      </a:accent2>
      <a:accent3>
        <a:srgbClr val="91D250"/>
      </a:accent3>
      <a:accent4>
        <a:srgbClr val="FFBE00"/>
      </a:accent4>
      <a:accent5>
        <a:srgbClr val="FA8C00"/>
      </a:accent5>
      <a:accent6>
        <a:srgbClr val="8C41C8"/>
      </a:accent6>
      <a:hlink>
        <a:srgbClr val="6F3B55"/>
      </a:hlink>
      <a:folHlink>
        <a:srgbClr val="034A90"/>
      </a:folHlink>
    </a:clrScheme>
    <a:fontScheme name="JEITA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Metadata/LabelInfo.xml><?xml version="1.0" encoding="utf-8"?>
<clbl:labelList xmlns:clbl="http://schemas.microsoft.com/office/2020/mipLabelMetadata">
  <clbl:label id="{549229e1-d9eb-40cf-aa20-8039fe5d6144}" enabled="1" method="Standard" siteId="{3ce358ea-700e-4f0f-bb37-fd0b7c21366c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2122</Words>
  <Application>Microsoft Office PowerPoint</Application>
  <PresentationFormat>ワイド画面</PresentationFormat>
  <Paragraphs>424</Paragraphs>
  <Slides>20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9" baseType="lpstr">
      <vt:lpstr>Meiryo UI</vt:lpstr>
      <vt:lpstr>メイリオ</vt:lpstr>
      <vt:lpstr>游ゴシック</vt:lpstr>
      <vt:lpstr>Arial</vt:lpstr>
      <vt:lpstr>Calibri</vt:lpstr>
      <vt:lpstr>Segoe UI</vt:lpstr>
      <vt:lpstr>Tahoma</vt:lpstr>
      <vt:lpstr>Wingdings</vt:lpstr>
      <vt:lpstr>Office テーマ</vt:lpstr>
      <vt:lpstr>イメージスキャナ調査報告</vt:lpstr>
      <vt:lpstr>目次</vt:lpstr>
      <vt:lpstr>1-1. イメージスキャナ専門委員会</vt:lpstr>
      <vt:lpstr>1-2.  2024年度 活動実績</vt:lpstr>
      <vt:lpstr>目次</vt:lpstr>
      <vt:lpstr>2-1.  イメージスキャナ市場動向</vt:lpstr>
      <vt:lpstr>2-1.  イメージスキャナ市場動向</vt:lpstr>
      <vt:lpstr>2-2.  イメージスキャナ製品動向</vt:lpstr>
      <vt:lpstr>目次</vt:lpstr>
      <vt:lpstr>3-1. 出荷動向（サマリー）</vt:lpstr>
      <vt:lpstr>3-1. 出荷動向（サマリー）</vt:lpstr>
      <vt:lpstr>3-1. 出荷動向（サマリー）</vt:lpstr>
      <vt:lpstr>3-1. 出荷動向（サマリー）</vt:lpstr>
      <vt:lpstr>3-2. 出荷動向（ドキュメントスキャナ）</vt:lpstr>
      <vt:lpstr>3-2. 出荷動向（ドキュメントスキャナ）</vt:lpstr>
      <vt:lpstr>3-2. 出荷動向（ドキュメントスキャナ）</vt:lpstr>
      <vt:lpstr>3-3. 出荷動向（フラットベッドスキャナ）</vt:lpstr>
      <vt:lpstr>3-3. 出荷動向（フラットベッドスキャナ）</vt:lpstr>
      <vt:lpstr>目次</vt:lpstr>
      <vt:lpstr>5. まとめ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プレゼンテーションタイトル</dc:title>
  <dc:creator/>
  <cp:lastModifiedBy/>
  <cp:revision>137</cp:revision>
  <dcterms:created xsi:type="dcterms:W3CDTF">2023-05-03T08:03:40Z</dcterms:created>
  <dcterms:modified xsi:type="dcterms:W3CDTF">2025-08-04T01:32:00Z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テーマ:11\1_基本:8</vt:lpwstr>
  </property>
  <property fmtid="{D5CDD505-2E9C-101B-9397-08002B2CF9AE}" pid="3" name="ClassificationContentMarkingFooterText">
    <vt:lpwstr>Internal</vt:lpwstr>
  </property>
</Properties>
</file>