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4.xml" ContentType="application/vnd.openxmlformats-officedocument.drawingml.chart+xml"/>
  <Override PartName="/ppt/charts/chart1.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95" r:id="rId2"/>
    <p:sldId id="328"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54" r:id="rId18"/>
    <p:sldId id="355" r:id="rId19"/>
    <p:sldId id="358" r:id="rId20"/>
    <p:sldId id="359" r:id="rId21"/>
    <p:sldId id="356" r:id="rId22"/>
    <p:sldId id="357" r:id="rId23"/>
    <p:sldId id="344" r:id="rId24"/>
    <p:sldId id="345" r:id="rId25"/>
    <p:sldId id="346" r:id="rId26"/>
    <p:sldId id="347" r:id="rId27"/>
    <p:sldId id="348" r:id="rId28"/>
    <p:sldId id="349" r:id="rId29"/>
    <p:sldId id="350" r:id="rId30"/>
    <p:sldId id="353"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協会紹介" id="{DFEF2BEA-C324-4803-8DCD-351960B31698}">
          <p14:sldIdLst/>
        </p14:section>
        <p14:section name="テンプレート" id="{66EE52C8-BC7E-4EEC-9034-FBCA72401ECD}">
          <p14:sldIdLst>
            <p14:sldId id="295"/>
            <p14:sldId id="328"/>
            <p14:sldId id="329"/>
            <p14:sldId id="330"/>
            <p14:sldId id="331"/>
            <p14:sldId id="332"/>
            <p14:sldId id="333"/>
            <p14:sldId id="334"/>
            <p14:sldId id="335"/>
            <p14:sldId id="336"/>
            <p14:sldId id="337"/>
            <p14:sldId id="338"/>
            <p14:sldId id="339"/>
            <p14:sldId id="340"/>
            <p14:sldId id="341"/>
            <p14:sldId id="342"/>
            <p14:sldId id="354"/>
            <p14:sldId id="355"/>
            <p14:sldId id="358"/>
            <p14:sldId id="359"/>
            <p14:sldId id="356"/>
            <p14:sldId id="357"/>
            <p14:sldId id="344"/>
            <p14:sldId id="345"/>
            <p14:sldId id="346"/>
            <p14:sldId id="347"/>
            <p14:sldId id="348"/>
            <p14:sldId id="349"/>
            <p14:sldId id="350"/>
            <p14:sldId id="353"/>
          </p14:sldIdLst>
        </p14:section>
        <p14:section name="ルールとサンプル" id="{AEE0D27E-A6BB-4FDB-93F9-03E5F34B40D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890" userDrawn="1">
          <p15:clr>
            <a:srgbClr val="A4A3A4"/>
          </p15:clr>
        </p15:guide>
        <p15:guide id="4" pos="5751" userDrawn="1">
          <p15:clr>
            <a:srgbClr val="A4A3A4"/>
          </p15:clr>
        </p15:guide>
        <p15:guide id="5" pos="2048" userDrawn="1">
          <p15:clr>
            <a:srgbClr val="A4A3A4"/>
          </p15:clr>
        </p15:guide>
        <p15:guide id="6" pos="5110" userDrawn="1">
          <p15:clr>
            <a:srgbClr val="A4A3A4"/>
          </p15:clr>
        </p15:guide>
        <p15:guide id="7" pos="1685" userDrawn="1">
          <p15:clr>
            <a:srgbClr val="A4A3A4"/>
          </p15:clr>
        </p15:guide>
        <p15:guide id="8" pos="7673" userDrawn="1">
          <p15:clr>
            <a:srgbClr val="A4A3A4"/>
          </p15:clr>
        </p15:guide>
        <p15:guide id="9" pos="461" userDrawn="1">
          <p15:clr>
            <a:srgbClr val="A4A3A4"/>
          </p15:clr>
        </p15:guide>
        <p15:guide id="10" pos="211" userDrawn="1">
          <p15:clr>
            <a:srgbClr val="A4A3A4"/>
          </p15:clr>
        </p15:guide>
        <p15:guide id="11" pos="7234" userDrawn="1">
          <p15:clr>
            <a:srgbClr val="A4A3A4"/>
          </p15:clr>
        </p15:guide>
        <p15:guide id="13" orient="horz" pos="4110" userDrawn="1">
          <p15:clr>
            <a:srgbClr val="A4A3A4"/>
          </p15:clr>
        </p15:guide>
        <p15:guide id="14" pos="7378" userDrawn="1">
          <p15:clr>
            <a:srgbClr val="A4A3A4"/>
          </p15:clr>
        </p15:guide>
        <p15:guide id="15" pos="3659" userDrawn="1">
          <p15:clr>
            <a:srgbClr val="A4A3A4"/>
          </p15:clr>
        </p15:guide>
        <p15:guide id="16" pos="4021" userDrawn="1">
          <p15:clr>
            <a:srgbClr val="A4A3A4"/>
          </p15:clr>
        </p15:guide>
        <p15:guide id="17"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9DEFF"/>
    <a:srgbClr val="BFBFBF"/>
    <a:srgbClr val="0055A2"/>
    <a:srgbClr val="616161"/>
    <a:srgbClr val="989898"/>
    <a:srgbClr val="898989"/>
    <a:srgbClr val="3AABDB"/>
    <a:srgbClr val="6ECDED"/>
    <a:srgbClr val="F1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6699" autoAdjust="0"/>
  </p:normalViewPr>
  <p:slideViewPr>
    <p:cSldViewPr snapToGrid="0" showGuides="1">
      <p:cViewPr varScale="1">
        <p:scale>
          <a:sx n="95" d="100"/>
          <a:sy n="95" d="100"/>
        </p:scale>
        <p:origin x="522" y="306"/>
      </p:cViewPr>
      <p:guideLst>
        <p:guide orient="horz" pos="2160"/>
        <p:guide pos="3840"/>
        <p:guide pos="1890"/>
        <p:guide pos="5751"/>
        <p:guide pos="2048"/>
        <p:guide pos="5110"/>
        <p:guide pos="1685"/>
        <p:guide pos="7673"/>
        <p:guide pos="461"/>
        <p:guide pos="211"/>
        <p:guide pos="7234"/>
        <p:guide orient="horz" pos="4110"/>
        <p:guide pos="7378"/>
        <p:guide pos="3659"/>
        <p:guide pos="4021"/>
        <p:guide pos="3817"/>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6" d="100"/>
          <a:sy n="66" d="100"/>
        </p:scale>
        <p:origin x="2827"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tec-ohnas-cl3\c0\01&#21830;&#21697;&#37096;&#21427;&#26684;&#31649;&#29702;\ryu-syoushi\&#23554;&#38272;&#24215;\10_&#29289;&#36009;\05_&#36939;&#29992;\22_JEITA\25&#24180;&#24230;&#22577;&#21578;&#26360;&#21407;&#31295;\4.(&#36028;&#12426;&#20184;&#12369;&#29992;)2023&#24180;&#24230;&#20986;&#33655;&#35211;&#36890;&#12375;_20240621&#65288;&#21021;&#31295;&#6528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ec-ohnas-cl3\c0\01&#21830;&#21697;&#37096;&#21427;&#26684;&#31649;&#29702;\ryu-syoushi\&#23554;&#38272;&#24215;\10_&#29289;&#36009;\05_&#36939;&#29992;\22_JEITA\25&#24180;&#24230;&#22577;&#21578;&#26360;&#21407;&#31295;\4.(&#36028;&#12426;&#20184;&#12369;&#29992;)2023&#24180;&#24230;&#20986;&#33655;&#35211;&#36890;&#12375;_20240621&#65288;&#21021;&#31295;&#6528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tec-ohnas-cl3\c0\01&#21830;&#21697;&#37096;&#21427;&#26684;&#31649;&#29702;\ryu-syoushi\&#23554;&#38272;&#24215;\10_&#29289;&#36009;\05_&#36939;&#29992;\22_JEITA\25&#24180;&#24230;&#22577;&#21578;&#26360;&#21407;&#31295;\4.(&#36028;&#12426;&#20184;&#12369;&#29992;)2023&#24180;&#24230;&#20986;&#33655;&#35211;&#36890;&#12375;_20240621&#65288;&#21021;&#31295;&#6528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tec-ohnas-cl3\c0\01&#21830;&#21697;&#37096;&#21427;&#26684;&#31649;&#29702;\ryu-syoushi\&#23554;&#38272;&#24215;\10_&#29289;&#36009;\05_&#36939;&#29992;\22_JEITA\25&#24180;&#24230;&#22577;&#21578;&#26360;&#21407;&#31295;\4.(&#36028;&#12426;&#20184;&#12369;&#29992;)2023&#24180;&#24230;&#20986;&#33655;&#35211;&#36890;&#12375;_20240621&#65288;&#21021;&#31295;&#65289;.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tec-ohnas-cl3\c0\01&#21830;&#21697;&#37096;&#21427;&#26684;&#31649;&#29702;\ryu-syoushi\&#23554;&#38272;&#24215;\10_&#29289;&#36009;\05_&#36939;&#29992;\22_JEITA\25&#24180;&#24230;&#22577;&#21578;&#26360;&#21407;&#31295;\4.(&#36028;&#12426;&#20184;&#12369;&#29992;)2023&#24180;&#24230;&#20986;&#33655;&#35211;&#36890;&#12375;_20240621&#65288;&#21021;&#31295;&#65289;.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ec-ohnas-cl3\c0\01&#21830;&#21697;&#37096;&#21427;&#26684;&#31649;&#29702;\ryu-syoushi\&#23554;&#38272;&#24215;\10_&#29289;&#36009;\05_&#36939;&#29992;\22_JEITA\25&#24180;&#24230;&#22577;&#21578;&#26360;&#21407;&#31295;\4.(&#36028;&#12426;&#20184;&#12369;&#29992;)2023&#24180;&#24230;&#20986;&#33655;&#35211;&#36890;&#12375;_20240621&#65288;&#21021;&#31295;&#6528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316999874367"/>
          <c:y val="0.1115881627893362"/>
          <c:w val="0.77031802120141368"/>
          <c:h val="0.69098712446351951"/>
        </c:manualLayout>
      </c:layout>
      <c:barChart>
        <c:barDir val="col"/>
        <c:grouping val="clustered"/>
        <c:varyColors val="0"/>
        <c:ser>
          <c:idx val="1"/>
          <c:order val="0"/>
          <c:tx>
            <c:strRef>
              <c:f>'図4.2.1-1'!$B$4</c:f>
              <c:strCache>
                <c:ptCount val="1"/>
                <c:pt idx="0">
                  <c:v>台数</c:v>
                </c:pt>
              </c:strCache>
            </c:strRef>
          </c:tx>
          <c:spPr>
            <a:solidFill>
              <a:srgbClr val="CC99FF"/>
            </a:solidFill>
            <a:ln w="12700">
              <a:solidFill>
                <a:srgbClr val="000000"/>
              </a:solidFill>
              <a:prstDash val="solid"/>
            </a:ln>
          </c:spPr>
          <c:invertIfNegative val="0"/>
          <c:dPt>
            <c:idx val="0"/>
            <c:invertIfNegative val="0"/>
            <c:bubble3D val="0"/>
            <c:spPr>
              <a:pattFill prst="ltUpDiag">
                <a:fgClr>
                  <a:srgbClr val="C0C0C0"/>
                </a:fgClr>
                <a:bgClr>
                  <a:srgbClr val="FFFFFF"/>
                </a:bgClr>
              </a:pattFill>
              <a:ln w="12700">
                <a:solidFill>
                  <a:srgbClr val="000000"/>
                </a:solidFill>
                <a:prstDash val="solid"/>
              </a:ln>
            </c:spPr>
            <c:extLst>
              <c:ext xmlns:c16="http://schemas.microsoft.com/office/drawing/2014/chart" uri="{C3380CC4-5D6E-409C-BE32-E72D297353CC}">
                <c16:uniqueId val="{00000001-9090-49B6-8F81-899ACE9CC804}"/>
              </c:ext>
            </c:extLst>
          </c:dPt>
          <c:dPt>
            <c:idx val="1"/>
            <c:invertIfNegative val="0"/>
            <c:bubble3D val="0"/>
            <c:extLst>
              <c:ext xmlns:c16="http://schemas.microsoft.com/office/drawing/2014/chart" uri="{C3380CC4-5D6E-409C-BE32-E72D297353CC}">
                <c16:uniqueId val="{00000002-9090-49B6-8F81-899ACE9CC804}"/>
              </c:ext>
            </c:extLst>
          </c:dPt>
          <c:dLbls>
            <c:dLbl>
              <c:idx val="2"/>
              <c:layout>
                <c:manualLayout>
                  <c:x val="0"/>
                  <c:y val="-9.0038603164900241E-2"/>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90-49B6-8F81-899ACE9CC804}"/>
                </c:ext>
              </c:extLst>
            </c:dLbl>
            <c:dLbl>
              <c:idx val="3"/>
              <c:layout>
                <c:manualLayout>
                  <c:x val="0"/>
                  <c:y val="2.5010723101361175E-2"/>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90-49B6-8F81-899ACE9CC804}"/>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'図4.2.1-1'!$C$3:$F$3</c:f>
              <c:strCache>
                <c:ptCount val="4"/>
                <c:pt idx="0">
                  <c:v>2024実績</c:v>
                </c:pt>
                <c:pt idx="1">
                  <c:v>2025</c:v>
                </c:pt>
                <c:pt idx="2">
                  <c:v>2026</c:v>
                </c:pt>
                <c:pt idx="3">
                  <c:v>2027</c:v>
                </c:pt>
              </c:strCache>
            </c:strRef>
          </c:cat>
          <c:val>
            <c:numRef>
              <c:f>'図4.2.1-1'!$C$4:$F$4</c:f>
              <c:numCache>
                <c:formatCode>#,##0_ </c:formatCode>
                <c:ptCount val="4"/>
                <c:pt idx="0">
                  <c:v>104.087</c:v>
                </c:pt>
                <c:pt idx="1">
                  <c:v>122.71857300000001</c:v>
                </c:pt>
                <c:pt idx="2">
                  <c:v>201.34611584357143</c:v>
                </c:pt>
                <c:pt idx="3">
                  <c:v>215.52663514512582</c:v>
                </c:pt>
              </c:numCache>
            </c:numRef>
          </c:val>
          <c:extLst>
            <c:ext xmlns:c16="http://schemas.microsoft.com/office/drawing/2014/chart" uri="{C3380CC4-5D6E-409C-BE32-E72D297353CC}">
              <c16:uniqueId val="{00000005-9090-49B6-8F81-899ACE9CC804}"/>
            </c:ext>
          </c:extLst>
        </c:ser>
        <c:dLbls>
          <c:showLegendKey val="0"/>
          <c:showVal val="0"/>
          <c:showCatName val="0"/>
          <c:showSerName val="0"/>
          <c:showPercent val="0"/>
          <c:showBubbleSize val="0"/>
        </c:dLbls>
        <c:gapWidth val="40"/>
        <c:axId val="1711958559"/>
        <c:axId val="1"/>
      </c:barChart>
      <c:lineChart>
        <c:grouping val="standard"/>
        <c:varyColors val="0"/>
        <c:ser>
          <c:idx val="0"/>
          <c:order val="1"/>
          <c:tx>
            <c:strRef>
              <c:f>'図4.2.1-1'!$B$5</c:f>
              <c:strCache>
                <c:ptCount val="1"/>
                <c:pt idx="0">
                  <c:v>伸長率</c:v>
                </c:pt>
              </c:strCache>
            </c:strRef>
          </c:tx>
          <c:marker>
            <c:symbol val="square"/>
            <c:size val="5"/>
          </c:marker>
          <c:dLbls>
            <c:dLbl>
              <c:idx val="0"/>
              <c:layout>
                <c:manualLayout>
                  <c:x val="-3.790145271533131E-2"/>
                  <c:y val="4.4031476487360131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90-49B6-8F81-899ACE9CC804}"/>
                </c:ext>
              </c:extLst>
            </c:dLbl>
            <c:dLbl>
              <c:idx val="2"/>
              <c:layout>
                <c:manualLayout>
                  <c:x val="-3.790145271533138E-2"/>
                  <c:y val="0.11906364579144366"/>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90-49B6-8F81-899ACE9CC804}"/>
                </c:ext>
              </c:extLst>
            </c:dLbl>
            <c:numFmt formatCode="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'図4.2.1-1'!$C$3:$F$3</c:f>
              <c:strCache>
                <c:ptCount val="4"/>
                <c:pt idx="0">
                  <c:v>2024実績</c:v>
                </c:pt>
                <c:pt idx="1">
                  <c:v>2025</c:v>
                </c:pt>
                <c:pt idx="2">
                  <c:v>2026</c:v>
                </c:pt>
                <c:pt idx="3">
                  <c:v>2027</c:v>
                </c:pt>
              </c:strCache>
            </c:strRef>
          </c:cat>
          <c:val>
            <c:numRef>
              <c:f>'図4.2.1-1'!$C$5:$F$5</c:f>
              <c:numCache>
                <c:formatCode>#,##0.00_ </c:formatCode>
                <c:ptCount val="4"/>
                <c:pt idx="0" formatCode="0.00_ ">
                  <c:v>1</c:v>
                </c:pt>
                <c:pt idx="1">
                  <c:v>1.179</c:v>
                </c:pt>
                <c:pt idx="2">
                  <c:v>1.6407142857142856</c:v>
                </c:pt>
                <c:pt idx="3">
                  <c:v>1.0704285714285715</c:v>
                </c:pt>
              </c:numCache>
            </c:numRef>
          </c:val>
          <c:smooth val="0"/>
          <c:extLst>
            <c:ext xmlns:c16="http://schemas.microsoft.com/office/drawing/2014/chart" uri="{C3380CC4-5D6E-409C-BE32-E72D297353CC}">
              <c16:uniqueId val="{00000008-9090-49B6-8F81-899ACE9CC804}"/>
            </c:ext>
          </c:extLst>
        </c:ser>
        <c:dLbls>
          <c:showLegendKey val="0"/>
          <c:showVal val="0"/>
          <c:showCatName val="0"/>
          <c:showSerName val="0"/>
          <c:showPercent val="0"/>
          <c:showBubbleSize val="0"/>
        </c:dLbls>
        <c:marker val="1"/>
        <c:smooth val="0"/>
        <c:axId val="3"/>
        <c:axId val="4"/>
      </c:lineChart>
      <c:catAx>
        <c:axId val="1711958559"/>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
        <c:crosses val="autoZero"/>
        <c:auto val="0"/>
        <c:lblAlgn val="ctr"/>
        <c:lblOffset val="100"/>
        <c:noMultiLvlLbl val="0"/>
      </c:catAx>
      <c:valAx>
        <c:axId val="1"/>
        <c:scaling>
          <c:orientation val="minMax"/>
          <c:max val="250"/>
          <c:min val="0"/>
        </c:scaling>
        <c:delete val="0"/>
        <c:axPos val="l"/>
        <c:minorGridlines>
          <c:spPr>
            <a:ln w="3175">
              <a:solidFill>
                <a:srgbClr val="C0C0C0"/>
              </a:solidFill>
              <a:prstDash val="sysDash"/>
            </a:ln>
          </c:spPr>
        </c:minorGridlines>
        <c:numFmt formatCode="#,##0_ " sourceLinked="1"/>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711958559"/>
        <c:crosses val="autoZero"/>
        <c:crossBetween val="between"/>
        <c:majorUnit val="30"/>
        <c:minorUnit val="30"/>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1.7000000000000002"/>
          <c:min val="0.9"/>
        </c:scaling>
        <c:delete val="0"/>
        <c:axPos val="r"/>
        <c:numFmt formatCode="0%" sourceLinked="0"/>
        <c:majorTickMark val="out"/>
        <c:minorTickMark val="none"/>
        <c:tickLblPos val="nextTo"/>
        <c:crossAx val="3"/>
        <c:crosses val="max"/>
        <c:crossBetween val="between"/>
        <c:majorUnit val="0.1"/>
      </c:valAx>
      <c:spPr>
        <a:noFill/>
        <a:ln w="25400">
          <a:noFill/>
        </a:ln>
      </c:spPr>
    </c:plotArea>
    <c:legend>
      <c:legendPos val="b"/>
      <c:layout>
        <c:manualLayout>
          <c:xMode val="edge"/>
          <c:yMode val="edge"/>
          <c:x val="0.38681066109830198"/>
          <c:y val="0.89840219410775912"/>
          <c:w val="0.23016763097982917"/>
          <c:h val="8.5954368063542619E-2"/>
        </c:manualLayout>
      </c:layout>
      <c:overlay val="0"/>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81282645670018"/>
          <c:y val="9.848521279153645E-2"/>
          <c:w val="0.74582000697311968"/>
          <c:h val="0.72727541753750025"/>
        </c:manualLayout>
      </c:layout>
      <c:barChart>
        <c:barDir val="col"/>
        <c:grouping val="clustered"/>
        <c:varyColors val="0"/>
        <c:ser>
          <c:idx val="1"/>
          <c:order val="0"/>
          <c:tx>
            <c:strRef>
              <c:f>'図4.2.2-1'!$B$4</c:f>
              <c:strCache>
                <c:ptCount val="1"/>
                <c:pt idx="0">
                  <c:v>金額</c:v>
                </c:pt>
              </c:strCache>
            </c:strRef>
          </c:tx>
          <c:spPr>
            <a:solidFill>
              <a:srgbClr val="CC9CCC"/>
            </a:solidFill>
            <a:ln w="12700">
              <a:solidFill>
                <a:srgbClr val="000000"/>
              </a:solidFill>
              <a:prstDash val="solid"/>
            </a:ln>
          </c:spPr>
          <c:invertIfNegative val="0"/>
          <c:dPt>
            <c:idx val="0"/>
            <c:invertIfNegative val="0"/>
            <c:bubble3D val="0"/>
            <c:spPr>
              <a:pattFill prst="ltUpDiag">
                <a:fgClr>
                  <a:srgbClr val="969696"/>
                </a:fgClr>
                <a:bgClr>
                  <a:srgbClr val="FFFFFF"/>
                </a:bgClr>
              </a:pattFill>
              <a:ln w="12700">
                <a:solidFill>
                  <a:srgbClr val="000000"/>
                </a:solidFill>
                <a:prstDash val="solid"/>
              </a:ln>
            </c:spPr>
            <c:extLst>
              <c:ext xmlns:c16="http://schemas.microsoft.com/office/drawing/2014/chart" uri="{C3380CC4-5D6E-409C-BE32-E72D297353CC}">
                <c16:uniqueId val="{00000001-AECA-42D2-B1FE-11A5C7B29617}"/>
              </c:ext>
            </c:extLst>
          </c:dPt>
          <c:dPt>
            <c:idx val="1"/>
            <c:invertIfNegative val="0"/>
            <c:bubble3D val="0"/>
            <c:extLst>
              <c:ext xmlns:c16="http://schemas.microsoft.com/office/drawing/2014/chart" uri="{C3380CC4-5D6E-409C-BE32-E72D297353CC}">
                <c16:uniqueId val="{00000002-AECA-42D2-B1FE-11A5C7B29617}"/>
              </c:ext>
            </c:extLst>
          </c:dPt>
          <c:dLbls>
            <c:dLbl>
              <c:idx val="1"/>
              <c:layout>
                <c:manualLayout>
                  <c:x val="0"/>
                  <c:y val="-3.4992781016829642E-2"/>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CA-42D2-B1FE-11A5C7B29617}"/>
                </c:ext>
              </c:extLst>
            </c:dLbl>
            <c:dLbl>
              <c:idx val="3"/>
              <c:layout>
                <c:manualLayout>
                  <c:x val="0"/>
                  <c:y val="-3.0618683389725898E-2"/>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CA-42D2-B1FE-11A5C7B29617}"/>
                </c:ext>
              </c:extLst>
            </c:dLbl>
            <c:numFmt formatCode="#,##0_);[Red]\(#,##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'図4.2.2-1'!$C$3:$F$3</c:f>
              <c:strCache>
                <c:ptCount val="4"/>
                <c:pt idx="0">
                  <c:v>2024実績</c:v>
                </c:pt>
                <c:pt idx="1">
                  <c:v>2025</c:v>
                </c:pt>
                <c:pt idx="2">
                  <c:v>2026</c:v>
                </c:pt>
                <c:pt idx="3">
                  <c:v>2027</c:v>
                </c:pt>
              </c:strCache>
            </c:strRef>
          </c:cat>
          <c:val>
            <c:numRef>
              <c:f>'図4.2.2-1'!$C$4:$F$4</c:f>
              <c:numCache>
                <c:formatCode>0_ </c:formatCode>
                <c:ptCount val="4"/>
                <c:pt idx="0">
                  <c:v>38229</c:v>
                </c:pt>
                <c:pt idx="1">
                  <c:v>43946.966142857149</c:v>
                </c:pt>
                <c:pt idx="2">
                  <c:v>68990.458706265301</c:v>
                </c:pt>
                <c:pt idx="3">
                  <c:v>74420.993384429894</c:v>
                </c:pt>
              </c:numCache>
            </c:numRef>
          </c:val>
          <c:extLst>
            <c:ext xmlns:c16="http://schemas.microsoft.com/office/drawing/2014/chart" uri="{C3380CC4-5D6E-409C-BE32-E72D297353CC}">
              <c16:uniqueId val="{00000004-AECA-42D2-B1FE-11A5C7B29617}"/>
            </c:ext>
          </c:extLst>
        </c:ser>
        <c:dLbls>
          <c:showLegendKey val="0"/>
          <c:showVal val="0"/>
          <c:showCatName val="0"/>
          <c:showSerName val="0"/>
          <c:showPercent val="0"/>
          <c:showBubbleSize val="0"/>
        </c:dLbls>
        <c:gapWidth val="40"/>
        <c:axId val="1711947999"/>
        <c:axId val="1"/>
      </c:barChart>
      <c:lineChart>
        <c:grouping val="standard"/>
        <c:varyColors val="0"/>
        <c:ser>
          <c:idx val="0"/>
          <c:order val="1"/>
          <c:tx>
            <c:strRef>
              <c:f>'図4.2.2-1'!$B$5</c:f>
              <c:strCache>
                <c:ptCount val="1"/>
                <c:pt idx="0">
                  <c:v>伸長率</c:v>
                </c:pt>
              </c:strCache>
            </c:strRef>
          </c:tx>
          <c:spPr>
            <a:ln w="12700">
              <a:solidFill>
                <a:srgbClr val="000080"/>
              </a:solidFill>
              <a:prstDash val="solid"/>
            </a:ln>
          </c:spPr>
          <c:marker>
            <c:symbol val="x"/>
            <c:size val="5"/>
            <c:spPr>
              <a:solidFill>
                <a:srgbClr val="000080"/>
              </a:solidFill>
              <a:ln>
                <a:solidFill>
                  <a:srgbClr val="000080"/>
                </a:solidFill>
                <a:prstDash val="solid"/>
              </a:ln>
            </c:spPr>
          </c:marker>
          <c:dLbls>
            <c:dLbl>
              <c:idx val="0"/>
              <c:layout>
                <c:manualLayout>
                  <c:x val="-4.5054704595185999E-2"/>
                  <c:y val="6.0373568602382813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CA-42D2-B1FE-11A5C7B29617}"/>
                </c:ext>
              </c:extLst>
            </c:dLbl>
            <c:dLbl>
              <c:idx val="2"/>
              <c:layout>
                <c:manualLayout>
                  <c:x val="-4.5054704595186075E-2"/>
                  <c:y val="9.9740447246316116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CA-42D2-B1FE-11A5C7B29617}"/>
                </c:ext>
              </c:extLst>
            </c:dLbl>
            <c:numFmt formatCode="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'図4.2.2-1'!$C$3:$F$3</c:f>
              <c:strCache>
                <c:ptCount val="4"/>
                <c:pt idx="0">
                  <c:v>2024実績</c:v>
                </c:pt>
                <c:pt idx="1">
                  <c:v>2025</c:v>
                </c:pt>
                <c:pt idx="2">
                  <c:v>2026</c:v>
                </c:pt>
                <c:pt idx="3">
                  <c:v>2027</c:v>
                </c:pt>
              </c:strCache>
            </c:strRef>
          </c:cat>
          <c:val>
            <c:numRef>
              <c:f>'図4.2.2-1'!$C$5:$F$5</c:f>
              <c:numCache>
                <c:formatCode>#,##0.00_ </c:formatCode>
                <c:ptCount val="4"/>
                <c:pt idx="0" formatCode="0.00_ ">
                  <c:v>1</c:v>
                </c:pt>
                <c:pt idx="1">
                  <c:v>1.1495714285714287</c:v>
                </c:pt>
                <c:pt idx="2">
                  <c:v>1.5698571428571426</c:v>
                </c:pt>
                <c:pt idx="3">
                  <c:v>1.0787142857142857</c:v>
                </c:pt>
              </c:numCache>
            </c:numRef>
          </c:val>
          <c:smooth val="0"/>
          <c:extLst>
            <c:ext xmlns:c16="http://schemas.microsoft.com/office/drawing/2014/chart" uri="{C3380CC4-5D6E-409C-BE32-E72D297353CC}">
              <c16:uniqueId val="{00000007-AECA-42D2-B1FE-11A5C7B29617}"/>
            </c:ext>
          </c:extLst>
        </c:ser>
        <c:dLbls>
          <c:showLegendKey val="0"/>
          <c:showVal val="0"/>
          <c:showCatName val="0"/>
          <c:showSerName val="0"/>
          <c:showPercent val="0"/>
          <c:showBubbleSize val="0"/>
        </c:dLbls>
        <c:marker val="1"/>
        <c:smooth val="0"/>
        <c:axId val="3"/>
        <c:axId val="4"/>
      </c:lineChart>
      <c:catAx>
        <c:axId val="1711947999"/>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
        <c:crosses val="autoZero"/>
        <c:auto val="0"/>
        <c:lblAlgn val="ctr"/>
        <c:lblOffset val="100"/>
        <c:tickLblSkip val="1"/>
        <c:tickMarkSkip val="1"/>
        <c:noMultiLvlLbl val="0"/>
      </c:catAx>
      <c:valAx>
        <c:axId val="1"/>
        <c:scaling>
          <c:orientation val="minMax"/>
          <c:max val="80000"/>
          <c:min val="0"/>
        </c:scaling>
        <c:delete val="0"/>
        <c:axPos val="l"/>
        <c:majorGridlines>
          <c:spPr>
            <a:ln w="3175">
              <a:solidFill>
                <a:srgbClr val="C0C0C0"/>
              </a:solidFill>
              <a:prstDash val="sysDash"/>
            </a:ln>
          </c:spPr>
        </c:majorGridlines>
        <c:numFmt formatCode="#,##0_ " sourceLinked="0"/>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711947999"/>
        <c:crosses val="autoZero"/>
        <c:crossBetween val="between"/>
        <c:majorUnit val="10000"/>
      </c:valAx>
      <c:catAx>
        <c:axId val="3"/>
        <c:scaling>
          <c:orientation val="minMax"/>
        </c:scaling>
        <c:delete val="1"/>
        <c:axPos val="b"/>
        <c:numFmt formatCode="General" sourceLinked="1"/>
        <c:majorTickMark val="out"/>
        <c:minorTickMark val="none"/>
        <c:tickLblPos val="nextTo"/>
        <c:crossAx val="4"/>
        <c:crossesAt val="0.9"/>
        <c:auto val="0"/>
        <c:lblAlgn val="ctr"/>
        <c:lblOffset val="100"/>
        <c:noMultiLvlLbl val="0"/>
      </c:catAx>
      <c:valAx>
        <c:axId val="4"/>
        <c:scaling>
          <c:orientation val="minMax"/>
          <c:max val="1.7000000000000002"/>
          <c:min val="0.9"/>
        </c:scaling>
        <c:delete val="0"/>
        <c:axPos val="r"/>
        <c:numFmt formatCode="0%" sourceLinked="0"/>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3"/>
        <c:crosses val="max"/>
        <c:crossBetween val="between"/>
        <c:majorUnit val="0.1"/>
        <c:minorUnit val="0.1"/>
      </c:valAx>
      <c:spPr>
        <a:noFill/>
        <a:ln w="12700">
          <a:solidFill>
            <a:srgbClr val="808080"/>
          </a:solidFill>
          <a:prstDash val="solid"/>
        </a:ln>
      </c:spPr>
    </c:plotArea>
    <c:legend>
      <c:legendPos val="b"/>
      <c:layout>
        <c:manualLayout>
          <c:xMode val="edge"/>
          <c:yMode val="edge"/>
          <c:x val="0.36541732283464567"/>
          <c:y val="0.91093326448947975"/>
          <c:w val="0.26928101200464705"/>
          <c:h val="7.5570930682845039E-2"/>
        </c:manualLayout>
      </c:layout>
      <c:overlay val="0"/>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8571428571432"/>
          <c:y val="9.7015102129310984E-2"/>
          <c:w val="0.77630787624764575"/>
          <c:h val="0.65612433066178455"/>
        </c:manualLayout>
      </c:layout>
      <c:barChart>
        <c:barDir val="col"/>
        <c:grouping val="clustered"/>
        <c:varyColors val="0"/>
        <c:ser>
          <c:idx val="1"/>
          <c:order val="0"/>
          <c:tx>
            <c:strRef>
              <c:f>'図4.2.4-1'!$B$4</c:f>
              <c:strCache>
                <c:ptCount val="1"/>
                <c:pt idx="0">
                  <c:v>POS端末出荷台数</c:v>
                </c:pt>
              </c:strCache>
            </c:strRef>
          </c:tx>
          <c:spPr>
            <a:solidFill>
              <a:srgbClr val="FFFFFF"/>
            </a:solidFill>
            <a:ln w="12700">
              <a:solidFill>
                <a:srgbClr val="000000"/>
              </a:solidFill>
              <a:prstDash val="solid"/>
            </a:ln>
          </c:spPr>
          <c:invertIfNegative val="0"/>
          <c:dPt>
            <c:idx val="0"/>
            <c:invertIfNegative val="0"/>
            <c:bubble3D val="0"/>
            <c:extLst>
              <c:ext xmlns:c16="http://schemas.microsoft.com/office/drawing/2014/chart" uri="{C3380CC4-5D6E-409C-BE32-E72D297353CC}">
                <c16:uniqueId val="{00000000-2D64-44E1-B7A9-436BBAF8FE18}"/>
              </c:ext>
            </c:extLst>
          </c:dPt>
          <c:dLbls>
            <c:dLbl>
              <c:idx val="0"/>
              <c:layout>
                <c:manualLayout>
                  <c:x val="0"/>
                  <c:y val="-1.0499920217141656E-2"/>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64-44E1-B7A9-436BBAF8FE18}"/>
                </c:ext>
              </c:extLst>
            </c:dLbl>
            <c:dLbl>
              <c:idx val="1"/>
              <c:layout>
                <c:manualLayout>
                  <c:x val="0"/>
                  <c:y val="3.1499760651424923E-2"/>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64-44E1-B7A9-436BBAF8FE18}"/>
                </c:ext>
              </c:extLst>
            </c:dLbl>
            <c:dLbl>
              <c:idx val="2"/>
              <c:layout>
                <c:manualLayout>
                  <c:x val="0"/>
                  <c:y val="5.2499601085708282E-3"/>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64-44E1-B7A9-436BBAF8FE18}"/>
                </c:ext>
              </c:extLst>
            </c:dLbl>
            <c:dLbl>
              <c:idx val="3"/>
              <c:layout>
                <c:manualLayout>
                  <c:x val="0"/>
                  <c:y val="3.1499760651424971E-2"/>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64-44E1-B7A9-436BBAF8FE18}"/>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'図4.2.4-1'!$C$3:$F$3</c:f>
              <c:strCache>
                <c:ptCount val="4"/>
                <c:pt idx="0">
                  <c:v>2024実績</c:v>
                </c:pt>
                <c:pt idx="1">
                  <c:v>2025</c:v>
                </c:pt>
                <c:pt idx="2">
                  <c:v>2026</c:v>
                </c:pt>
                <c:pt idx="3">
                  <c:v>2027</c:v>
                </c:pt>
              </c:strCache>
            </c:strRef>
          </c:cat>
          <c:val>
            <c:numRef>
              <c:f>'図4.2.4-1'!$C$4:$F$4</c:f>
              <c:numCache>
                <c:formatCode>#,##0_ </c:formatCode>
                <c:ptCount val="4"/>
                <c:pt idx="0">
                  <c:v>104.087</c:v>
                </c:pt>
                <c:pt idx="1">
                  <c:v>122.71857300000001</c:v>
                </c:pt>
                <c:pt idx="2">
                  <c:v>201.34611584357143</c:v>
                </c:pt>
                <c:pt idx="3">
                  <c:v>215.52663514512582</c:v>
                </c:pt>
              </c:numCache>
            </c:numRef>
          </c:val>
          <c:extLst>
            <c:ext xmlns:c16="http://schemas.microsoft.com/office/drawing/2014/chart" uri="{C3380CC4-5D6E-409C-BE32-E72D297353CC}">
              <c16:uniqueId val="{00000004-2D64-44E1-B7A9-436BBAF8FE18}"/>
            </c:ext>
          </c:extLst>
        </c:ser>
        <c:ser>
          <c:idx val="0"/>
          <c:order val="1"/>
          <c:tx>
            <c:strRef>
              <c:f>'図4.2.4-1'!$B$5</c:f>
              <c:strCache>
                <c:ptCount val="1"/>
                <c:pt idx="0">
                  <c:v>無線POS出荷台数</c:v>
                </c:pt>
              </c:strCache>
            </c:strRef>
          </c:tx>
          <c:spPr>
            <a:solidFill>
              <a:srgbClr val="C0C0C0"/>
            </a:solidFill>
            <a:ln w="12700">
              <a:solidFill>
                <a:srgbClr val="000000"/>
              </a:solidFill>
              <a:prstDash val="solid"/>
            </a:ln>
          </c:spPr>
          <c:invertIfNegative val="0"/>
          <c:dLbls>
            <c:dLbl>
              <c:idx val="0"/>
              <c:layout>
                <c:manualLayout>
                  <c:x val="0"/>
                  <c:y val="1.5480649797227772E-2"/>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64-44E1-B7A9-436BBAF8FE18}"/>
                </c:ext>
              </c:extLst>
            </c:dLbl>
            <c:dLbl>
              <c:idx val="2"/>
              <c:layout>
                <c:manualLayout>
                  <c:x val="-7.8182274251991704E-17"/>
                  <c:y val="1.0320433198151817E-2"/>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64-44E1-B7A9-436BBAF8FE18}"/>
                </c:ext>
              </c:extLst>
            </c:dLbl>
            <c:dLbl>
              <c:idx val="3"/>
              <c:layout>
                <c:manualLayout>
                  <c:x val="0"/>
                  <c:y val="1.0320433198151912E-2"/>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64-44E1-B7A9-436BBAF8FE18}"/>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'図4.2.4-1'!$C$3:$F$3</c:f>
              <c:strCache>
                <c:ptCount val="4"/>
                <c:pt idx="0">
                  <c:v>2024実績</c:v>
                </c:pt>
                <c:pt idx="1">
                  <c:v>2025</c:v>
                </c:pt>
                <c:pt idx="2">
                  <c:v>2026</c:v>
                </c:pt>
                <c:pt idx="3">
                  <c:v>2027</c:v>
                </c:pt>
              </c:strCache>
            </c:strRef>
          </c:cat>
          <c:val>
            <c:numRef>
              <c:f>'図4.2.4-1'!$C$5:$F$5</c:f>
              <c:numCache>
                <c:formatCode>#,##0_ </c:formatCode>
                <c:ptCount val="4"/>
                <c:pt idx="0">
                  <c:v>10.295999999999999</c:v>
                </c:pt>
                <c:pt idx="1">
                  <c:v>6.6268029420000012</c:v>
                </c:pt>
                <c:pt idx="2">
                  <c:v>10.930217717222451</c:v>
                </c:pt>
                <c:pt idx="3">
                  <c:v>11.022647911707868</c:v>
                </c:pt>
              </c:numCache>
            </c:numRef>
          </c:val>
          <c:extLst>
            <c:ext xmlns:c16="http://schemas.microsoft.com/office/drawing/2014/chart" uri="{C3380CC4-5D6E-409C-BE32-E72D297353CC}">
              <c16:uniqueId val="{00000008-2D64-44E1-B7A9-436BBAF8FE18}"/>
            </c:ext>
          </c:extLst>
        </c:ser>
        <c:dLbls>
          <c:showLegendKey val="0"/>
          <c:showVal val="0"/>
          <c:showCatName val="0"/>
          <c:showSerName val="0"/>
          <c:showPercent val="0"/>
          <c:showBubbleSize val="0"/>
        </c:dLbls>
        <c:gapWidth val="40"/>
        <c:overlap val="100"/>
        <c:axId val="1711965759"/>
        <c:axId val="1"/>
      </c:barChart>
      <c:lineChart>
        <c:grouping val="standard"/>
        <c:varyColors val="0"/>
        <c:ser>
          <c:idx val="2"/>
          <c:order val="2"/>
          <c:tx>
            <c:strRef>
              <c:f>'図4.2.4-1'!$B$6</c:f>
              <c:strCache>
                <c:ptCount val="1"/>
                <c:pt idx="0">
                  <c:v>構成比</c:v>
                </c:pt>
              </c:strCache>
            </c:strRef>
          </c:tx>
          <c:spPr>
            <a:ln w="12700">
              <a:solidFill>
                <a:srgbClr val="3333CC"/>
              </a:solidFill>
              <a:prstDash val="solid"/>
            </a:ln>
          </c:spPr>
          <c:marker>
            <c:symbol val="x"/>
            <c:size val="5"/>
            <c:spPr>
              <a:solidFill>
                <a:srgbClr val="3333CC"/>
              </a:solidFill>
              <a:ln>
                <a:solidFill>
                  <a:srgbClr val="3333CC"/>
                </a:solidFill>
                <a:prstDash val="solid"/>
              </a:ln>
            </c:spPr>
          </c:marker>
          <c:dLbls>
            <c:dLbl>
              <c:idx val="1"/>
              <c:layout>
                <c:manualLayout>
                  <c:x val="-3.0943678157068624E-2"/>
                  <c:y val="-6.0033498798064501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64-44E1-B7A9-436BBAF8FE18}"/>
                </c:ext>
              </c:extLst>
            </c:dLbl>
            <c:dLbl>
              <c:idx val="2"/>
              <c:layout>
                <c:manualLayout>
                  <c:x val="-3.0943678157068624E-2"/>
                  <c:y val="-6.0033498798064501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64-44E1-B7A9-436BBAF8FE18}"/>
                </c:ext>
              </c:extLst>
            </c:dLbl>
            <c:dLbl>
              <c:idx val="3"/>
              <c:layout>
                <c:manualLayout>
                  <c:x val="-3.0943678157068624E-2"/>
                  <c:y val="-6.0033498798064501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64-44E1-B7A9-436BBAF8FE18}"/>
                </c:ext>
              </c:extLst>
            </c:dLbl>
            <c:numFmt formatCode="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'図4.2.4-1'!$C$3:$F$3</c:f>
              <c:strCache>
                <c:ptCount val="4"/>
                <c:pt idx="0">
                  <c:v>2024実績</c:v>
                </c:pt>
                <c:pt idx="1">
                  <c:v>2025</c:v>
                </c:pt>
                <c:pt idx="2">
                  <c:v>2026</c:v>
                </c:pt>
                <c:pt idx="3">
                  <c:v>2027</c:v>
                </c:pt>
              </c:strCache>
            </c:strRef>
          </c:cat>
          <c:val>
            <c:numRef>
              <c:f>'図4.2.4-1'!$C$6:$F$6</c:f>
              <c:numCache>
                <c:formatCode>#,##0.00_);[Red]\(#,##0.00\)</c:formatCode>
                <c:ptCount val="4"/>
                <c:pt idx="0">
                  <c:v>0.1</c:v>
                </c:pt>
                <c:pt idx="1">
                  <c:v>0.05</c:v>
                </c:pt>
                <c:pt idx="2">
                  <c:v>0.05</c:v>
                </c:pt>
                <c:pt idx="3">
                  <c:v>0.05</c:v>
                </c:pt>
              </c:numCache>
            </c:numRef>
          </c:val>
          <c:smooth val="0"/>
          <c:extLst>
            <c:ext xmlns:c16="http://schemas.microsoft.com/office/drawing/2014/chart" uri="{C3380CC4-5D6E-409C-BE32-E72D297353CC}">
              <c16:uniqueId val="{0000000C-2D64-44E1-B7A9-436BBAF8FE18}"/>
            </c:ext>
          </c:extLst>
        </c:ser>
        <c:dLbls>
          <c:showLegendKey val="0"/>
          <c:showVal val="0"/>
          <c:showCatName val="0"/>
          <c:showSerName val="0"/>
          <c:showPercent val="0"/>
          <c:showBubbleSize val="0"/>
        </c:dLbls>
        <c:marker val="1"/>
        <c:smooth val="0"/>
        <c:axId val="3"/>
        <c:axId val="4"/>
      </c:lineChart>
      <c:catAx>
        <c:axId val="1711965759"/>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
        <c:crosses val="autoZero"/>
        <c:auto val="0"/>
        <c:lblAlgn val="ctr"/>
        <c:lblOffset val="100"/>
        <c:tickLblSkip val="1"/>
        <c:tickMarkSkip val="1"/>
        <c:noMultiLvlLbl val="0"/>
      </c:catAx>
      <c:valAx>
        <c:axId val="1"/>
        <c:scaling>
          <c:orientation val="minMax"/>
          <c:max val="250"/>
          <c:min val="0"/>
        </c:scaling>
        <c:delete val="0"/>
        <c:axPos val="l"/>
        <c:minorGridlines>
          <c:spPr>
            <a:ln w="3175">
              <a:solidFill>
                <a:srgbClr val="C0C0C0"/>
              </a:solidFill>
              <a:prstDash val="sysDash"/>
            </a:ln>
          </c:spPr>
        </c:minorGridlines>
        <c:numFmt formatCode="#,##0_ " sourceLinked="1"/>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711965759"/>
        <c:crosses val="autoZero"/>
        <c:crossBetween val="between"/>
        <c:majorUnit val="30"/>
        <c:minorUnit val="30"/>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0.15000000000000002"/>
          <c:min val="0"/>
        </c:scaling>
        <c:delete val="0"/>
        <c:axPos val="r"/>
        <c:numFmt formatCode="0%" sourceLinked="0"/>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3"/>
        <c:crosses val="max"/>
        <c:crossBetween val="between"/>
        <c:majorUnit val="5.000000000000001E-2"/>
      </c:valAx>
      <c:spPr>
        <a:noFill/>
        <a:ln w="25400">
          <a:noFill/>
        </a:ln>
      </c:spPr>
    </c:plotArea>
    <c:legend>
      <c:legendPos val="b"/>
      <c:overlay val="0"/>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51631489979075"/>
          <c:y val="9.9236826165960079E-2"/>
          <c:w val="0.75390878536132977"/>
          <c:h val="0.65322351007374502"/>
        </c:manualLayout>
      </c:layout>
      <c:barChart>
        <c:barDir val="col"/>
        <c:grouping val="clustered"/>
        <c:varyColors val="0"/>
        <c:ser>
          <c:idx val="1"/>
          <c:order val="0"/>
          <c:tx>
            <c:strRef>
              <c:f>'図4.2.4-2'!$B$4</c:f>
              <c:strCache>
                <c:ptCount val="1"/>
                <c:pt idx="0">
                  <c:v>POS端末出荷金額</c:v>
                </c:pt>
              </c:strCache>
            </c:strRef>
          </c:tx>
          <c:spPr>
            <a:solidFill>
              <a:srgbClr val="FFFFFF"/>
            </a:solidFill>
            <a:ln w="12700">
              <a:solidFill>
                <a:schemeClr val="tx1"/>
              </a:solidFill>
              <a:prstDash val="solid"/>
            </a:ln>
          </c:spPr>
          <c:invertIfNegative val="0"/>
          <c:dLbls>
            <c:dLbl>
              <c:idx val="0"/>
              <c:layout>
                <c:manualLayout>
                  <c:x val="0"/>
                  <c:y val="1.0645351376225947E-2"/>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FF-4F4E-BF02-C33C66EEE29B}"/>
                </c:ext>
              </c:extLst>
            </c:dLbl>
            <c:dLbl>
              <c:idx val="1"/>
              <c:layout>
                <c:manualLayout>
                  <c:x val="-2.1384597095668624E-3"/>
                  <c:y val="-5.3226756881129987E-3"/>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FF-4F4E-BF02-C33C66EEE29B}"/>
                </c:ext>
              </c:extLst>
            </c:dLbl>
            <c:dLbl>
              <c:idx val="2"/>
              <c:layout>
                <c:manualLayout>
                  <c:x val="-7.840928356005035E-17"/>
                  <c:y val="2.1290702752451981E-2"/>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FF-4F4E-BF02-C33C66EEE29B}"/>
                </c:ext>
              </c:extLst>
            </c:dLbl>
            <c:dLbl>
              <c:idx val="3"/>
              <c:layout>
                <c:manualLayout>
                  <c:x val="-1.568185671201007E-16"/>
                  <c:y val="-5.3226756881130013E-3"/>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FF-4F4E-BF02-C33C66EEE29B}"/>
                </c:ext>
              </c:extLst>
            </c:dLbl>
            <c:numFmt formatCode="#,##0_);[Red]\(#,##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'図4.2.4-2'!$C$3:$F$3</c:f>
              <c:strCache>
                <c:ptCount val="4"/>
                <c:pt idx="0">
                  <c:v>2024実績</c:v>
                </c:pt>
                <c:pt idx="1">
                  <c:v>2025</c:v>
                </c:pt>
                <c:pt idx="2">
                  <c:v>2026</c:v>
                </c:pt>
                <c:pt idx="3">
                  <c:v>2027</c:v>
                </c:pt>
              </c:strCache>
            </c:strRef>
          </c:cat>
          <c:val>
            <c:numRef>
              <c:f>'図4.2.4-2'!$C$4:$F$4</c:f>
              <c:numCache>
                <c:formatCode>#,##0_ </c:formatCode>
                <c:ptCount val="4"/>
                <c:pt idx="0">
                  <c:v>38229</c:v>
                </c:pt>
                <c:pt idx="1">
                  <c:v>43946.966142857149</c:v>
                </c:pt>
                <c:pt idx="2">
                  <c:v>68990.458706265301</c:v>
                </c:pt>
                <c:pt idx="3">
                  <c:v>74420.993384429894</c:v>
                </c:pt>
              </c:numCache>
            </c:numRef>
          </c:val>
          <c:extLst>
            <c:ext xmlns:c16="http://schemas.microsoft.com/office/drawing/2014/chart" uri="{C3380CC4-5D6E-409C-BE32-E72D297353CC}">
              <c16:uniqueId val="{00000004-65FF-4F4E-BF02-C33C66EEE29B}"/>
            </c:ext>
          </c:extLst>
        </c:ser>
        <c:ser>
          <c:idx val="0"/>
          <c:order val="1"/>
          <c:tx>
            <c:strRef>
              <c:f>'図4.2.4-2'!$B$5</c:f>
              <c:strCache>
                <c:ptCount val="1"/>
                <c:pt idx="0">
                  <c:v>無線POS出荷金額</c:v>
                </c:pt>
              </c:strCache>
            </c:strRef>
          </c:tx>
          <c:spPr>
            <a:solidFill>
              <a:srgbClr val="969696"/>
            </a:solidFill>
            <a:ln w="12700">
              <a:solidFill>
                <a:srgbClr val="000000"/>
              </a:solidFill>
              <a:prstDash val="solid"/>
            </a:ln>
          </c:spPr>
          <c:invertIfNegative val="0"/>
          <c:dLbls>
            <c:dLbl>
              <c:idx val="0"/>
              <c:layout>
                <c:manualLayout>
                  <c:x val="-2.1404803014184611E-3"/>
                  <c:y val="8.7275116952177222E-3"/>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FF-4F4E-BF02-C33C66EEE29B}"/>
                </c:ext>
              </c:extLst>
            </c:dLbl>
            <c:numFmt formatCode="#,##0_);[Red]\(#,##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'図4.2.4-2'!$C$3:$F$3</c:f>
              <c:strCache>
                <c:ptCount val="4"/>
                <c:pt idx="0">
                  <c:v>2024実績</c:v>
                </c:pt>
                <c:pt idx="1">
                  <c:v>2025</c:v>
                </c:pt>
                <c:pt idx="2">
                  <c:v>2026</c:v>
                </c:pt>
                <c:pt idx="3">
                  <c:v>2027</c:v>
                </c:pt>
              </c:strCache>
            </c:strRef>
          </c:cat>
          <c:val>
            <c:numRef>
              <c:f>'図4.2.4-2'!$C$5:$F$5</c:f>
              <c:numCache>
                <c:formatCode>#,##0_ </c:formatCode>
                <c:ptCount val="4"/>
                <c:pt idx="0">
                  <c:v>1678</c:v>
                </c:pt>
                <c:pt idx="1">
                  <c:v>1393.7466405306122</c:v>
                </c:pt>
                <c:pt idx="2">
                  <c:v>2187.9831189701276</c:v>
                </c:pt>
                <c:pt idx="3">
                  <c:v>2243.2613720163868</c:v>
                </c:pt>
              </c:numCache>
            </c:numRef>
          </c:val>
          <c:extLst>
            <c:ext xmlns:c16="http://schemas.microsoft.com/office/drawing/2014/chart" uri="{C3380CC4-5D6E-409C-BE32-E72D297353CC}">
              <c16:uniqueId val="{00000006-65FF-4F4E-BF02-C33C66EEE29B}"/>
            </c:ext>
          </c:extLst>
        </c:ser>
        <c:dLbls>
          <c:showLegendKey val="0"/>
          <c:showVal val="0"/>
          <c:showCatName val="0"/>
          <c:showSerName val="0"/>
          <c:showPercent val="0"/>
          <c:showBubbleSize val="0"/>
        </c:dLbls>
        <c:gapWidth val="40"/>
        <c:overlap val="100"/>
        <c:axId val="1584945375"/>
        <c:axId val="1"/>
      </c:barChart>
      <c:lineChart>
        <c:grouping val="standard"/>
        <c:varyColors val="0"/>
        <c:ser>
          <c:idx val="2"/>
          <c:order val="2"/>
          <c:tx>
            <c:strRef>
              <c:f>'図4.2.4-2'!$B$6</c:f>
              <c:strCache>
                <c:ptCount val="1"/>
                <c:pt idx="0">
                  <c:v>構成比</c:v>
                </c:pt>
              </c:strCache>
            </c:strRef>
          </c:tx>
          <c:spPr>
            <a:ln w="12700">
              <a:solidFill>
                <a:srgbClr val="0000FF"/>
              </a:solidFill>
              <a:prstDash val="solid"/>
            </a:ln>
          </c:spPr>
          <c:marker>
            <c:symbol val="x"/>
            <c:size val="5"/>
            <c:spPr>
              <a:solidFill>
                <a:srgbClr val="0000FF"/>
              </a:solidFill>
              <a:ln>
                <a:solidFill>
                  <a:srgbClr val="0000FF"/>
                </a:solidFill>
                <a:prstDash val="solid"/>
              </a:ln>
            </c:spPr>
          </c:marker>
          <c:dLbls>
            <c:dLbl>
              <c:idx val="0"/>
              <c:layout>
                <c:manualLayout>
                  <c:x val="-3.1103980666977164E-2"/>
                  <c:y val="5.4277880552451828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FF-4F4E-BF02-C33C66EEE29B}"/>
                </c:ext>
              </c:extLst>
            </c:dLbl>
            <c:dLbl>
              <c:idx val="1"/>
              <c:layout>
                <c:manualLayout>
                  <c:x val="-3.1103980666977164E-2"/>
                  <c:y val="-5.2175633209808239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FF-4F4E-BF02-C33C66EEE29B}"/>
                </c:ext>
              </c:extLst>
            </c:dLbl>
            <c:dLbl>
              <c:idx val="2"/>
              <c:layout>
                <c:manualLayout>
                  <c:x val="-3.1103980666977164E-2"/>
                  <c:y val="-5.2175633209808239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FF-4F4E-BF02-C33C66EEE29B}"/>
                </c:ext>
              </c:extLst>
            </c:dLbl>
            <c:dLbl>
              <c:idx val="3"/>
              <c:layout>
                <c:manualLayout>
                  <c:x val="-3.1103980666977164E-2"/>
                  <c:y val="-5.7498308897921235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FF-4F4E-BF02-C33C66EEE29B}"/>
                </c:ext>
              </c:extLst>
            </c:dLbl>
            <c:numFmt formatCode="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'図4.2.4-2'!$C$3:$F$3</c:f>
              <c:strCache>
                <c:ptCount val="4"/>
                <c:pt idx="0">
                  <c:v>2024実績</c:v>
                </c:pt>
                <c:pt idx="1">
                  <c:v>2025</c:v>
                </c:pt>
                <c:pt idx="2">
                  <c:v>2026</c:v>
                </c:pt>
                <c:pt idx="3">
                  <c:v>2027</c:v>
                </c:pt>
              </c:strCache>
            </c:strRef>
          </c:cat>
          <c:val>
            <c:numRef>
              <c:f>'図4.2.4-2'!$C$6:$F$6</c:f>
              <c:numCache>
                <c:formatCode>#,##0.00_);[Red]\(#,##0.00\)</c:formatCode>
                <c:ptCount val="4"/>
                <c:pt idx="0">
                  <c:v>0.04</c:v>
                </c:pt>
                <c:pt idx="1">
                  <c:v>0.03</c:v>
                </c:pt>
                <c:pt idx="2">
                  <c:v>0.03</c:v>
                </c:pt>
                <c:pt idx="3">
                  <c:v>0.03</c:v>
                </c:pt>
              </c:numCache>
            </c:numRef>
          </c:val>
          <c:smooth val="0"/>
          <c:extLst>
            <c:ext xmlns:c16="http://schemas.microsoft.com/office/drawing/2014/chart" uri="{C3380CC4-5D6E-409C-BE32-E72D297353CC}">
              <c16:uniqueId val="{0000000B-65FF-4F4E-BF02-C33C66EEE29B}"/>
            </c:ext>
          </c:extLst>
        </c:ser>
        <c:dLbls>
          <c:showLegendKey val="0"/>
          <c:showVal val="0"/>
          <c:showCatName val="0"/>
          <c:showSerName val="0"/>
          <c:showPercent val="0"/>
          <c:showBubbleSize val="0"/>
        </c:dLbls>
        <c:marker val="1"/>
        <c:smooth val="0"/>
        <c:axId val="3"/>
        <c:axId val="4"/>
      </c:lineChart>
      <c:catAx>
        <c:axId val="1584945375"/>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
        <c:crosses val="autoZero"/>
        <c:auto val="0"/>
        <c:lblAlgn val="ctr"/>
        <c:lblOffset val="100"/>
        <c:tickLblSkip val="1"/>
        <c:tickMarkSkip val="1"/>
        <c:noMultiLvlLbl val="0"/>
      </c:catAx>
      <c:valAx>
        <c:axId val="1"/>
        <c:scaling>
          <c:orientation val="minMax"/>
          <c:max val="80000"/>
          <c:min val="0"/>
        </c:scaling>
        <c:delete val="0"/>
        <c:axPos val="l"/>
        <c:majorGridlines>
          <c:spPr>
            <a:ln w="3175">
              <a:solidFill>
                <a:srgbClr val="C0C0C0"/>
              </a:solidFill>
              <a:prstDash val="sysDash"/>
            </a:ln>
          </c:spPr>
        </c:majorGridlines>
        <c:numFmt formatCode="#,##0_);[Red]\(#,##0\)" sourceLinked="0"/>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584945375"/>
        <c:crosses val="autoZero"/>
        <c:crossBetween val="between"/>
        <c:majorUnit val="10000"/>
        <c:minorUnit val="10000"/>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0.1"/>
          <c:min val="0"/>
        </c:scaling>
        <c:delete val="0"/>
        <c:axPos val="r"/>
        <c:numFmt formatCode="0%" sourceLinked="0"/>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3"/>
        <c:crosses val="max"/>
        <c:crossBetween val="between"/>
        <c:majorUnit val="5.000000000000001E-2"/>
      </c:valAx>
      <c:spPr>
        <a:noFill/>
        <a:ln w="25400">
          <a:noFill/>
        </a:ln>
      </c:spPr>
    </c:plotArea>
    <c:legend>
      <c:legendPos val="b"/>
      <c:overlay val="0"/>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8571428571432"/>
          <c:y val="9.7015102129310984E-2"/>
          <c:w val="0.77630787624764575"/>
          <c:h val="0.65612433066178455"/>
        </c:manualLayout>
      </c:layout>
      <c:barChart>
        <c:barDir val="col"/>
        <c:grouping val="clustered"/>
        <c:varyColors val="0"/>
        <c:ser>
          <c:idx val="1"/>
          <c:order val="0"/>
          <c:tx>
            <c:strRef>
              <c:f>'図4.2.5-1'!$B$4</c:f>
              <c:strCache>
                <c:ptCount val="1"/>
                <c:pt idx="0">
                  <c:v>POS端末出荷台数</c:v>
                </c:pt>
              </c:strCache>
            </c:strRef>
          </c:tx>
          <c:spPr>
            <a:solidFill>
              <a:srgbClr val="FFFFFF"/>
            </a:solidFill>
            <a:ln w="12700">
              <a:solidFill>
                <a:srgbClr val="000000"/>
              </a:solidFill>
              <a:prstDash val="solid"/>
            </a:ln>
          </c:spPr>
          <c:invertIfNegative val="0"/>
          <c:dPt>
            <c:idx val="0"/>
            <c:invertIfNegative val="0"/>
            <c:bubble3D val="0"/>
            <c:extLst>
              <c:ext xmlns:c16="http://schemas.microsoft.com/office/drawing/2014/chart" uri="{C3380CC4-5D6E-409C-BE32-E72D297353CC}">
                <c16:uniqueId val="{00000000-F91A-4E2A-92FE-39F7F1B82C51}"/>
              </c:ext>
            </c:extLst>
          </c:dPt>
          <c:dLbls>
            <c:dLbl>
              <c:idx val="0"/>
              <c:layout>
                <c:manualLayout>
                  <c:x val="0"/>
                  <c:y val="-9.5046576564508239E-3"/>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1A-4E2A-92FE-39F7F1B82C51}"/>
                </c:ext>
              </c:extLst>
            </c:dLbl>
            <c:dLbl>
              <c:idx val="1"/>
              <c:layout>
                <c:manualLayout>
                  <c:x val="0"/>
                  <c:y val="9.5046576564507806E-3"/>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1A-4E2A-92FE-39F7F1B82C51}"/>
                </c:ext>
              </c:extLst>
            </c:dLbl>
            <c:dLbl>
              <c:idx val="3"/>
              <c:layout>
                <c:manualLayout>
                  <c:x val="-1.4547589593523653E-16"/>
                  <c:y val="1.4114790818949743E-2"/>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1A-4E2A-92FE-39F7F1B82C51}"/>
                </c:ext>
              </c:extLst>
            </c:dLbl>
            <c:numFmt formatCode="#,##0_);[Red]\(#,##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'図4.2.5-1'!$C$3:$F$3</c:f>
              <c:strCache>
                <c:ptCount val="4"/>
                <c:pt idx="0">
                  <c:v>202４実績</c:v>
                </c:pt>
                <c:pt idx="1">
                  <c:v>2025</c:v>
                </c:pt>
                <c:pt idx="2">
                  <c:v>2026</c:v>
                </c:pt>
                <c:pt idx="3">
                  <c:v>2027</c:v>
                </c:pt>
              </c:strCache>
            </c:strRef>
          </c:cat>
          <c:val>
            <c:numRef>
              <c:f>'図4.2.5-1'!$C$4:$F$4</c:f>
              <c:numCache>
                <c:formatCode>#,##0_ </c:formatCode>
                <c:ptCount val="4"/>
                <c:pt idx="0">
                  <c:v>104.087</c:v>
                </c:pt>
                <c:pt idx="1">
                  <c:v>122.71857300000001</c:v>
                </c:pt>
                <c:pt idx="2">
                  <c:v>201.34611584357143</c:v>
                </c:pt>
                <c:pt idx="3">
                  <c:v>215.52663514512582</c:v>
                </c:pt>
              </c:numCache>
            </c:numRef>
          </c:val>
          <c:extLst>
            <c:ext xmlns:c16="http://schemas.microsoft.com/office/drawing/2014/chart" uri="{C3380CC4-5D6E-409C-BE32-E72D297353CC}">
              <c16:uniqueId val="{00000003-F91A-4E2A-92FE-39F7F1B82C51}"/>
            </c:ext>
          </c:extLst>
        </c:ser>
        <c:ser>
          <c:idx val="0"/>
          <c:order val="1"/>
          <c:tx>
            <c:strRef>
              <c:f>'図4.2.5-1'!$B$5</c:f>
              <c:strCache>
                <c:ptCount val="1"/>
                <c:pt idx="0">
                  <c:v>ｾﾙﾌﾁｪｯｸｱｳﾄｼｽﾃﾑ出荷台数</c:v>
                </c:pt>
              </c:strCache>
            </c:strRef>
          </c:tx>
          <c:spPr>
            <a:solidFill>
              <a:srgbClr val="C0C0C0"/>
            </a:solidFill>
            <a:ln w="12700">
              <a:solidFill>
                <a:srgbClr val="000000"/>
              </a:solidFill>
              <a:prstDash val="solid"/>
            </a:ln>
          </c:spPr>
          <c:invertIfNegative val="0"/>
          <c:dLbls>
            <c:dLbl>
              <c:idx val="0"/>
              <c:layout>
                <c:manualLayout>
                  <c:x val="-1.9006962534732605E-3"/>
                  <c:y val="0.10959578285177841"/>
                </c:manualLayout>
              </c:layout>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1A-4E2A-92FE-39F7F1B82C51}"/>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'図4.2.5-1'!$C$3:$F$3</c:f>
              <c:strCache>
                <c:ptCount val="4"/>
                <c:pt idx="0">
                  <c:v>202４実績</c:v>
                </c:pt>
                <c:pt idx="1">
                  <c:v>2025</c:v>
                </c:pt>
                <c:pt idx="2">
                  <c:v>2026</c:v>
                </c:pt>
                <c:pt idx="3">
                  <c:v>2027</c:v>
                </c:pt>
              </c:strCache>
            </c:strRef>
          </c:cat>
          <c:val>
            <c:numRef>
              <c:f>'図4.2.5-1'!$C$5:$F$5</c:f>
              <c:numCache>
                <c:formatCode>#,##0_ </c:formatCode>
                <c:ptCount val="4"/>
                <c:pt idx="0">
                  <c:v>43.484999999999999</c:v>
                </c:pt>
                <c:pt idx="1">
                  <c:v>51.033395143285716</c:v>
                </c:pt>
                <c:pt idx="2">
                  <c:v>90.864625707120311</c:v>
                </c:pt>
                <c:pt idx="3">
                  <c:v>100.06593774595127</c:v>
                </c:pt>
              </c:numCache>
            </c:numRef>
          </c:val>
          <c:extLst>
            <c:ext xmlns:c16="http://schemas.microsoft.com/office/drawing/2014/chart" uri="{C3380CC4-5D6E-409C-BE32-E72D297353CC}">
              <c16:uniqueId val="{00000005-F91A-4E2A-92FE-39F7F1B82C51}"/>
            </c:ext>
          </c:extLst>
        </c:ser>
        <c:dLbls>
          <c:showLegendKey val="0"/>
          <c:showVal val="0"/>
          <c:showCatName val="0"/>
          <c:showSerName val="0"/>
          <c:showPercent val="0"/>
          <c:showBubbleSize val="0"/>
        </c:dLbls>
        <c:gapWidth val="40"/>
        <c:overlap val="100"/>
        <c:axId val="1584940575"/>
        <c:axId val="1"/>
      </c:barChart>
      <c:lineChart>
        <c:grouping val="standard"/>
        <c:varyColors val="0"/>
        <c:ser>
          <c:idx val="2"/>
          <c:order val="2"/>
          <c:tx>
            <c:strRef>
              <c:f>'図4.2.5-1'!$B$6</c:f>
              <c:strCache>
                <c:ptCount val="1"/>
                <c:pt idx="0">
                  <c:v>構成比</c:v>
                </c:pt>
              </c:strCache>
            </c:strRef>
          </c:tx>
          <c:spPr>
            <a:ln w="12700">
              <a:solidFill>
                <a:srgbClr val="3333CC"/>
              </a:solidFill>
              <a:prstDash val="solid"/>
            </a:ln>
          </c:spPr>
          <c:marker>
            <c:symbol val="x"/>
            <c:size val="5"/>
            <c:spPr>
              <a:solidFill>
                <a:srgbClr val="3333CC"/>
              </a:solidFill>
              <a:ln>
                <a:solidFill>
                  <a:srgbClr val="3333CC"/>
                </a:solidFill>
                <a:prstDash val="solid"/>
              </a:ln>
            </c:spPr>
          </c:marker>
          <c:dLbls>
            <c:dLbl>
              <c:idx val="0"/>
              <c:layout>
                <c:manualLayout>
                  <c:x val="-3.2929542513692539E-2"/>
                  <c:y val="5.3982647567045475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1A-4E2A-92FE-39F7F1B82C51}"/>
                </c:ext>
              </c:extLst>
            </c:dLbl>
            <c:dLbl>
              <c:idx val="1"/>
              <c:layout>
                <c:manualLayout>
                  <c:x val="-3.6904744763844817E-2"/>
                  <c:y val="4.9161683738699204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1A-4E2A-92FE-39F7F1B82C51}"/>
                </c:ext>
              </c:extLst>
            </c:dLbl>
            <c:dLbl>
              <c:idx val="3"/>
              <c:layout>
                <c:manualLayout>
                  <c:x val="-3.4917143638768675E-2"/>
                  <c:y val="-6.1720484313266988E-2"/>
                </c:manualLayout>
              </c:layout>
              <c:numFmt formatCode="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1A-4E2A-92FE-39F7F1B82C51}"/>
                </c:ext>
              </c:extLst>
            </c:dLbl>
            <c:numFmt formatCode="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'図4.2.5-1'!$C$3:$F$3</c:f>
              <c:strCache>
                <c:ptCount val="4"/>
                <c:pt idx="0">
                  <c:v>202４実績</c:v>
                </c:pt>
                <c:pt idx="1">
                  <c:v>2025</c:v>
                </c:pt>
                <c:pt idx="2">
                  <c:v>2026</c:v>
                </c:pt>
                <c:pt idx="3">
                  <c:v>2027</c:v>
                </c:pt>
              </c:strCache>
            </c:strRef>
          </c:cat>
          <c:val>
            <c:numRef>
              <c:f>'図4.2.5-1'!$C$6:$F$6</c:f>
              <c:numCache>
                <c:formatCode>#,##0.00_);[Red]\(#,##0.00\)</c:formatCode>
                <c:ptCount val="4"/>
                <c:pt idx="0">
                  <c:v>0.42</c:v>
                </c:pt>
                <c:pt idx="1">
                  <c:v>0.42</c:v>
                </c:pt>
                <c:pt idx="2">
                  <c:v>0.45</c:v>
                </c:pt>
                <c:pt idx="3">
                  <c:v>0.46</c:v>
                </c:pt>
              </c:numCache>
            </c:numRef>
          </c:val>
          <c:smooth val="0"/>
          <c:extLst>
            <c:ext xmlns:c16="http://schemas.microsoft.com/office/drawing/2014/chart" uri="{C3380CC4-5D6E-409C-BE32-E72D297353CC}">
              <c16:uniqueId val="{00000009-F91A-4E2A-92FE-39F7F1B82C51}"/>
            </c:ext>
          </c:extLst>
        </c:ser>
        <c:dLbls>
          <c:showLegendKey val="0"/>
          <c:showVal val="0"/>
          <c:showCatName val="0"/>
          <c:showSerName val="0"/>
          <c:showPercent val="0"/>
          <c:showBubbleSize val="0"/>
        </c:dLbls>
        <c:marker val="1"/>
        <c:smooth val="0"/>
        <c:axId val="3"/>
        <c:axId val="4"/>
      </c:lineChart>
      <c:catAx>
        <c:axId val="1584940575"/>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
        <c:crosses val="autoZero"/>
        <c:auto val="0"/>
        <c:lblAlgn val="ctr"/>
        <c:lblOffset val="100"/>
        <c:tickLblSkip val="1"/>
        <c:tickMarkSkip val="1"/>
        <c:noMultiLvlLbl val="0"/>
      </c:catAx>
      <c:valAx>
        <c:axId val="1"/>
        <c:scaling>
          <c:orientation val="minMax"/>
          <c:max val="240"/>
          <c:min val="0"/>
        </c:scaling>
        <c:delete val="0"/>
        <c:axPos val="l"/>
        <c:minorGridlines>
          <c:spPr>
            <a:ln w="3175">
              <a:solidFill>
                <a:srgbClr val="C0C0C0"/>
              </a:solidFill>
              <a:prstDash val="sysDash"/>
            </a:ln>
          </c:spPr>
        </c:minorGridlines>
        <c:numFmt formatCode="#,##0_ " sourceLinked="1"/>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584940575"/>
        <c:crosses val="autoZero"/>
        <c:crossBetween val="between"/>
        <c:majorUnit val="30"/>
        <c:minorUnit val="30"/>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1"/>
          <c:min val="0"/>
        </c:scaling>
        <c:delete val="0"/>
        <c:axPos val="r"/>
        <c:numFmt formatCode="0%" sourceLinked="0"/>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3"/>
        <c:crosses val="max"/>
        <c:crossBetween val="between"/>
        <c:majorUnit val="0.2"/>
      </c:valAx>
      <c:spPr>
        <a:noFill/>
        <a:ln w="25400">
          <a:noFill/>
        </a:ln>
      </c:spPr>
    </c:plotArea>
    <c:legend>
      <c:legendPos val="b"/>
      <c:overlay val="0"/>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76657096785561"/>
          <c:y val="9.7015102129310984E-2"/>
          <c:w val="0.72973149386967284"/>
          <c:h val="0.63505670232749822"/>
        </c:manualLayout>
      </c:layout>
      <c:barChart>
        <c:barDir val="col"/>
        <c:grouping val="clustered"/>
        <c:varyColors val="0"/>
        <c:ser>
          <c:idx val="1"/>
          <c:order val="0"/>
          <c:tx>
            <c:strRef>
              <c:f>'図4.2.5-2'!$B$4</c:f>
              <c:strCache>
                <c:ptCount val="1"/>
                <c:pt idx="0">
                  <c:v>POS端末出荷金額</c:v>
                </c:pt>
              </c:strCache>
            </c:strRef>
          </c:tx>
          <c:spPr>
            <a:solidFill>
              <a:srgbClr val="FFFFFF"/>
            </a:solidFill>
            <a:ln w="12700">
              <a:solidFill>
                <a:srgbClr val="000000"/>
              </a:solidFill>
              <a:prstDash val="solid"/>
            </a:ln>
          </c:spPr>
          <c:invertIfNegative val="0"/>
          <c:dLbls>
            <c:dLbl>
              <c:idx val="0"/>
              <c:layout>
                <c:manualLayout>
                  <c:x val="2.0672602699318035E-3"/>
                  <c:y val="-7.4771838851384123E-2"/>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34-40F3-9FA1-222EB0F2060C}"/>
                </c:ext>
              </c:extLst>
            </c:dLbl>
            <c:dLbl>
              <c:idx val="1"/>
              <c:layout>
                <c:manualLayout>
                  <c:x val="-7.5471821128702912E-17"/>
                  <c:y val="-1.6002466311868326E-2"/>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4-40F3-9FA1-222EB0F2060C}"/>
                </c:ext>
              </c:extLst>
            </c:dLbl>
            <c:dLbl>
              <c:idx val="2"/>
              <c:layout>
                <c:manualLayout>
                  <c:x val="-7.6045527133500021E-17"/>
                  <c:y val="1.1355410232881714E-2"/>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34-40F3-9FA1-222EB0F2060C}"/>
                </c:ext>
              </c:extLst>
            </c:dLbl>
            <c:dLbl>
              <c:idx val="3"/>
              <c:layout>
                <c:manualLayout>
                  <c:x val="-1.5209105426700004E-16"/>
                  <c:y val="5.3620781937801856E-3"/>
                </c:manualLayout>
              </c:layout>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34-40F3-9FA1-222EB0F2060C}"/>
                </c:ext>
              </c:extLst>
            </c:dLbl>
            <c:dLbl>
              <c:idx val="5"/>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4-E834-40F3-9FA1-222EB0F2060C}"/>
                </c:ext>
              </c:extLst>
            </c:dLbl>
            <c:numFmt formatCode="#,##0_);[Red]\(#,##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'図4.2.5-2'!$C$3:$F$3</c:f>
              <c:strCache>
                <c:ptCount val="4"/>
                <c:pt idx="0">
                  <c:v>2024実績</c:v>
                </c:pt>
                <c:pt idx="1">
                  <c:v>2025</c:v>
                </c:pt>
                <c:pt idx="2">
                  <c:v>2026</c:v>
                </c:pt>
                <c:pt idx="3">
                  <c:v>2027</c:v>
                </c:pt>
              </c:strCache>
            </c:strRef>
          </c:cat>
          <c:val>
            <c:numRef>
              <c:f>'図4.2.5-2'!$C$4:$F$4</c:f>
              <c:numCache>
                <c:formatCode>#,##0_ </c:formatCode>
                <c:ptCount val="4"/>
                <c:pt idx="0">
                  <c:v>38229</c:v>
                </c:pt>
                <c:pt idx="1">
                  <c:v>43947</c:v>
                </c:pt>
                <c:pt idx="2">
                  <c:v>68990</c:v>
                </c:pt>
                <c:pt idx="3">
                  <c:v>74421</c:v>
                </c:pt>
              </c:numCache>
            </c:numRef>
          </c:val>
          <c:extLst>
            <c:ext xmlns:c16="http://schemas.microsoft.com/office/drawing/2014/chart" uri="{C3380CC4-5D6E-409C-BE32-E72D297353CC}">
              <c16:uniqueId val="{00000005-E834-40F3-9FA1-222EB0F2060C}"/>
            </c:ext>
          </c:extLst>
        </c:ser>
        <c:ser>
          <c:idx val="0"/>
          <c:order val="1"/>
          <c:tx>
            <c:strRef>
              <c:f>'図4.2.5-2'!$B$5</c:f>
              <c:strCache>
                <c:ptCount val="1"/>
                <c:pt idx="0">
                  <c:v>ｾﾙﾌﾁｪｯｸｱｳﾄｼｽﾃﾑ出荷金額</c:v>
                </c:pt>
              </c:strCache>
            </c:strRef>
          </c:tx>
          <c:spPr>
            <a:solidFill>
              <a:srgbClr val="C0C0C0"/>
            </a:solidFill>
            <a:ln w="12700">
              <a:solidFill>
                <a:srgbClr val="000000"/>
              </a:solidFill>
              <a:prstDash val="solid"/>
            </a:ln>
          </c:spPr>
          <c:invertIfNegative val="0"/>
          <c:dLbls>
            <c:dLbl>
              <c:idx val="0"/>
              <c:numFmt formatCode="#,##0_);[Red]\(#,##0\)" sourceLinked="0"/>
              <c:spPr>
                <a:noFill/>
                <a:ln w="25400">
                  <a:noFill/>
                </a:ln>
              </c:spPr>
              <c:txPr>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E834-40F3-9FA1-222EB0F2060C}"/>
                </c:ext>
              </c:extLst>
            </c:dLbl>
            <c:dLbl>
              <c:idx val="2"/>
              <c:layout>
                <c:manualLayout>
                  <c:x val="-7.6045527133500021E-17"/>
                  <c:y val="0.237303859660352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34-40F3-9FA1-222EB0F2060C}"/>
                </c:ext>
              </c:extLst>
            </c:dLbl>
            <c:dLbl>
              <c:idx val="3"/>
              <c:layout>
                <c:manualLayout>
                  <c:x val="-1.5209105426700004E-16"/>
                  <c:y val="0.246854363968586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34-40F3-9FA1-222EB0F2060C}"/>
                </c:ext>
              </c:extLst>
            </c:dLbl>
            <c:numFmt formatCode="#,##0_);[Red]\(#,##0\)" sourceLinked="0"/>
            <c:spPr>
              <a:noFill/>
              <a:ln w="25400">
                <a:noFill/>
              </a:ln>
            </c:spPr>
            <c:txPr>
              <a:bodyPr wrap="square" lIns="38100" tIns="19050" rIns="38100" bIns="19050" anchor="ctr">
                <a:spAutoFit/>
              </a:bodyPr>
              <a:lstStyle/>
              <a:p>
                <a:pPr>
                  <a:defRPr sz="1200" b="1" i="0" u="none" strike="noStrike" baseline="0">
                    <a:solidFill>
                      <a:srgbClr val="000000"/>
                    </a:solidFill>
                    <a:latin typeface="ＭＳ Ｐゴシック"/>
                    <a:ea typeface="ＭＳ Ｐゴシック"/>
                    <a:cs typeface="ＭＳ Ｐゴシック"/>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'図4.2.5-2'!$C$3:$F$3</c:f>
              <c:strCache>
                <c:ptCount val="4"/>
                <c:pt idx="0">
                  <c:v>2024実績</c:v>
                </c:pt>
                <c:pt idx="1">
                  <c:v>2025</c:v>
                </c:pt>
                <c:pt idx="2">
                  <c:v>2026</c:v>
                </c:pt>
                <c:pt idx="3">
                  <c:v>2027</c:v>
                </c:pt>
              </c:strCache>
            </c:strRef>
          </c:cat>
          <c:val>
            <c:numRef>
              <c:f>'図4.2.5-2'!$C$5:$F$5</c:f>
              <c:numCache>
                <c:formatCode>#,##0_ </c:formatCode>
                <c:ptCount val="4"/>
                <c:pt idx="0">
                  <c:v>20883</c:v>
                </c:pt>
                <c:pt idx="1">
                  <c:v>20849.696365775511</c:v>
                </c:pt>
                <c:pt idx="2">
                  <c:v>35125.99926130422</c:v>
                </c:pt>
                <c:pt idx="3">
                  <c:v>38879.653258122875</c:v>
                </c:pt>
              </c:numCache>
            </c:numRef>
          </c:val>
          <c:extLst>
            <c:ext xmlns:c16="http://schemas.microsoft.com/office/drawing/2014/chart" uri="{C3380CC4-5D6E-409C-BE32-E72D297353CC}">
              <c16:uniqueId val="{00000009-E834-40F3-9FA1-222EB0F2060C}"/>
            </c:ext>
          </c:extLst>
        </c:ser>
        <c:dLbls>
          <c:showLegendKey val="0"/>
          <c:showVal val="0"/>
          <c:showCatName val="0"/>
          <c:showSerName val="0"/>
          <c:showPercent val="0"/>
          <c:showBubbleSize val="0"/>
        </c:dLbls>
        <c:gapWidth val="40"/>
        <c:overlap val="100"/>
        <c:axId val="449097599"/>
        <c:axId val="1"/>
      </c:barChart>
      <c:lineChart>
        <c:grouping val="standard"/>
        <c:varyColors val="0"/>
        <c:ser>
          <c:idx val="2"/>
          <c:order val="2"/>
          <c:tx>
            <c:strRef>
              <c:f>'図4.2.5-2'!$B$6</c:f>
              <c:strCache>
                <c:ptCount val="1"/>
                <c:pt idx="0">
                  <c:v>構成比</c:v>
                </c:pt>
              </c:strCache>
            </c:strRef>
          </c:tx>
          <c:spPr>
            <a:ln w="12700">
              <a:solidFill>
                <a:srgbClr val="3333CC"/>
              </a:solidFill>
              <a:prstDash val="solid"/>
            </a:ln>
          </c:spPr>
          <c:marker>
            <c:symbol val="x"/>
            <c:size val="5"/>
            <c:spPr>
              <a:solidFill>
                <a:srgbClr val="3333CC"/>
              </a:solidFill>
              <a:ln>
                <a:solidFill>
                  <a:srgbClr val="3333CC"/>
                </a:solidFill>
                <a:prstDash val="solid"/>
              </a:ln>
            </c:spPr>
          </c:marker>
          <c:dLbls>
            <c:dLbl>
              <c:idx val="0"/>
              <c:layout>
                <c:manualLayout>
                  <c:x val="-3.6315288724304944E-2"/>
                  <c:y val="9.248226783102606E-2"/>
                </c:manualLayout>
              </c:layout>
              <c:numFmt formatCode="0%" sourceLinked="0"/>
              <c:spPr>
                <a:noFill/>
                <a:ln w="25400">
                  <a:noFill/>
                </a:ln>
              </c:spPr>
              <c:txPr>
                <a:bodyPr/>
                <a:lstStyle/>
                <a:p>
                  <a:pPr>
                    <a:defRPr sz="1200" b="1" i="0" u="none" strike="noStrike" baseline="0">
                      <a:solidFill>
                        <a:sysClr val="windowText" lastClr="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34-40F3-9FA1-222EB0F2060C}"/>
                </c:ext>
              </c:extLst>
            </c:dLbl>
            <c:dLbl>
              <c:idx val="1"/>
              <c:layout>
                <c:manualLayout>
                  <c:x val="-3.4101609691536569E-2"/>
                  <c:y val="5.4394945068699255E-2"/>
                </c:manualLayout>
              </c:layout>
              <c:numFmt formatCode="0%" sourceLinked="0"/>
              <c:spPr>
                <a:noFill/>
                <a:ln w="25400">
                  <a:noFill/>
                </a:ln>
              </c:spPr>
              <c:txPr>
                <a:bodyPr/>
                <a:lstStyle/>
                <a:p>
                  <a:pPr>
                    <a:defRPr sz="1200" b="1" i="0" u="none" strike="noStrike" baseline="0">
                      <a:solidFill>
                        <a:sysClr val="windowText" lastClr="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34-40F3-9FA1-222EB0F2060C}"/>
                </c:ext>
              </c:extLst>
            </c:dLbl>
            <c:dLbl>
              <c:idx val="2"/>
              <c:layout>
                <c:manualLayout>
                  <c:x val="-3.6159984218057328E-2"/>
                  <c:y val="8.6456088693902519E-2"/>
                </c:manualLayout>
              </c:layout>
              <c:numFmt formatCode="0%" sourceLinked="0"/>
              <c:spPr>
                <a:noFill/>
                <a:ln w="25400">
                  <a:noFill/>
                </a:ln>
              </c:spPr>
              <c:txPr>
                <a:bodyPr/>
                <a:lstStyle/>
                <a:p>
                  <a:pPr>
                    <a:defRPr sz="1200" b="1" i="0" u="none" strike="noStrike" baseline="0">
                      <a:solidFill>
                        <a:sysClr val="windowText" lastClr="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34-40F3-9FA1-222EB0F2060C}"/>
                </c:ext>
              </c:extLst>
            </c:dLbl>
            <c:dLbl>
              <c:idx val="3"/>
              <c:layout>
                <c:manualLayout>
                  <c:x val="-3.4085991337568636E-2"/>
                  <c:y val="7.042544150921462E-2"/>
                </c:manualLayout>
              </c:layout>
              <c:numFmt formatCode="0%" sourceLinked="0"/>
              <c:spPr>
                <a:noFill/>
                <a:ln w="25400">
                  <a:noFill/>
                </a:ln>
              </c:spPr>
              <c:txPr>
                <a:bodyPr/>
                <a:lstStyle/>
                <a:p>
                  <a:pPr>
                    <a:defRPr sz="1200" b="1" i="0" u="none" strike="noStrike" baseline="0">
                      <a:solidFill>
                        <a:sysClr val="windowText" lastClr="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34-40F3-9FA1-222EB0F2060C}"/>
                </c:ext>
              </c:extLst>
            </c:dLbl>
            <c:dLbl>
              <c:idx val="4"/>
              <c:numFmt formatCode="0%" sourceLinked="0"/>
              <c:spPr>
                <a:noFill/>
                <a:ln w="25400">
                  <a:noFill/>
                </a:ln>
              </c:spPr>
              <c:txPr>
                <a:bodyPr/>
                <a:lstStyle/>
                <a:p>
                  <a:pPr>
                    <a:defRPr sz="1200" b="1" i="0" u="none" strike="noStrike" baseline="0">
                      <a:solidFill>
                        <a:sysClr val="windowText" lastClr="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E-E834-40F3-9FA1-222EB0F2060C}"/>
                </c:ext>
              </c:extLst>
            </c:dLbl>
            <c:dLbl>
              <c:idx val="5"/>
              <c:numFmt formatCode="0%" sourceLinked="0"/>
              <c:spPr>
                <a:noFill/>
                <a:ln w="25400">
                  <a:noFill/>
                </a:ln>
              </c:spPr>
              <c:txPr>
                <a:bodyPr/>
                <a:lstStyle/>
                <a:p>
                  <a:pPr>
                    <a:defRPr sz="1200" b="1" i="0" u="none" strike="noStrike" baseline="0">
                      <a:solidFill>
                        <a:sysClr val="windowText" lastClr="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F-E834-40F3-9FA1-222EB0F2060C}"/>
                </c:ext>
              </c:extLst>
            </c:dLbl>
            <c:numFmt formatCode="0%" sourceLinked="0"/>
            <c:spPr>
              <a:noFill/>
              <a:ln w="25400">
                <a:noFill/>
              </a:ln>
            </c:spPr>
            <c:txPr>
              <a:bodyPr wrap="square" lIns="38100" tIns="19050" rIns="38100" bIns="19050" anchor="ctr">
                <a:spAutoFit/>
              </a:bodyPr>
              <a:lstStyle/>
              <a:p>
                <a:pPr>
                  <a:defRPr sz="1200" b="1" i="0" u="none" strike="noStrike" baseline="0">
                    <a:solidFill>
                      <a:sysClr val="windowText" lastClr="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'図4.2.5-2'!$C$3:$F$3</c:f>
              <c:strCache>
                <c:ptCount val="4"/>
                <c:pt idx="0">
                  <c:v>2024実績</c:v>
                </c:pt>
                <c:pt idx="1">
                  <c:v>2025</c:v>
                </c:pt>
                <c:pt idx="2">
                  <c:v>2026</c:v>
                </c:pt>
                <c:pt idx="3">
                  <c:v>2027</c:v>
                </c:pt>
              </c:strCache>
            </c:strRef>
          </c:cat>
          <c:val>
            <c:numRef>
              <c:f>'図4.2.5-2'!$C$6:$F$6</c:f>
              <c:numCache>
                <c:formatCode>#,##0.00_);[Red]\(#,##0.00\)</c:formatCode>
                <c:ptCount val="4"/>
                <c:pt idx="0">
                  <c:v>0.55000000000000004</c:v>
                </c:pt>
                <c:pt idx="1">
                  <c:v>0.47</c:v>
                </c:pt>
                <c:pt idx="2">
                  <c:v>0.51</c:v>
                </c:pt>
                <c:pt idx="3">
                  <c:v>0.52</c:v>
                </c:pt>
              </c:numCache>
            </c:numRef>
          </c:val>
          <c:smooth val="0"/>
          <c:extLst>
            <c:ext xmlns:c16="http://schemas.microsoft.com/office/drawing/2014/chart" uri="{C3380CC4-5D6E-409C-BE32-E72D297353CC}">
              <c16:uniqueId val="{00000010-E834-40F3-9FA1-222EB0F2060C}"/>
            </c:ext>
          </c:extLst>
        </c:ser>
        <c:dLbls>
          <c:showLegendKey val="0"/>
          <c:showVal val="0"/>
          <c:showCatName val="0"/>
          <c:showSerName val="0"/>
          <c:showPercent val="0"/>
          <c:showBubbleSize val="0"/>
        </c:dLbls>
        <c:marker val="1"/>
        <c:smooth val="0"/>
        <c:axId val="3"/>
        <c:axId val="4"/>
      </c:lineChart>
      <c:catAx>
        <c:axId val="449097599"/>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1"/>
        <c:crosses val="autoZero"/>
        <c:auto val="0"/>
        <c:lblAlgn val="ctr"/>
        <c:lblOffset val="100"/>
        <c:tickLblSkip val="1"/>
        <c:tickMarkSkip val="1"/>
        <c:noMultiLvlLbl val="0"/>
      </c:catAx>
      <c:valAx>
        <c:axId val="1"/>
        <c:scaling>
          <c:orientation val="minMax"/>
          <c:max val="80000"/>
          <c:min val="0"/>
        </c:scaling>
        <c:delete val="0"/>
        <c:axPos val="l"/>
        <c:minorGridlines>
          <c:spPr>
            <a:ln w="3175">
              <a:solidFill>
                <a:srgbClr val="C0C0C0"/>
              </a:solidFill>
              <a:prstDash val="sysDash"/>
            </a:ln>
          </c:spPr>
        </c:minorGridlines>
        <c:numFmt formatCode="#,##0_);[Red]\(#,##0\)" sourceLinked="0"/>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449097599"/>
        <c:crosses val="autoZero"/>
        <c:crossBetween val="between"/>
        <c:majorUnit val="10000"/>
        <c:minorUnit val="10000"/>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1"/>
        </c:scaling>
        <c:delete val="0"/>
        <c:axPos val="r"/>
        <c:numFmt formatCode="0%" sourceLinked="0"/>
        <c:majorTickMark val="in"/>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ＭＳ Ｐゴシック"/>
                <a:ea typeface="ＭＳ Ｐゴシック"/>
                <a:cs typeface="ＭＳ Ｐゴシック"/>
              </a:defRPr>
            </a:pPr>
            <a:endParaRPr lang="ja-JP"/>
          </a:p>
        </c:txPr>
        <c:crossAx val="3"/>
        <c:crosses val="max"/>
        <c:crossBetween val="between"/>
        <c:majorUnit val="0.2"/>
        <c:minorUnit val="0.05"/>
      </c:valAx>
      <c:spPr>
        <a:noFill/>
        <a:ln w="25400">
          <a:noFill/>
        </a:ln>
      </c:spPr>
    </c:plotArea>
    <c:legend>
      <c:legendPos val="b"/>
      <c:overlay val="0"/>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80E9E-25C4-4AFD-B6DA-E16B2D887E30}"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240E4-0645-45CC-B2A5-BB96111E866F}" type="slidenum">
              <a:rPr kumimoji="1" lang="ja-JP" altLang="en-US" smtClean="0"/>
              <a:t>‹#›</a:t>
            </a:fld>
            <a:endParaRPr kumimoji="1" lang="ja-JP" altLang="en-US"/>
          </a:p>
        </p:txBody>
      </p:sp>
    </p:spTree>
    <p:extLst>
      <p:ext uri="{BB962C8B-B14F-4D97-AF65-F5344CB8AC3E}">
        <p14:creationId xmlns:p14="http://schemas.microsoft.com/office/powerpoint/2010/main" val="2118621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3240E4-0645-45CC-B2A5-BB96111E866F}" type="slidenum">
              <a:rPr kumimoji="1" lang="ja-JP" altLang="en-US" smtClean="0"/>
              <a:t>30</a:t>
            </a:fld>
            <a:endParaRPr kumimoji="1" lang="ja-JP" altLang="en-US"/>
          </a:p>
        </p:txBody>
      </p:sp>
    </p:spTree>
    <p:extLst>
      <p:ext uri="{BB962C8B-B14F-4D97-AF65-F5344CB8AC3E}">
        <p14:creationId xmlns:p14="http://schemas.microsoft.com/office/powerpoint/2010/main" val="2381720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6C14B1-4905-F1B8-A769-E09817544004}"/>
              </a:ext>
            </a:extLst>
          </p:cNvPr>
          <p:cNvSpPr>
            <a:spLocks noGrp="1"/>
          </p:cNvSpPr>
          <p:nvPr>
            <p:ph type="ctrTitle"/>
          </p:nvPr>
        </p:nvSpPr>
        <p:spPr>
          <a:xfrm>
            <a:off x="3073428" y="2862549"/>
            <a:ext cx="8249229" cy="553998"/>
          </a:xfrm>
        </p:spPr>
        <p:txBody>
          <a:bodyPr wrap="square" lIns="0" tIns="0" rIns="0" bIns="0" anchor="b">
            <a:spAutoFit/>
          </a:bodyPr>
          <a:lstStyle>
            <a:lvl1pPr algn="l">
              <a:defRPr sz="4000" b="1">
                <a:solidFill>
                  <a:schemeClr val="accent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755F240-D67F-EB80-FF83-5A1DB3D8BFB9}"/>
              </a:ext>
            </a:extLst>
          </p:cNvPr>
          <p:cNvSpPr>
            <a:spLocks noGrp="1"/>
          </p:cNvSpPr>
          <p:nvPr>
            <p:ph type="subTitle" idx="1"/>
          </p:nvPr>
        </p:nvSpPr>
        <p:spPr>
          <a:xfrm>
            <a:off x="3073428" y="3503035"/>
            <a:ext cx="8249229" cy="276999"/>
          </a:xfrm>
        </p:spPr>
        <p:txBody>
          <a:bodyPr wrap="square" lIns="0" tIns="0" rIns="0" bIns="0">
            <a:spAutoFit/>
          </a:bodyPr>
          <a:lstStyle>
            <a:lvl1pPr marL="0" indent="0" algn="l">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pic>
        <p:nvPicPr>
          <p:cNvPr id="7" name="グラフィックス 6">
            <a:extLst>
              <a:ext uri="{FF2B5EF4-FFF2-40B4-BE49-F238E27FC236}">
                <a16:creationId xmlns:a16="http://schemas.microsoft.com/office/drawing/2014/main" id="{6B1F1CB3-EA93-F03C-2F92-40618376D7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3428" y="5692254"/>
            <a:ext cx="1872207" cy="396277"/>
          </a:xfrm>
          <a:prstGeom prst="rect">
            <a:avLst/>
          </a:prstGeom>
        </p:spPr>
      </p:pic>
      <p:sp>
        <p:nvSpPr>
          <p:cNvPr id="8" name="テキスト ボックス 7">
            <a:extLst>
              <a:ext uri="{FF2B5EF4-FFF2-40B4-BE49-F238E27FC236}">
                <a16:creationId xmlns:a16="http://schemas.microsoft.com/office/drawing/2014/main" id="{68A99B11-1022-BBE8-211E-7BA15C8A26EE}"/>
              </a:ext>
            </a:extLst>
          </p:cNvPr>
          <p:cNvSpPr txBox="1"/>
          <p:nvPr userDrawn="1"/>
        </p:nvSpPr>
        <p:spPr>
          <a:xfrm>
            <a:off x="5089651" y="5584678"/>
            <a:ext cx="2808312" cy="588303"/>
          </a:xfrm>
          <a:prstGeom prst="rect">
            <a:avLst/>
          </a:prstGeom>
          <a:noFill/>
        </p:spPr>
        <p:txBody>
          <a:bodyPr wrap="square" rtlCol="0">
            <a:spAutoFit/>
          </a:bodyPr>
          <a:lstStyle/>
          <a:p>
            <a:pPr>
              <a:lnSpc>
                <a:spcPct val="110000"/>
              </a:lnSpc>
            </a:pPr>
            <a:r>
              <a:rPr kumimoji="1" lang="ja-JP" altLang="en-US" sz="1200" b="1" dirty="0">
                <a:solidFill>
                  <a:srgbClr val="0055A2"/>
                </a:solidFill>
                <a:latin typeface="Meiryo UI" panose="020B0604030504040204" pitchFamily="50" charset="-128"/>
                <a:ea typeface="Meiryo UI" panose="020B0604030504040204" pitchFamily="50" charset="-128"/>
              </a:rPr>
              <a:t>一般社団法人</a:t>
            </a:r>
            <a:endParaRPr kumimoji="1" lang="en-US" altLang="ja-JP" sz="1200" b="1" dirty="0">
              <a:solidFill>
                <a:srgbClr val="0055A2"/>
              </a:solidFill>
              <a:latin typeface="Meiryo UI" panose="020B0604030504040204" pitchFamily="50" charset="-128"/>
              <a:ea typeface="Meiryo UI" panose="020B0604030504040204" pitchFamily="50" charset="-128"/>
            </a:endParaRPr>
          </a:p>
          <a:p>
            <a:pPr>
              <a:lnSpc>
                <a:spcPct val="110000"/>
              </a:lnSpc>
            </a:pPr>
            <a:r>
              <a:rPr kumimoji="1" lang="ja-JP" altLang="en-US" b="1" dirty="0">
                <a:solidFill>
                  <a:srgbClr val="0055A2"/>
                </a:solidFill>
                <a:latin typeface="Meiryo UI" panose="020B0604030504040204" pitchFamily="50" charset="-128"/>
                <a:ea typeface="Meiryo UI" panose="020B0604030504040204" pitchFamily="50" charset="-128"/>
              </a:rPr>
              <a:t>電子情報技術産業協会</a:t>
            </a:r>
          </a:p>
        </p:txBody>
      </p:sp>
      <p:pic>
        <p:nvPicPr>
          <p:cNvPr id="9" name="グラフィックス 8">
            <a:extLst>
              <a:ext uri="{FF2B5EF4-FFF2-40B4-BE49-F238E27FC236}">
                <a16:creationId xmlns:a16="http://schemas.microsoft.com/office/drawing/2014/main" id="{1E0B8A2D-F8AD-E489-29A9-AC57CE66B19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080" t="1853" b="1853"/>
          <a:stretch/>
        </p:blipFill>
        <p:spPr>
          <a:xfrm>
            <a:off x="0" y="1"/>
            <a:ext cx="2993327" cy="6858000"/>
          </a:xfrm>
          <a:prstGeom prst="rect">
            <a:avLst/>
          </a:prstGeom>
        </p:spPr>
      </p:pic>
      <p:sp>
        <p:nvSpPr>
          <p:cNvPr id="4" name="正方形/長方形 3">
            <a:extLst>
              <a:ext uri="{FF2B5EF4-FFF2-40B4-BE49-F238E27FC236}">
                <a16:creationId xmlns:a16="http://schemas.microsoft.com/office/drawing/2014/main" id="{49F0F19A-4BFF-A65F-5112-3042AD4F0BDF}"/>
              </a:ext>
            </a:extLst>
          </p:cNvPr>
          <p:cNvSpPr/>
          <p:nvPr userDrawn="1"/>
        </p:nvSpPr>
        <p:spPr>
          <a:xfrm>
            <a:off x="10499988" y="0"/>
            <a:ext cx="16920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2F2BD06-E652-7FEE-5463-2C48F9322E24}"/>
              </a:ext>
            </a:extLst>
          </p:cNvPr>
          <p:cNvSpPr/>
          <p:nvPr userDrawn="1"/>
        </p:nvSpPr>
        <p:spPr>
          <a:xfrm>
            <a:off x="6096000" y="6381329"/>
            <a:ext cx="6096000" cy="476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27517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グラフィックス 7">
            <a:extLst>
              <a:ext uri="{FF2B5EF4-FFF2-40B4-BE49-F238E27FC236}">
                <a16:creationId xmlns:a16="http://schemas.microsoft.com/office/drawing/2014/main" id="{7C9D8A1D-A486-F5D0-7781-DAB87446733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53" r="5755" b="1853"/>
          <a:stretch/>
        </p:blipFill>
        <p:spPr>
          <a:xfrm>
            <a:off x="8829923" y="1"/>
            <a:ext cx="3362077" cy="6858000"/>
          </a:xfrm>
          <a:prstGeom prst="rect">
            <a:avLst/>
          </a:prstGeom>
        </p:spPr>
      </p:pic>
      <p:sp>
        <p:nvSpPr>
          <p:cNvPr id="2" name="タイトル 1">
            <a:extLst>
              <a:ext uri="{FF2B5EF4-FFF2-40B4-BE49-F238E27FC236}">
                <a16:creationId xmlns:a16="http://schemas.microsoft.com/office/drawing/2014/main" id="{190D29AD-2194-D744-1A34-2D05D5E0AAB4}"/>
              </a:ext>
            </a:extLst>
          </p:cNvPr>
          <p:cNvSpPr>
            <a:spLocks noGrp="1"/>
          </p:cNvSpPr>
          <p:nvPr>
            <p:ph type="title"/>
          </p:nvPr>
        </p:nvSpPr>
        <p:spPr>
          <a:xfrm>
            <a:off x="759600" y="3276000"/>
            <a:ext cx="9372823" cy="553998"/>
          </a:xfrm>
        </p:spPr>
        <p:txBody>
          <a:bodyPr vert="horz" wrap="square" lIns="0" tIns="0" rIns="0" bIns="0" rtlCol="0" anchor="b">
            <a:spAutoFit/>
          </a:bodyPr>
          <a:lstStyle>
            <a:lvl1pPr>
              <a:defRPr lang="ja-JP" altLang="en-US" sz="4000"/>
            </a:lvl1pPr>
          </a:lstStyle>
          <a:p>
            <a:pPr lvl="0"/>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A4744A0F-7F48-5E9A-57CD-702EEF7AB988}"/>
              </a:ext>
            </a:extLst>
          </p:cNvPr>
          <p:cNvSpPr>
            <a:spLocks noGrp="1"/>
          </p:cNvSpPr>
          <p:nvPr>
            <p:ph type="body" idx="1"/>
          </p:nvPr>
        </p:nvSpPr>
        <p:spPr>
          <a:xfrm>
            <a:off x="759600" y="2851200"/>
            <a:ext cx="9372823" cy="276999"/>
          </a:xfrm>
        </p:spPr>
        <p:txBody>
          <a:bodyPr vert="horz" wrap="square" lIns="0" tIns="0" rIns="0" bIns="0" rtlCol="0" anchor="b">
            <a:spAutoFit/>
          </a:bodyPr>
          <a:lstStyle>
            <a:lvl1pPr marL="0" indent="0">
              <a:buFont typeface="Wingdings" panose="05000000000000000000" pitchFamily="2" charset="2"/>
              <a:buNone/>
              <a:defRPr lang="ja-JP" altLang="en-US" sz="2000"/>
            </a:lvl1pPr>
          </a:lstStyle>
          <a:p>
            <a:pPr marL="228600" lvl="0" indent="-228600"/>
            <a:r>
              <a:rPr kumimoji="1" lang="ja-JP" altLang="en-US" dirty="0"/>
              <a:t>マスター テキストの書式設定</a:t>
            </a:r>
          </a:p>
        </p:txBody>
      </p:sp>
      <p:sp>
        <p:nvSpPr>
          <p:cNvPr id="4" name="日付プレースホルダー 3" hidden="1">
            <a:extLst>
              <a:ext uri="{FF2B5EF4-FFF2-40B4-BE49-F238E27FC236}">
                <a16:creationId xmlns:a16="http://schemas.microsoft.com/office/drawing/2014/main" id="{64FD771B-6BFD-9669-41AA-511BD050C11E}"/>
              </a:ext>
            </a:extLst>
          </p:cNvPr>
          <p:cNvSpPr>
            <a:spLocks noGrp="1"/>
          </p:cNvSpPr>
          <p:nvPr>
            <p:ph type="dt" sz="half" idx="10"/>
          </p:nvPr>
        </p:nvSpPr>
        <p:spPr/>
        <p:txBody>
          <a:bodyPr/>
          <a:lstStyle/>
          <a:p>
            <a:fld id="{6CC08E01-C8A1-4FEB-8239-8C379CE1C017}"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A121CDD1-0268-ECA9-9CEE-72FD59B3E0FD}"/>
              </a:ext>
            </a:extLst>
          </p:cNvPr>
          <p:cNvSpPr>
            <a:spLocks noGrp="1"/>
          </p:cNvSpPr>
          <p:nvPr>
            <p:ph type="ftr" sz="quarter" idx="11"/>
          </p:nvPr>
        </p:nvSpPr>
        <p:spPr/>
        <p:txBody>
          <a:bodyPr/>
          <a:lstStyle/>
          <a:p>
            <a:r>
              <a:rPr kumimoji="1" lang="en-US" altLang="ja-JP"/>
              <a:t>© JEITA</a:t>
            </a:r>
            <a:endParaRPr kumimoji="1" lang="ja-JP" altLang="en-US"/>
          </a:p>
        </p:txBody>
      </p:sp>
      <p:sp>
        <p:nvSpPr>
          <p:cNvPr id="6" name="スライド番号プレースホルダー 5">
            <a:extLst>
              <a:ext uri="{FF2B5EF4-FFF2-40B4-BE49-F238E27FC236}">
                <a16:creationId xmlns:a16="http://schemas.microsoft.com/office/drawing/2014/main" id="{EBE9B5BF-BFA5-D0F6-5326-44CAC67D6791}"/>
              </a:ext>
            </a:extLst>
          </p:cNvPr>
          <p:cNvSpPr>
            <a:spLocks noGrp="1"/>
          </p:cNvSpPr>
          <p:nvPr>
            <p:ph type="sldNum" sz="quarter" idx="12"/>
          </p:nvPr>
        </p:nvSpPr>
        <p:spPr/>
        <p:txBody>
          <a:bodyPr/>
          <a:lstStyle/>
          <a:p>
            <a:fld id="{58E3F3EA-680D-47F3-B0E9-2149978AA553}" type="slidenum">
              <a:rPr kumimoji="1" lang="ja-JP" altLang="en-US" smtClean="0"/>
              <a:t>‹#›</a:t>
            </a:fld>
            <a:endParaRPr kumimoji="1" lang="ja-JP" altLang="en-US"/>
          </a:p>
        </p:txBody>
      </p:sp>
      <p:pic>
        <p:nvPicPr>
          <p:cNvPr id="7" name="図 6" descr="ロゴ&#10;&#10;中程度の精度で自動的に生成された説明">
            <a:extLst>
              <a:ext uri="{FF2B5EF4-FFF2-40B4-BE49-F238E27FC236}">
                <a16:creationId xmlns:a16="http://schemas.microsoft.com/office/drawing/2014/main" id="{FD7BAC2B-A749-55E7-343A-F010334F4D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024" y="334094"/>
            <a:ext cx="1080120" cy="228621"/>
          </a:xfrm>
          <a:prstGeom prst="rect">
            <a:avLst/>
          </a:prstGeom>
        </p:spPr>
      </p:pic>
      <p:sp>
        <p:nvSpPr>
          <p:cNvPr id="9" name="正方形/長方形 8">
            <a:extLst>
              <a:ext uri="{FF2B5EF4-FFF2-40B4-BE49-F238E27FC236}">
                <a16:creationId xmlns:a16="http://schemas.microsoft.com/office/drawing/2014/main" id="{F4F35E4D-706F-899E-C59A-0A9F9F8AE749}"/>
              </a:ext>
            </a:extLst>
          </p:cNvPr>
          <p:cNvSpPr/>
          <p:nvPr userDrawn="1"/>
        </p:nvSpPr>
        <p:spPr>
          <a:xfrm>
            <a:off x="10499988" y="0"/>
            <a:ext cx="1418435" cy="727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782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C73CA7C3-AE9C-EFE4-796C-DB8E1C5762D1}"/>
              </a:ext>
            </a:extLst>
          </p:cNvPr>
          <p:cNvSpPr/>
          <p:nvPr userDrawn="1"/>
        </p:nvSpPr>
        <p:spPr>
          <a:xfrm>
            <a:off x="0" y="6381329"/>
            <a:ext cx="12192000" cy="476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グラフィックス 17">
            <a:extLst>
              <a:ext uri="{FF2B5EF4-FFF2-40B4-BE49-F238E27FC236}">
                <a16:creationId xmlns:a16="http://schemas.microsoft.com/office/drawing/2014/main" id="{560B4F42-11F1-C2E0-2062-7F5A26680B0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1454" r="5755" b="1853"/>
          <a:stretch/>
        </p:blipFill>
        <p:spPr>
          <a:xfrm>
            <a:off x="8829923" y="6381327"/>
            <a:ext cx="3362077" cy="476673"/>
          </a:xfrm>
          <a:prstGeom prst="rect">
            <a:avLst/>
          </a:prstGeom>
        </p:spPr>
      </p:pic>
      <p:sp>
        <p:nvSpPr>
          <p:cNvPr id="2" name="タイトル 1">
            <a:extLst>
              <a:ext uri="{FF2B5EF4-FFF2-40B4-BE49-F238E27FC236}">
                <a16:creationId xmlns:a16="http://schemas.microsoft.com/office/drawing/2014/main" id="{0505A3F8-4835-74E9-AF92-63EAF01FDAE8}"/>
              </a:ext>
            </a:extLst>
          </p:cNvPr>
          <p:cNvSpPr>
            <a:spLocks noGrp="1"/>
          </p:cNvSpPr>
          <p:nvPr>
            <p:ph type="title"/>
          </p:nvPr>
        </p:nvSpPr>
        <p:spPr>
          <a:xfrm>
            <a:off x="337268" y="313741"/>
            <a:ext cx="10260054" cy="324000"/>
          </a:xfrm>
        </p:spPr>
        <p:txBody>
          <a:bodyPr vert="horz" lIns="91440" tIns="45720" rIns="91440" bIns="45720" rtlCol="0" anchor="ctr">
            <a:noAutofit/>
          </a:bodyPr>
          <a:lstStyle>
            <a:lvl1pPr>
              <a:defRPr lang="ja-JP" altLang="en-US" dirty="0"/>
            </a:lvl1pPr>
          </a:lstStyle>
          <a:p>
            <a:pPr lvl="0"/>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963271-5098-71EC-558A-A75A5A7F419B}"/>
              </a:ext>
            </a:extLst>
          </p:cNvPr>
          <p:cNvSpPr>
            <a:spLocks noGrp="1"/>
          </p:cNvSpPr>
          <p:nvPr>
            <p:ph idx="1"/>
          </p:nvPr>
        </p:nvSpPr>
        <p:spPr>
          <a:xfrm>
            <a:off x="720000" y="1208781"/>
            <a:ext cx="10764000" cy="4732610"/>
          </a:xfrm>
        </p:spPr>
        <p:txBody>
          <a:bodyPr>
            <a:noAutofit/>
          </a:bodyPr>
          <a:lstStyle>
            <a:lvl1pPr marL="285750" indent="-285750">
              <a:lnSpc>
                <a:spcPct val="120000"/>
              </a:lnSpc>
              <a:spcAft>
                <a:spcPts val="400"/>
              </a:spcAft>
              <a:buClr>
                <a:schemeClr val="accent1"/>
              </a:buClr>
              <a:buFont typeface="メイリオ" panose="020B0604030504040204" pitchFamily="50" charset="-128"/>
              <a:buChar char="▍"/>
              <a:defRPr sz="1800" b="1">
                <a:solidFill>
                  <a:schemeClr val="tx1"/>
                </a:solidFill>
                <a:latin typeface="+mj-lt"/>
                <a:ea typeface="+mj-ea"/>
              </a:defRPr>
            </a:lvl1pPr>
            <a:lvl2pPr marL="742950" indent="-285750">
              <a:lnSpc>
                <a:spcPct val="120000"/>
              </a:lnSpc>
              <a:spcAft>
                <a:spcPts val="400"/>
              </a:spcAft>
              <a:buClr>
                <a:schemeClr val="accent1"/>
              </a:buClr>
              <a:buFont typeface="Wingdings" panose="05000000000000000000" pitchFamily="2" charset="2"/>
              <a:buChar char="n"/>
              <a:defRPr sz="1300">
                <a:solidFill>
                  <a:schemeClr val="tx1"/>
                </a:solidFill>
                <a:latin typeface="+mn-ea"/>
                <a:ea typeface="+mn-ea"/>
              </a:defRPr>
            </a:lvl2pPr>
            <a:lvl3pPr marL="1200150" indent="-285750">
              <a:lnSpc>
                <a:spcPct val="120000"/>
              </a:lnSpc>
              <a:spcAft>
                <a:spcPts val="400"/>
              </a:spcAft>
              <a:buClr>
                <a:schemeClr val="accent1"/>
              </a:buClr>
              <a:buFont typeface="Arial" panose="020B0604020202020204" pitchFamily="34" charset="0"/>
              <a:buChar char="•"/>
              <a:defRPr sz="1300">
                <a:solidFill>
                  <a:schemeClr val="tx1"/>
                </a:solidFill>
                <a:latin typeface="+mn-ea"/>
                <a:ea typeface="+mn-ea"/>
              </a:defRPr>
            </a:lvl3pPr>
            <a:lvl4pPr marL="1657350" indent="-285750">
              <a:lnSpc>
                <a:spcPct val="120000"/>
              </a:lnSpc>
              <a:spcAft>
                <a:spcPts val="400"/>
              </a:spcAft>
              <a:buClr>
                <a:schemeClr val="accent1"/>
              </a:buClr>
              <a:buFont typeface="Arial" panose="020B0604020202020204" pitchFamily="34" charset="0"/>
              <a:buChar char="•"/>
              <a:defRPr sz="1100">
                <a:solidFill>
                  <a:schemeClr val="tx1"/>
                </a:solidFill>
                <a:latin typeface="+mn-ea"/>
                <a:ea typeface="+mn-ea"/>
              </a:defRPr>
            </a:lvl4pPr>
            <a:lvl5pPr marL="2114550" indent="-285750">
              <a:lnSpc>
                <a:spcPct val="120000"/>
              </a:lnSpc>
              <a:spcAft>
                <a:spcPts val="400"/>
              </a:spcAft>
              <a:buClr>
                <a:schemeClr val="accent1"/>
              </a:buClr>
              <a:buFont typeface="Arial" panose="020B0604020202020204" pitchFamily="34" charset="0"/>
              <a:buChar char="•"/>
              <a:defRPr sz="1100">
                <a:solidFill>
                  <a:schemeClr val="tx1"/>
                </a:solidFill>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7" name="図 16" descr="ロゴ&#10;&#10;中程度の精度で自動的に生成された説明">
            <a:extLst>
              <a:ext uri="{FF2B5EF4-FFF2-40B4-BE49-F238E27FC236}">
                <a16:creationId xmlns:a16="http://schemas.microsoft.com/office/drawing/2014/main" id="{35F202BB-8D78-1656-4237-63ACD6070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3105" y="334094"/>
            <a:ext cx="1080120" cy="228621"/>
          </a:xfrm>
          <a:prstGeom prst="rect">
            <a:avLst/>
          </a:prstGeom>
        </p:spPr>
      </p:pic>
      <p:sp>
        <p:nvSpPr>
          <p:cNvPr id="20" name="スライド番号プレースホルダー 5">
            <a:extLst>
              <a:ext uri="{FF2B5EF4-FFF2-40B4-BE49-F238E27FC236}">
                <a16:creationId xmlns:a16="http://schemas.microsoft.com/office/drawing/2014/main" id="{C5EA334E-AF65-0544-4EBE-14F9EAC32C0B}"/>
              </a:ext>
            </a:extLst>
          </p:cNvPr>
          <p:cNvSpPr txBox="1">
            <a:spLocks/>
          </p:cNvSpPr>
          <p:nvPr userDrawn="1"/>
        </p:nvSpPr>
        <p:spPr>
          <a:xfrm>
            <a:off x="9210920" y="642903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b="1"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8E3F3EA-680D-47F3-B0E9-2149978AA553}" type="slidenum">
              <a:rPr lang="ja-JP" altLang="en-US" smtClean="0"/>
              <a:pPr/>
              <a:t>‹#›</a:t>
            </a:fld>
            <a:endParaRPr lang="ja-JP" altLang="en-US" dirty="0"/>
          </a:p>
        </p:txBody>
      </p:sp>
      <p:sp>
        <p:nvSpPr>
          <p:cNvPr id="4" name="フッター プレースホルダー 4">
            <a:extLst>
              <a:ext uri="{FF2B5EF4-FFF2-40B4-BE49-F238E27FC236}">
                <a16:creationId xmlns:a16="http://schemas.microsoft.com/office/drawing/2014/main" id="{2D583616-9F2A-5168-9883-EBACABB7F397}"/>
              </a:ext>
            </a:extLst>
          </p:cNvPr>
          <p:cNvSpPr>
            <a:spLocks noGrp="1"/>
          </p:cNvSpPr>
          <p:nvPr>
            <p:ph type="ftr" sz="quarter" idx="3"/>
          </p:nvPr>
        </p:nvSpPr>
        <p:spPr>
          <a:xfrm>
            <a:off x="360000" y="6526800"/>
            <a:ext cx="3456000" cy="154800"/>
          </a:xfrm>
          <a:prstGeom prst="rect">
            <a:avLst/>
          </a:prstGeom>
        </p:spPr>
        <p:txBody>
          <a:bodyPr vert="horz" lIns="91440" tIns="45720" rIns="91440" bIns="45720" rtlCol="0" anchor="ctr"/>
          <a:lstStyle>
            <a:lvl1pPr algn="l">
              <a:defRPr sz="1000" b="1">
                <a:solidFill>
                  <a:schemeClr val="accent1"/>
                </a:solidFill>
                <a:latin typeface="+mn-lt"/>
              </a:defRPr>
            </a:lvl1pPr>
          </a:lstStyle>
          <a:p>
            <a:r>
              <a:rPr lang="en-US" altLang="ja-JP" dirty="0"/>
              <a:t>© JEITA</a:t>
            </a:r>
            <a:endParaRPr lang="ja-JP" altLang="en-US" dirty="0"/>
          </a:p>
        </p:txBody>
      </p:sp>
    </p:spTree>
    <p:extLst>
      <p:ext uri="{BB962C8B-B14F-4D97-AF65-F5344CB8AC3E}">
        <p14:creationId xmlns:p14="http://schemas.microsoft.com/office/powerpoint/2010/main" val="7236510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E2756-EE07-A897-7162-E9E033B5530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hidden="1">
            <a:extLst>
              <a:ext uri="{FF2B5EF4-FFF2-40B4-BE49-F238E27FC236}">
                <a16:creationId xmlns:a16="http://schemas.microsoft.com/office/drawing/2014/main" id="{E4C452B5-0B8A-8D04-D9E8-FBA8FE24E4A9}"/>
              </a:ext>
            </a:extLst>
          </p:cNvPr>
          <p:cNvSpPr>
            <a:spLocks noGrp="1"/>
          </p:cNvSpPr>
          <p:nvPr>
            <p:ph type="dt" sz="half" idx="10"/>
          </p:nvPr>
        </p:nvSpPr>
        <p:spPr/>
        <p:txBody>
          <a:bodyPr/>
          <a:lstStyle/>
          <a:p>
            <a:fld id="{A21287B0-4602-456B-8760-F61F84AE0112}" type="datetime1">
              <a:rPr kumimoji="1" lang="ja-JP" altLang="en-US" smtClean="0"/>
              <a:t>2025/7/22</a:t>
            </a:fld>
            <a:endParaRPr kumimoji="1" lang="ja-JP" altLang="en-US"/>
          </a:p>
        </p:txBody>
      </p:sp>
      <p:sp>
        <p:nvSpPr>
          <p:cNvPr id="4" name="フッター プレースホルダー 3">
            <a:extLst>
              <a:ext uri="{FF2B5EF4-FFF2-40B4-BE49-F238E27FC236}">
                <a16:creationId xmlns:a16="http://schemas.microsoft.com/office/drawing/2014/main" id="{BD700E20-9649-2741-0FA1-52929D72D7A3}"/>
              </a:ext>
            </a:extLst>
          </p:cNvPr>
          <p:cNvSpPr>
            <a:spLocks noGrp="1"/>
          </p:cNvSpPr>
          <p:nvPr>
            <p:ph type="ftr" sz="quarter" idx="11"/>
          </p:nvPr>
        </p:nvSpPr>
        <p:spPr/>
        <p:txBody>
          <a:bodyPr/>
          <a:lstStyle/>
          <a:p>
            <a:r>
              <a:rPr kumimoji="1" lang="en-US" altLang="ja-JP"/>
              <a:t>© JEITA</a:t>
            </a:r>
            <a:endParaRPr kumimoji="1" lang="ja-JP" altLang="en-US"/>
          </a:p>
        </p:txBody>
      </p:sp>
      <p:sp>
        <p:nvSpPr>
          <p:cNvPr id="5" name="スライド番号プレースホルダー 4">
            <a:extLst>
              <a:ext uri="{FF2B5EF4-FFF2-40B4-BE49-F238E27FC236}">
                <a16:creationId xmlns:a16="http://schemas.microsoft.com/office/drawing/2014/main" id="{6369D6E0-95AC-5966-8B7D-CA875759F6B1}"/>
              </a:ext>
            </a:extLst>
          </p:cNvPr>
          <p:cNvSpPr>
            <a:spLocks noGrp="1"/>
          </p:cNvSpPr>
          <p:nvPr>
            <p:ph type="sldNum" sz="quarter" idx="12"/>
          </p:nvPr>
        </p:nvSpPr>
        <p:spPr/>
        <p:txBody>
          <a:bodyPr/>
          <a:lstStyle/>
          <a:p>
            <a:fld id="{58E3F3EA-680D-47F3-B0E9-2149978AA553}" type="slidenum">
              <a:rPr kumimoji="1" lang="ja-JP" altLang="en-US" smtClean="0"/>
              <a:t>‹#›</a:t>
            </a:fld>
            <a:endParaRPr kumimoji="1" lang="ja-JP" altLang="en-US"/>
          </a:p>
        </p:txBody>
      </p:sp>
    </p:spTree>
    <p:extLst>
      <p:ext uri="{BB962C8B-B14F-4D97-AF65-F5344CB8AC3E}">
        <p14:creationId xmlns:p14="http://schemas.microsoft.com/office/powerpoint/2010/main" val="227475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hidden="1">
            <a:extLst>
              <a:ext uri="{FF2B5EF4-FFF2-40B4-BE49-F238E27FC236}">
                <a16:creationId xmlns:a16="http://schemas.microsoft.com/office/drawing/2014/main" id="{B1924AC2-7E75-413A-AE00-CF74DB247AA5}"/>
              </a:ext>
            </a:extLst>
          </p:cNvPr>
          <p:cNvSpPr>
            <a:spLocks noGrp="1"/>
          </p:cNvSpPr>
          <p:nvPr>
            <p:ph type="dt" sz="half" idx="10"/>
          </p:nvPr>
        </p:nvSpPr>
        <p:spPr/>
        <p:txBody>
          <a:bodyPr/>
          <a:lstStyle/>
          <a:p>
            <a:fld id="{B99A5179-A166-4441-8C58-17DB7F69AB93}" type="datetime1">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181FE735-1C3A-8C46-3E2B-15F8D89BED2A}"/>
              </a:ext>
            </a:extLst>
          </p:cNvPr>
          <p:cNvSpPr>
            <a:spLocks noGrp="1"/>
          </p:cNvSpPr>
          <p:nvPr>
            <p:ph type="ftr" sz="quarter" idx="11"/>
          </p:nvPr>
        </p:nvSpPr>
        <p:spPr/>
        <p:txBody>
          <a:bodyPr/>
          <a:lstStyle/>
          <a:p>
            <a:r>
              <a:rPr kumimoji="1" lang="en-US" altLang="ja-JP"/>
              <a:t>© JEITA</a:t>
            </a:r>
            <a:endParaRPr kumimoji="1" lang="ja-JP" altLang="en-US"/>
          </a:p>
        </p:txBody>
      </p:sp>
      <p:sp>
        <p:nvSpPr>
          <p:cNvPr id="4" name="スライド番号プレースホルダー 3">
            <a:extLst>
              <a:ext uri="{FF2B5EF4-FFF2-40B4-BE49-F238E27FC236}">
                <a16:creationId xmlns:a16="http://schemas.microsoft.com/office/drawing/2014/main" id="{A659C366-CC12-1B4F-6AB0-067177EC78F8}"/>
              </a:ext>
            </a:extLst>
          </p:cNvPr>
          <p:cNvSpPr>
            <a:spLocks noGrp="1"/>
          </p:cNvSpPr>
          <p:nvPr>
            <p:ph type="sldNum" sz="quarter" idx="12"/>
          </p:nvPr>
        </p:nvSpPr>
        <p:spPr/>
        <p:txBody>
          <a:bodyPr/>
          <a:lstStyle/>
          <a:p>
            <a:fld id="{58E3F3EA-680D-47F3-B0E9-2149978AA553}" type="slidenum">
              <a:rPr kumimoji="1" lang="ja-JP" altLang="en-US" smtClean="0"/>
              <a:t>‹#›</a:t>
            </a:fld>
            <a:endParaRPr kumimoji="1" lang="ja-JP" altLang="en-US"/>
          </a:p>
        </p:txBody>
      </p:sp>
    </p:spTree>
    <p:extLst>
      <p:ext uri="{BB962C8B-B14F-4D97-AF65-F5344CB8AC3E}">
        <p14:creationId xmlns:p14="http://schemas.microsoft.com/office/powerpoint/2010/main" val="104388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7F5D18F-196F-FDE7-6E30-19BEBDB77E40}"/>
              </a:ext>
            </a:extLst>
          </p:cNvPr>
          <p:cNvSpPr/>
          <p:nvPr userDrawn="1"/>
        </p:nvSpPr>
        <p:spPr>
          <a:xfrm>
            <a:off x="0" y="6381329"/>
            <a:ext cx="12192000" cy="476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a:extLst>
              <a:ext uri="{FF2B5EF4-FFF2-40B4-BE49-F238E27FC236}">
                <a16:creationId xmlns:a16="http://schemas.microsoft.com/office/drawing/2014/main" id="{D4165D3E-C92C-935D-868B-CED09BA36CB8}"/>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t="91454" r="5755" b="1853"/>
          <a:stretch/>
        </p:blipFill>
        <p:spPr>
          <a:xfrm>
            <a:off x="8829923" y="6381327"/>
            <a:ext cx="3362077" cy="476673"/>
          </a:xfrm>
          <a:prstGeom prst="rect">
            <a:avLst/>
          </a:prstGeom>
        </p:spPr>
      </p:pic>
      <p:sp>
        <p:nvSpPr>
          <p:cNvPr id="2" name="タイトル プレースホルダー 1">
            <a:extLst>
              <a:ext uri="{FF2B5EF4-FFF2-40B4-BE49-F238E27FC236}">
                <a16:creationId xmlns:a16="http://schemas.microsoft.com/office/drawing/2014/main" id="{C0FCB9F3-C266-1003-6AFD-EBDE975E44E4}"/>
              </a:ext>
            </a:extLst>
          </p:cNvPr>
          <p:cNvSpPr>
            <a:spLocks noGrp="1"/>
          </p:cNvSpPr>
          <p:nvPr>
            <p:ph type="title"/>
          </p:nvPr>
        </p:nvSpPr>
        <p:spPr>
          <a:xfrm>
            <a:off x="338400" y="313200"/>
            <a:ext cx="10260000" cy="324000"/>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0DF0151-F8AC-CE7A-EF5A-CA9EDAF23B71}"/>
              </a:ext>
            </a:extLst>
          </p:cNvPr>
          <p:cNvSpPr>
            <a:spLocks noGrp="1"/>
          </p:cNvSpPr>
          <p:nvPr>
            <p:ph type="body" idx="1"/>
          </p:nvPr>
        </p:nvSpPr>
        <p:spPr>
          <a:xfrm>
            <a:off x="720000" y="1209600"/>
            <a:ext cx="10764000" cy="4734000"/>
          </a:xfrm>
          <a:prstGeom prst="rect">
            <a:avLst/>
          </a:prstGeom>
        </p:spPr>
        <p:txBody>
          <a:bodyPr vert="horz" lIns="91440" tIns="45720" rIns="91440" bIns="45720" rtlCol="0">
            <a:noAutofit/>
          </a:bodyPr>
          <a:lstStyle/>
          <a:p>
            <a:pPr marL="285750" lvl="0" indent="-285750">
              <a:lnSpc>
                <a:spcPct val="120000"/>
              </a:lnSpc>
              <a:spcAft>
                <a:spcPts val="400"/>
              </a:spcAft>
              <a:buClr>
                <a:schemeClr val="accent1"/>
              </a:buClr>
              <a:buFont typeface="メイリオ" panose="020B0604030504040204" pitchFamily="50" charset="-128"/>
              <a:buChar char="▍"/>
            </a:pPr>
            <a:r>
              <a:rPr kumimoji="1" lang="ja-JP" altLang="en-US" dirty="0"/>
              <a:t>マスター テキストの書式設定</a:t>
            </a:r>
          </a:p>
          <a:p>
            <a:pPr marL="742950" lvl="1" indent="-285750">
              <a:lnSpc>
                <a:spcPct val="120000"/>
              </a:lnSpc>
              <a:spcAft>
                <a:spcPts val="400"/>
              </a:spcAft>
              <a:buClr>
                <a:schemeClr val="accent1"/>
              </a:buClr>
              <a:buFont typeface="Wingdings" panose="05000000000000000000" pitchFamily="2" charset="2"/>
              <a:buChar char="n"/>
            </a:pPr>
            <a:r>
              <a:rPr kumimoji="1" lang="ja-JP" altLang="en-US" dirty="0"/>
              <a:t>第 </a:t>
            </a:r>
            <a:r>
              <a:rPr kumimoji="1" lang="en-US" altLang="ja-JP" dirty="0"/>
              <a:t>2 </a:t>
            </a:r>
            <a:r>
              <a:rPr kumimoji="1" lang="ja-JP" altLang="en-US" dirty="0"/>
              <a:t>レベル</a:t>
            </a:r>
          </a:p>
          <a:p>
            <a:pPr marL="1200150" lvl="2" indent="-285750">
              <a:lnSpc>
                <a:spcPct val="120000"/>
              </a:lnSpc>
              <a:spcAft>
                <a:spcPts val="400"/>
              </a:spcAft>
              <a:buClr>
                <a:schemeClr val="accent1"/>
              </a:buClr>
            </a:pPr>
            <a:r>
              <a:rPr kumimoji="1" lang="ja-JP" altLang="en-US" dirty="0"/>
              <a:t>第 </a:t>
            </a:r>
            <a:r>
              <a:rPr kumimoji="1" lang="en-US" altLang="ja-JP" dirty="0"/>
              <a:t>3 </a:t>
            </a:r>
            <a:r>
              <a:rPr kumimoji="1" lang="ja-JP" altLang="en-US" dirty="0"/>
              <a:t>レベル</a:t>
            </a:r>
          </a:p>
          <a:p>
            <a:pPr marL="1657350" lvl="3" indent="-285750">
              <a:lnSpc>
                <a:spcPct val="120000"/>
              </a:lnSpc>
              <a:spcAft>
                <a:spcPts val="400"/>
              </a:spcAft>
              <a:buClr>
                <a:schemeClr val="accent1"/>
              </a:buClr>
            </a:pPr>
            <a:r>
              <a:rPr kumimoji="1" lang="ja-JP" altLang="en-US" dirty="0"/>
              <a:t>第 </a:t>
            </a:r>
            <a:r>
              <a:rPr kumimoji="1" lang="en-US" altLang="ja-JP" dirty="0"/>
              <a:t>4 </a:t>
            </a:r>
            <a:r>
              <a:rPr kumimoji="1" lang="ja-JP" altLang="en-US" dirty="0"/>
              <a:t>レベル</a:t>
            </a:r>
          </a:p>
          <a:p>
            <a:pPr marL="2114550" lvl="4" indent="-285750">
              <a:lnSpc>
                <a:spcPct val="120000"/>
              </a:lnSpc>
              <a:spcAft>
                <a:spcPts val="400"/>
              </a:spcAft>
              <a:buClr>
                <a:schemeClr val="accent1"/>
              </a:buClr>
            </a:pPr>
            <a:r>
              <a:rPr kumimoji="1" lang="ja-JP" altLang="en-US" dirty="0"/>
              <a:t>第 </a:t>
            </a:r>
            <a:r>
              <a:rPr kumimoji="1" lang="en-US" altLang="ja-JP" dirty="0"/>
              <a:t>5 </a:t>
            </a:r>
            <a:r>
              <a:rPr kumimoji="1" lang="ja-JP" altLang="en-US" dirty="0"/>
              <a:t>レベル</a:t>
            </a:r>
          </a:p>
        </p:txBody>
      </p:sp>
      <p:sp>
        <p:nvSpPr>
          <p:cNvPr id="4" name="日付プレースホルダー 3" hidden="1">
            <a:extLst>
              <a:ext uri="{FF2B5EF4-FFF2-40B4-BE49-F238E27FC236}">
                <a16:creationId xmlns:a16="http://schemas.microsoft.com/office/drawing/2014/main" id="{BCC141D7-E202-090D-9066-0A5C8DD7C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F4C5-65D6-4D16-9D96-DE1BBA52E26D}"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BCFB6B0B-7FF2-AECF-6C03-157B4E785E5E}"/>
              </a:ext>
            </a:extLst>
          </p:cNvPr>
          <p:cNvSpPr>
            <a:spLocks noGrp="1"/>
          </p:cNvSpPr>
          <p:nvPr>
            <p:ph type="ftr" sz="quarter" idx="3"/>
          </p:nvPr>
        </p:nvSpPr>
        <p:spPr>
          <a:xfrm>
            <a:off x="360000" y="6526800"/>
            <a:ext cx="3456000" cy="154800"/>
          </a:xfrm>
          <a:prstGeom prst="rect">
            <a:avLst/>
          </a:prstGeom>
        </p:spPr>
        <p:txBody>
          <a:bodyPr vert="horz" lIns="91440" tIns="45720" rIns="91440" bIns="45720" rtlCol="0" anchor="ctr"/>
          <a:lstStyle>
            <a:lvl1pPr algn="l">
              <a:defRPr sz="1000" b="1">
                <a:solidFill>
                  <a:schemeClr val="accent1"/>
                </a:solidFill>
                <a:latin typeface="+mn-lt"/>
              </a:defRPr>
            </a:lvl1pPr>
          </a:lstStyle>
          <a:p>
            <a:r>
              <a:rPr lang="en-US" altLang="ja-JP" dirty="0"/>
              <a:t>© JEITA</a:t>
            </a:r>
            <a:endParaRPr lang="ja-JP" altLang="en-US" dirty="0"/>
          </a:p>
        </p:txBody>
      </p:sp>
      <p:sp>
        <p:nvSpPr>
          <p:cNvPr id="6" name="スライド番号プレースホルダー 5">
            <a:extLst>
              <a:ext uri="{FF2B5EF4-FFF2-40B4-BE49-F238E27FC236}">
                <a16:creationId xmlns:a16="http://schemas.microsoft.com/office/drawing/2014/main" id="{D031705E-44D4-0896-E381-5AA76D11D664}"/>
              </a:ext>
            </a:extLst>
          </p:cNvPr>
          <p:cNvSpPr>
            <a:spLocks noGrp="1"/>
          </p:cNvSpPr>
          <p:nvPr>
            <p:ph type="sldNum" sz="quarter" idx="4"/>
          </p:nvPr>
        </p:nvSpPr>
        <p:spPr>
          <a:xfrm>
            <a:off x="9212400" y="6429600"/>
            <a:ext cx="2743200" cy="365125"/>
          </a:xfrm>
          <a:prstGeom prst="rect">
            <a:avLst/>
          </a:prstGeom>
        </p:spPr>
        <p:txBody>
          <a:bodyPr vert="horz" lIns="91440" tIns="45720" rIns="91440" bIns="45720" rtlCol="0" anchor="ctr"/>
          <a:lstStyle>
            <a:lvl1pPr algn="r">
              <a:defRPr lang="ja-JP" altLang="en-US" sz="1000" b="1" smtClean="0">
                <a:solidFill>
                  <a:schemeClr val="accent1"/>
                </a:solidFill>
              </a:defRPr>
            </a:lvl1pPr>
          </a:lstStyle>
          <a:p>
            <a:fld id="{58E3F3EA-680D-47F3-B0E9-2149978AA553}" type="slidenum">
              <a:rPr lang="en-US" altLang="ja-JP" smtClean="0"/>
              <a:pPr/>
              <a:t>‹#›</a:t>
            </a:fld>
            <a:endParaRPr lang="en-US" altLang="ja-JP" dirty="0"/>
          </a:p>
        </p:txBody>
      </p:sp>
      <p:pic>
        <p:nvPicPr>
          <p:cNvPr id="10" name="図 9" descr="ロゴ&#10;&#10;中程度の精度で自動的に生成された説明">
            <a:extLst>
              <a:ext uri="{FF2B5EF4-FFF2-40B4-BE49-F238E27FC236}">
                <a16:creationId xmlns:a16="http://schemas.microsoft.com/office/drawing/2014/main" id="{CB4FBF18-31E5-43A7-5F04-3EB1D3FBC84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753105" y="334094"/>
            <a:ext cx="1080120" cy="228621"/>
          </a:xfrm>
          <a:prstGeom prst="rect">
            <a:avLst/>
          </a:prstGeom>
        </p:spPr>
      </p:pic>
    </p:spTree>
    <p:extLst>
      <p:ext uri="{BB962C8B-B14F-4D97-AF65-F5344CB8AC3E}">
        <p14:creationId xmlns:p14="http://schemas.microsoft.com/office/powerpoint/2010/main" val="45942034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4" r:id="rId4"/>
    <p:sldLayoutId id="2147483655" r:id="rId5"/>
  </p:sldLayoutIdLst>
  <p:hf hdr="0" dt="0"/>
  <p:txStyles>
    <p:title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lang="ja-JP" altLang="en-US" sz="1800" b="1" kern="1200" dirty="0">
          <a:solidFill>
            <a:schemeClr val="tx1"/>
          </a:solidFill>
          <a:latin typeface="+mj-lt"/>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300" kern="1200" dirty="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300" kern="1200" dirty="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100" kern="1200" dirty="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100" kern="1200" dirty="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3139C-3906-82FC-0AB6-F9AD2B0E2B13}"/>
              </a:ext>
            </a:extLst>
          </p:cNvPr>
          <p:cNvSpPr>
            <a:spLocks noGrp="1"/>
          </p:cNvSpPr>
          <p:nvPr>
            <p:ph type="ctrTitle"/>
          </p:nvPr>
        </p:nvSpPr>
        <p:spPr>
          <a:xfrm>
            <a:off x="3073428" y="2419351"/>
            <a:ext cx="8249229" cy="997196"/>
          </a:xfrm>
        </p:spPr>
        <p:txBody>
          <a:bodyPr/>
          <a:lstStyle/>
          <a:p>
            <a:r>
              <a:rPr lang="ja-JP" altLang="en-US" sz="3600" dirty="0"/>
              <a:t>国内</a:t>
            </a:r>
            <a:r>
              <a:rPr lang="en-US" altLang="ja-JP" sz="3600" dirty="0"/>
              <a:t>POS</a:t>
            </a:r>
            <a:r>
              <a:rPr lang="ja-JP" altLang="en-US" sz="3600" dirty="0"/>
              <a:t>専用端末の</a:t>
            </a:r>
            <a:r>
              <a:rPr lang="en-US" altLang="ja-JP" sz="3600" dirty="0"/>
              <a:t>2024</a:t>
            </a:r>
            <a:r>
              <a:rPr lang="ja-JP" altLang="en-US" sz="3600" dirty="0"/>
              <a:t>年の出荷実績</a:t>
            </a:r>
            <a:br>
              <a:rPr lang="en-US" altLang="ja-JP" sz="3600" dirty="0"/>
            </a:br>
            <a:r>
              <a:rPr lang="ja-JP" altLang="en-US" sz="3600" dirty="0"/>
              <a:t>ならびに３ヵ年見通し</a:t>
            </a:r>
          </a:p>
        </p:txBody>
      </p:sp>
      <p:sp>
        <p:nvSpPr>
          <p:cNvPr id="4" name="字幕 2">
            <a:extLst>
              <a:ext uri="{FF2B5EF4-FFF2-40B4-BE49-F238E27FC236}">
                <a16:creationId xmlns:a16="http://schemas.microsoft.com/office/drawing/2014/main" id="{17CEBFEA-5740-9565-249A-711F5A8CF6EB}"/>
              </a:ext>
            </a:extLst>
          </p:cNvPr>
          <p:cNvSpPr txBox="1">
            <a:spLocks/>
          </p:cNvSpPr>
          <p:nvPr/>
        </p:nvSpPr>
        <p:spPr>
          <a:xfrm>
            <a:off x="3073428" y="4618511"/>
            <a:ext cx="4272501" cy="92127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600" b="0" dirty="0"/>
              <a:t>2025</a:t>
            </a:r>
            <a:r>
              <a:rPr lang="ja-JP" altLang="en-US" sz="1600" b="0" dirty="0"/>
              <a:t>年</a:t>
            </a:r>
            <a:r>
              <a:rPr lang="en-US" altLang="ja-JP" sz="1600" b="0" dirty="0"/>
              <a:t>7</a:t>
            </a:r>
            <a:r>
              <a:rPr lang="ja-JP" altLang="en-US" sz="1600" b="0" dirty="0"/>
              <a:t>月</a:t>
            </a:r>
            <a:r>
              <a:rPr lang="en-US" altLang="ja-JP" sz="1600" b="0" dirty="0"/>
              <a:t>18</a:t>
            </a:r>
            <a:r>
              <a:rPr lang="ja-JP" altLang="en-US" sz="1600" b="0" dirty="0"/>
              <a:t>日</a:t>
            </a:r>
            <a:endParaRPr lang="en-US" altLang="ja-JP" sz="1600" b="0" dirty="0"/>
          </a:p>
          <a:p>
            <a:r>
              <a:rPr lang="ja-JP" altLang="en-US" sz="1600" b="0" dirty="0"/>
              <a:t>流通</a:t>
            </a:r>
            <a:r>
              <a:rPr lang="en-US" altLang="ja-JP" sz="1600" b="0" dirty="0"/>
              <a:t>POS</a:t>
            </a:r>
            <a:r>
              <a:rPr lang="ja-JP" altLang="en-US" sz="1600" b="0" dirty="0"/>
              <a:t>端末専門委員会　　</a:t>
            </a:r>
          </a:p>
          <a:p>
            <a:r>
              <a:rPr lang="en-US" altLang="ja-JP" sz="1600" b="0" dirty="0"/>
              <a:t>NEC</a:t>
            </a:r>
            <a:r>
              <a:rPr lang="ja-JP" altLang="en-US" sz="1600" b="0" dirty="0"/>
              <a:t>プラットフォームズ株式会社　松本　信一</a:t>
            </a:r>
          </a:p>
        </p:txBody>
      </p:sp>
    </p:spTree>
    <p:extLst>
      <p:ext uri="{BB962C8B-B14F-4D97-AF65-F5344CB8AC3E}">
        <p14:creationId xmlns:p14="http://schemas.microsoft.com/office/powerpoint/2010/main" val="290099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３</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５</a:t>
            </a:r>
            <a:r>
              <a:rPr lang="ja-JP" altLang="en-US" b="1" dirty="0">
                <a:solidFill>
                  <a:srgbClr val="FF0000"/>
                </a:solidFill>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無線</a:t>
            </a:r>
            <a:r>
              <a:rPr lang="en-US" altLang="ja-JP" b="1" dirty="0">
                <a:latin typeface="Meiryo UI" panose="020B0604030504040204" pitchFamily="50" charset="-128"/>
                <a:ea typeface="Meiryo UI" panose="020B0604030504040204" pitchFamily="50" charset="-128"/>
              </a:rPr>
              <a:t>POS </a:t>
            </a:r>
            <a:r>
              <a:rPr lang="ja-JP" altLang="en-US" b="1" dirty="0">
                <a:latin typeface="Meiryo UI" panose="020B0604030504040204" pitchFamily="50" charset="-128"/>
                <a:ea typeface="Meiryo UI" panose="020B0604030504040204" pitchFamily="50" charset="-128"/>
              </a:rPr>
              <a:t>年度別出荷台数実績推移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zh-TW" altLang="en-US" dirty="0">
                <a:solidFill>
                  <a:schemeClr val="accent1"/>
                </a:solidFill>
              </a:rPr>
              <a:t>出荷台数  </a:t>
            </a:r>
            <a:r>
              <a:rPr lang="ja-JP" altLang="en-US" dirty="0">
                <a:solidFill>
                  <a:schemeClr val="accent1"/>
                </a:solidFill>
              </a:rPr>
              <a:t>約</a:t>
            </a:r>
            <a:r>
              <a:rPr lang="en-US" altLang="ja-JP" dirty="0">
                <a:solidFill>
                  <a:schemeClr val="accent1"/>
                </a:solidFill>
              </a:rPr>
              <a:t>1</a:t>
            </a:r>
            <a:r>
              <a:rPr lang="ja-JP" altLang="en-US" dirty="0">
                <a:solidFill>
                  <a:schemeClr val="accent1"/>
                </a:solidFill>
              </a:rPr>
              <a:t>万台</a:t>
            </a:r>
            <a:r>
              <a:rPr lang="zh-TW" altLang="en-US" dirty="0">
                <a:solidFill>
                  <a:schemeClr val="accent1"/>
                </a:solidFill>
              </a:rPr>
              <a:t>　前年度比</a:t>
            </a:r>
            <a:r>
              <a:rPr lang="en-US" altLang="zh-TW" dirty="0">
                <a:solidFill>
                  <a:schemeClr val="accent1"/>
                </a:solidFill>
              </a:rPr>
              <a:t>1</a:t>
            </a:r>
            <a:r>
              <a:rPr lang="en-US" altLang="ja-JP" dirty="0">
                <a:solidFill>
                  <a:schemeClr val="accent1"/>
                </a:solidFill>
              </a:rPr>
              <a:t>97</a:t>
            </a:r>
            <a:r>
              <a:rPr lang="zh-TW" altLang="en-US" dirty="0">
                <a:solidFill>
                  <a:schemeClr val="accent1"/>
                </a:solidFill>
              </a:rPr>
              <a:t>％  （構成比</a:t>
            </a:r>
            <a:r>
              <a:rPr lang="en-US" altLang="ja-JP" dirty="0">
                <a:solidFill>
                  <a:schemeClr val="accent1"/>
                </a:solidFill>
              </a:rPr>
              <a:t>10</a:t>
            </a:r>
            <a:r>
              <a:rPr lang="zh-TW" altLang="en-US" dirty="0">
                <a:solidFill>
                  <a:schemeClr val="accent1"/>
                </a:solidFill>
              </a:rPr>
              <a:t>％）</a:t>
            </a:r>
          </a:p>
          <a:p>
            <a:pPr lvl="1"/>
            <a:r>
              <a:rPr lang="ja-JP" altLang="en-US" sz="1600" b="1" dirty="0">
                <a:latin typeface="Meiryo UI" panose="020B0604030504040204" pitchFamily="50" charset="-128"/>
                <a:ea typeface="Meiryo UI" panose="020B0604030504040204" pitchFamily="50" charset="-128"/>
              </a:rPr>
              <a:t>無線</a:t>
            </a:r>
            <a:r>
              <a:rPr lang="en-US" altLang="ja-JP" sz="1600" b="1" dirty="0">
                <a:latin typeface="Meiryo UI" panose="020B0604030504040204" pitchFamily="50" charset="-128"/>
                <a:ea typeface="Meiryo UI" panose="020B0604030504040204" pitchFamily="50" charset="-128"/>
              </a:rPr>
              <a:t>POS</a:t>
            </a:r>
            <a:r>
              <a:rPr lang="ja-JP" altLang="en-US" sz="1600" b="1" dirty="0">
                <a:latin typeface="Meiryo UI" panose="020B0604030504040204" pitchFamily="50" charset="-128"/>
                <a:ea typeface="Meiryo UI" panose="020B0604030504040204" pitchFamily="50" charset="-128"/>
              </a:rPr>
              <a:t>出荷台数の構成比は</a:t>
            </a:r>
            <a:r>
              <a:rPr lang="en-US" altLang="ja-JP" sz="1600" b="1" dirty="0">
                <a:latin typeface="Meiryo UI" panose="020B0604030504040204" pitchFamily="50" charset="-128"/>
                <a:ea typeface="Meiryo UI" panose="020B0604030504040204" pitchFamily="50" charset="-128"/>
              </a:rPr>
              <a:t>2015</a:t>
            </a:r>
            <a:r>
              <a:rPr lang="ja-JP" altLang="en-US" sz="1600" b="1" dirty="0">
                <a:latin typeface="Meiryo UI" panose="020B0604030504040204" pitchFamily="50" charset="-128"/>
                <a:ea typeface="Meiryo UI" panose="020B0604030504040204" pitchFamily="50" charset="-128"/>
              </a:rPr>
              <a:t>年度のみ</a:t>
            </a:r>
            <a:r>
              <a:rPr lang="en-US" altLang="ja-JP" sz="1600" b="1" dirty="0">
                <a:latin typeface="Meiryo UI" panose="020B0604030504040204" pitchFamily="50" charset="-128"/>
                <a:ea typeface="Meiryo UI" panose="020B0604030504040204" pitchFamily="50" charset="-128"/>
              </a:rPr>
              <a:t>13</a:t>
            </a:r>
            <a:r>
              <a:rPr lang="ja-JP" altLang="en-US" sz="1600" b="1" dirty="0">
                <a:latin typeface="Meiryo UI" panose="020B0604030504040204" pitchFamily="50" charset="-128"/>
                <a:ea typeface="Meiryo UI" panose="020B0604030504040204" pitchFamily="50" charset="-128"/>
              </a:rPr>
              <a:t>％と突出しており、その他の年度は</a:t>
            </a:r>
            <a:r>
              <a:rPr lang="en-US" altLang="ja-JP" sz="1600" b="1" dirty="0">
                <a:latin typeface="Meiryo UI" panose="020B0604030504040204" pitchFamily="50" charset="-128"/>
                <a:ea typeface="Meiryo UI" panose="020B0604030504040204" pitchFamily="50" charset="-128"/>
              </a:rPr>
              <a:t>5</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7</a:t>
            </a:r>
            <a:r>
              <a:rPr lang="ja-JP" altLang="en-US" sz="1600" b="1" dirty="0">
                <a:latin typeface="Meiryo UI" panose="020B0604030504040204" pitchFamily="50" charset="-128"/>
                <a:ea typeface="Meiryo UI" panose="020B0604030504040204" pitchFamily="50" charset="-128"/>
              </a:rPr>
              <a:t>％前後で推移。</a:t>
            </a:r>
            <a:endParaRPr lang="en-US" altLang="ja-JP" sz="1600" b="1" dirty="0">
              <a:latin typeface="Meiryo UI" panose="020B0604030504040204" pitchFamily="50" charset="-128"/>
              <a:ea typeface="Meiryo UI" panose="020B0604030504040204" pitchFamily="50" charset="-128"/>
            </a:endParaRPr>
          </a:p>
          <a:p>
            <a:pPr lvl="1"/>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年度は</a:t>
            </a:r>
            <a:r>
              <a:rPr lang="en-US" altLang="ja-JP" sz="1600" b="1" dirty="0">
                <a:latin typeface="Meiryo UI" panose="020B0604030504040204" pitchFamily="50" charset="-128"/>
                <a:ea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rPr>
              <a:t>％と，</a:t>
            </a:r>
            <a:r>
              <a:rPr lang="en-US" altLang="ja-JP" sz="1600" b="1" dirty="0">
                <a:latin typeface="Meiryo UI" panose="020B0604030504040204" pitchFamily="50" charset="-128"/>
                <a:ea typeface="Meiryo UI" panose="020B0604030504040204" pitchFamily="50" charset="-128"/>
              </a:rPr>
              <a:t>2015</a:t>
            </a:r>
            <a:r>
              <a:rPr lang="ja-JP" altLang="en-US" sz="1600" b="1" dirty="0">
                <a:latin typeface="Meiryo UI" panose="020B0604030504040204" pitchFamily="50" charset="-128"/>
                <a:ea typeface="Meiryo UI" panose="020B0604030504040204" pitchFamily="50" charset="-128"/>
              </a:rPr>
              <a:t>年度に次ぐ高いレベルとなっている。</a:t>
            </a:r>
            <a:endParaRPr lang="en-US" altLang="ja-JP"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pic>
        <p:nvPicPr>
          <p:cNvPr id="6" name="図 5">
            <a:extLst>
              <a:ext uri="{FF2B5EF4-FFF2-40B4-BE49-F238E27FC236}">
                <a16:creationId xmlns:a16="http://schemas.microsoft.com/office/drawing/2014/main" id="{B6B33A2D-06A0-B07A-1A9D-7FD3C3C75553}"/>
              </a:ext>
            </a:extLst>
          </p:cNvPr>
          <p:cNvPicPr>
            <a:picLocks noChangeAspect="1"/>
          </p:cNvPicPr>
          <p:nvPr/>
        </p:nvPicPr>
        <p:blipFill>
          <a:blip r:embed="rId2"/>
          <a:stretch>
            <a:fillRect/>
          </a:stretch>
        </p:blipFill>
        <p:spPr>
          <a:xfrm>
            <a:off x="2449923" y="2500198"/>
            <a:ext cx="7037467" cy="3880196"/>
          </a:xfrm>
          <a:prstGeom prst="rect">
            <a:avLst/>
          </a:prstGeom>
        </p:spPr>
      </p:pic>
    </p:spTree>
    <p:extLst>
      <p:ext uri="{BB962C8B-B14F-4D97-AF65-F5344CB8AC3E}">
        <p14:creationId xmlns:p14="http://schemas.microsoft.com/office/powerpoint/2010/main" val="213964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３</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６</a:t>
            </a:r>
            <a:r>
              <a:rPr lang="ja-JP" altLang="en-US" b="1" dirty="0">
                <a:solidFill>
                  <a:srgbClr val="FF0000"/>
                </a:solidFill>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無線</a:t>
            </a:r>
            <a:r>
              <a:rPr lang="en-US" altLang="ja-JP" b="1" dirty="0">
                <a:latin typeface="Meiryo UI" panose="020B0604030504040204" pitchFamily="50" charset="-128"/>
                <a:ea typeface="Meiryo UI" panose="020B0604030504040204" pitchFamily="50" charset="-128"/>
              </a:rPr>
              <a:t>POS </a:t>
            </a:r>
            <a:r>
              <a:rPr lang="ja-JP" altLang="en-US" b="1" dirty="0">
                <a:latin typeface="Meiryo UI" panose="020B0604030504040204" pitchFamily="50" charset="-128"/>
                <a:ea typeface="Meiryo UI" panose="020B0604030504040204" pitchFamily="50" charset="-128"/>
              </a:rPr>
              <a:t>年度別出荷金額実績推移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zh-TW" altLang="en-US" dirty="0">
                <a:solidFill>
                  <a:schemeClr val="accent1"/>
                </a:solidFill>
              </a:rPr>
              <a:t>出荷金額  約</a:t>
            </a:r>
            <a:r>
              <a:rPr lang="en-US" altLang="zh-TW" dirty="0">
                <a:solidFill>
                  <a:schemeClr val="accent1"/>
                </a:solidFill>
              </a:rPr>
              <a:t>1</a:t>
            </a:r>
            <a:r>
              <a:rPr lang="en-US" altLang="ja-JP" dirty="0">
                <a:solidFill>
                  <a:schemeClr val="accent1"/>
                </a:solidFill>
              </a:rPr>
              <a:t>6</a:t>
            </a:r>
            <a:r>
              <a:rPr lang="en-US" altLang="zh-TW" dirty="0">
                <a:solidFill>
                  <a:schemeClr val="accent1"/>
                </a:solidFill>
              </a:rPr>
              <a:t>.</a:t>
            </a:r>
            <a:r>
              <a:rPr lang="en-US" altLang="ja-JP" dirty="0">
                <a:solidFill>
                  <a:schemeClr val="accent1"/>
                </a:solidFill>
              </a:rPr>
              <a:t>8</a:t>
            </a:r>
            <a:r>
              <a:rPr lang="zh-TW" altLang="en-US" dirty="0">
                <a:solidFill>
                  <a:schemeClr val="accent1"/>
                </a:solidFill>
              </a:rPr>
              <a:t>億円　前年度比</a:t>
            </a:r>
            <a:r>
              <a:rPr lang="en-US" altLang="zh-TW" dirty="0">
                <a:solidFill>
                  <a:schemeClr val="accent1"/>
                </a:solidFill>
              </a:rPr>
              <a:t>1</a:t>
            </a:r>
            <a:r>
              <a:rPr lang="en-US" altLang="ja-JP" dirty="0">
                <a:solidFill>
                  <a:schemeClr val="accent1"/>
                </a:solidFill>
              </a:rPr>
              <a:t>53</a:t>
            </a:r>
            <a:r>
              <a:rPr lang="zh-TW" altLang="en-US" dirty="0">
                <a:solidFill>
                  <a:schemeClr val="accent1"/>
                </a:solidFill>
              </a:rPr>
              <a:t>％  （構成比</a:t>
            </a:r>
            <a:r>
              <a:rPr lang="en-US" altLang="ja-JP" dirty="0">
                <a:solidFill>
                  <a:schemeClr val="accent1"/>
                </a:solidFill>
              </a:rPr>
              <a:t>4</a:t>
            </a:r>
            <a:r>
              <a:rPr lang="zh-TW" altLang="en-US" dirty="0">
                <a:solidFill>
                  <a:schemeClr val="accent1"/>
                </a:solidFill>
              </a:rPr>
              <a:t>％）</a:t>
            </a:r>
          </a:p>
          <a:p>
            <a:pPr lvl="1"/>
            <a:r>
              <a:rPr lang="ja-JP" altLang="en-US" sz="1600" b="1" dirty="0">
                <a:latin typeface="Meiryo UI" panose="020B0604030504040204" pitchFamily="50" charset="-128"/>
                <a:ea typeface="Meiryo UI" panose="020B0604030504040204" pitchFamily="50" charset="-128"/>
              </a:rPr>
              <a:t>無線</a:t>
            </a:r>
            <a:r>
              <a:rPr lang="en-US" altLang="ja-JP" sz="1600" b="1" dirty="0">
                <a:latin typeface="Meiryo UI" panose="020B0604030504040204" pitchFamily="50" charset="-128"/>
                <a:ea typeface="Meiryo UI" panose="020B0604030504040204" pitchFamily="50" charset="-128"/>
              </a:rPr>
              <a:t>POS</a:t>
            </a:r>
            <a:r>
              <a:rPr lang="ja-JP" altLang="en-US" sz="1600" b="1" dirty="0">
                <a:latin typeface="Meiryo UI" panose="020B0604030504040204" pitchFamily="50" charset="-128"/>
                <a:ea typeface="Meiryo UI" panose="020B0604030504040204" pitchFamily="50" charset="-128"/>
              </a:rPr>
              <a:t>出荷金額の構成比は</a:t>
            </a:r>
            <a:r>
              <a:rPr lang="en-US" altLang="ja-JP" sz="1600" b="1" dirty="0">
                <a:latin typeface="Meiryo UI" panose="020B0604030504040204" pitchFamily="50" charset="-128"/>
                <a:ea typeface="Meiryo UI" panose="020B0604030504040204" pitchFamily="50" charset="-128"/>
              </a:rPr>
              <a:t>2015</a:t>
            </a:r>
            <a:r>
              <a:rPr lang="ja-JP" altLang="en-US" sz="1600" b="1" dirty="0">
                <a:latin typeface="Meiryo UI" panose="020B0604030504040204" pitchFamily="50" charset="-128"/>
                <a:ea typeface="Meiryo UI" panose="020B0604030504040204" pitchFamily="50" charset="-128"/>
              </a:rPr>
              <a:t>年度のみ</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％と突出、その後の</a:t>
            </a:r>
            <a:r>
              <a:rPr lang="en-US" altLang="ja-JP" sz="1600" b="1" dirty="0">
                <a:latin typeface="Meiryo UI" panose="020B0604030504040204" pitchFamily="50" charset="-128"/>
                <a:ea typeface="Meiryo UI" panose="020B0604030504040204" pitchFamily="50" charset="-128"/>
              </a:rPr>
              <a:t>2016</a:t>
            </a:r>
            <a:r>
              <a:rPr lang="ja-JP" altLang="en-US" sz="1600" b="1" dirty="0">
                <a:latin typeface="Meiryo UI" panose="020B0604030504040204" pitchFamily="50" charset="-128"/>
                <a:ea typeface="Meiryo UI" panose="020B0604030504040204" pitchFamily="50" charset="-128"/>
              </a:rPr>
              <a:t>年度からは低いレベルで推移</a:t>
            </a:r>
          </a:p>
          <a:p>
            <a:pPr lvl="1"/>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年度の構成比は</a:t>
            </a:r>
            <a:r>
              <a:rPr lang="en-US" altLang="ja-JP" sz="1600" b="1" dirty="0">
                <a:latin typeface="Meiryo UI" panose="020B0604030504040204" pitchFamily="50" charset="-128"/>
                <a:ea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rPr>
              <a:t>％で、出荷金額もここ数年同じ比率で推移している</a:t>
            </a:r>
            <a:endParaRPr lang="en-US" altLang="ja-JP"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pic>
        <p:nvPicPr>
          <p:cNvPr id="5" name="図 4">
            <a:extLst>
              <a:ext uri="{FF2B5EF4-FFF2-40B4-BE49-F238E27FC236}">
                <a16:creationId xmlns:a16="http://schemas.microsoft.com/office/drawing/2014/main" id="{ECE9BB9C-0471-B6C3-1E5F-4FFF24AE5ED9}"/>
              </a:ext>
            </a:extLst>
          </p:cNvPr>
          <p:cNvPicPr>
            <a:picLocks noChangeAspect="1"/>
          </p:cNvPicPr>
          <p:nvPr/>
        </p:nvPicPr>
        <p:blipFill>
          <a:blip r:embed="rId2"/>
          <a:stretch>
            <a:fillRect/>
          </a:stretch>
        </p:blipFill>
        <p:spPr>
          <a:xfrm>
            <a:off x="2415856" y="2515867"/>
            <a:ext cx="6978453" cy="3835937"/>
          </a:xfrm>
          <a:prstGeom prst="rect">
            <a:avLst/>
          </a:prstGeom>
        </p:spPr>
      </p:pic>
    </p:spTree>
    <p:extLst>
      <p:ext uri="{BB962C8B-B14F-4D97-AF65-F5344CB8AC3E}">
        <p14:creationId xmlns:p14="http://schemas.microsoft.com/office/powerpoint/2010/main" val="50922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３</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７</a:t>
            </a:r>
            <a:r>
              <a:rPr lang="ja-JP" altLang="en-US" b="1" dirty="0">
                <a:solidFill>
                  <a:srgbClr val="FF0000"/>
                </a:solidFill>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無線</a:t>
            </a:r>
            <a:r>
              <a:rPr lang="en-US" altLang="ja-JP" b="1" dirty="0">
                <a:latin typeface="Meiryo UI" panose="020B0604030504040204" pitchFamily="50" charset="-128"/>
                <a:ea typeface="Meiryo UI" panose="020B0604030504040204" pitchFamily="50" charset="-128"/>
              </a:rPr>
              <a:t>POS </a:t>
            </a:r>
            <a:r>
              <a:rPr lang="ja-JP" altLang="en-US" b="1" dirty="0">
                <a:latin typeface="Meiryo UI" panose="020B0604030504040204" pitchFamily="50" charset="-128"/>
                <a:ea typeface="Meiryo UI" panose="020B0604030504040204" pitchFamily="50" charset="-128"/>
              </a:rPr>
              <a:t>年度別出荷単価実績推移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zh-TW" altLang="en-US" dirty="0">
                <a:solidFill>
                  <a:schemeClr val="accent1"/>
                </a:solidFill>
              </a:rPr>
              <a:t>出荷単価  </a:t>
            </a:r>
            <a:r>
              <a:rPr lang="en-US" altLang="ja-JP" dirty="0">
                <a:solidFill>
                  <a:schemeClr val="accent1"/>
                </a:solidFill>
              </a:rPr>
              <a:t>16</a:t>
            </a:r>
            <a:r>
              <a:rPr lang="en-US" altLang="zh-TW" dirty="0">
                <a:solidFill>
                  <a:schemeClr val="accent1"/>
                </a:solidFill>
              </a:rPr>
              <a:t>.</a:t>
            </a:r>
            <a:r>
              <a:rPr lang="en-US" altLang="ja-JP" dirty="0">
                <a:solidFill>
                  <a:schemeClr val="accent1"/>
                </a:solidFill>
              </a:rPr>
              <a:t>3</a:t>
            </a:r>
            <a:r>
              <a:rPr lang="zh-TW" altLang="en-US" dirty="0">
                <a:solidFill>
                  <a:schemeClr val="accent1"/>
                </a:solidFill>
              </a:rPr>
              <a:t>万円   前年度比</a:t>
            </a:r>
            <a:r>
              <a:rPr lang="en-US" altLang="ja-JP" dirty="0">
                <a:solidFill>
                  <a:schemeClr val="accent1"/>
                </a:solidFill>
              </a:rPr>
              <a:t>78</a:t>
            </a:r>
            <a:r>
              <a:rPr lang="zh-TW" altLang="en-US" dirty="0">
                <a:solidFill>
                  <a:schemeClr val="accent1"/>
                </a:solidFill>
              </a:rPr>
              <a:t>％（</a:t>
            </a:r>
            <a:r>
              <a:rPr lang="en-US" altLang="ja-JP" dirty="0">
                <a:solidFill>
                  <a:schemeClr val="accent1"/>
                </a:solidFill>
              </a:rPr>
              <a:t>4.7</a:t>
            </a:r>
            <a:r>
              <a:rPr lang="ja-JP" altLang="en-US" dirty="0">
                <a:solidFill>
                  <a:schemeClr val="accent1"/>
                </a:solidFill>
              </a:rPr>
              <a:t>万円減</a:t>
            </a:r>
            <a:r>
              <a:rPr lang="zh-TW" altLang="en-US" dirty="0">
                <a:solidFill>
                  <a:schemeClr val="accent1"/>
                </a:solidFill>
              </a:rPr>
              <a:t>）</a:t>
            </a:r>
          </a:p>
          <a:p>
            <a:pPr lvl="1"/>
            <a:r>
              <a:rPr lang="ja-JP" altLang="en-US" sz="1600" b="1" dirty="0">
                <a:latin typeface="Meiryo UI" panose="020B0604030504040204" pitchFamily="50" charset="-128"/>
                <a:ea typeface="Meiryo UI" panose="020B0604030504040204" pitchFamily="50" charset="-128"/>
              </a:rPr>
              <a:t>横ばいが続いていたのところから大幅減。</a:t>
            </a:r>
            <a:endParaRPr lang="en-US" altLang="ja-JP" sz="1600" b="1" dirty="0">
              <a:latin typeface="Meiryo UI" panose="020B0604030504040204" pitchFamily="50" charset="-128"/>
              <a:ea typeface="Meiryo UI" panose="020B0604030504040204" pitchFamily="50" charset="-128"/>
            </a:endParaRPr>
          </a:p>
          <a:p>
            <a:pPr lvl="1"/>
            <a:r>
              <a:rPr lang="ja-JP" altLang="en-US" sz="1600" b="1" dirty="0">
                <a:latin typeface="Meiryo UI" panose="020B0604030504040204" pitchFamily="50" charset="-128"/>
                <a:ea typeface="Meiryo UI" panose="020B0604030504040204" pitchFamily="50" charset="-128"/>
              </a:rPr>
              <a:t>出荷台数大幅増，出荷単価大幅減となっていることからも，大口取引における販売価格の低下にあると窺える。</a:t>
            </a:r>
            <a:endParaRPr lang="en-US" altLang="ja-JP"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pic>
        <p:nvPicPr>
          <p:cNvPr id="6" name="図 5">
            <a:extLst>
              <a:ext uri="{FF2B5EF4-FFF2-40B4-BE49-F238E27FC236}">
                <a16:creationId xmlns:a16="http://schemas.microsoft.com/office/drawing/2014/main" id="{BDCC224B-A278-395A-AE2F-C252A750F8FF}"/>
              </a:ext>
            </a:extLst>
          </p:cNvPr>
          <p:cNvPicPr>
            <a:picLocks noChangeAspect="1"/>
          </p:cNvPicPr>
          <p:nvPr/>
        </p:nvPicPr>
        <p:blipFill>
          <a:blip r:embed="rId2"/>
          <a:stretch>
            <a:fillRect/>
          </a:stretch>
        </p:blipFill>
        <p:spPr>
          <a:xfrm>
            <a:off x="2221336" y="2345304"/>
            <a:ext cx="7749328" cy="3976095"/>
          </a:xfrm>
          <a:prstGeom prst="rect">
            <a:avLst/>
          </a:prstGeom>
        </p:spPr>
      </p:pic>
    </p:spTree>
    <p:extLst>
      <p:ext uri="{BB962C8B-B14F-4D97-AF65-F5344CB8AC3E}">
        <p14:creationId xmlns:p14="http://schemas.microsoft.com/office/powerpoint/2010/main" val="169961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a:spcBef>
                <a:spcPct val="50000"/>
              </a:spcBef>
            </a:pPr>
            <a:r>
              <a:rPr lang="zh-TW" altLang="en-US" b="1" dirty="0">
                <a:latin typeface="Meiryo UI" panose="020B0604030504040204" pitchFamily="50" charset="-128"/>
                <a:ea typeface="Meiryo UI" panose="020B0604030504040204" pitchFamily="50" charset="-128"/>
              </a:rPr>
              <a:t>３</a:t>
            </a:r>
            <a:r>
              <a:rPr lang="en-US" altLang="zh-TW" b="1" dirty="0">
                <a:latin typeface="Meiryo UI" panose="020B0604030504040204" pitchFamily="50" charset="-128"/>
                <a:ea typeface="Meiryo UI" panose="020B0604030504040204" pitchFamily="50" charset="-128"/>
              </a:rPr>
              <a:t>.</a:t>
            </a:r>
            <a:r>
              <a:rPr lang="zh-TW" altLang="en-US" b="1" dirty="0">
                <a:latin typeface="Meiryo UI" panose="020B0604030504040204" pitchFamily="50" charset="-128"/>
                <a:ea typeface="Meiryo UI" panose="020B0604030504040204" pitchFamily="50" charset="-128"/>
              </a:rPr>
              <a:t>８</a:t>
            </a:r>
            <a:r>
              <a:rPr lang="zh-TW"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セルフチェックアウトシステム </a:t>
            </a:r>
            <a:r>
              <a:rPr lang="zh-TW" altLang="en-US" b="1" dirty="0">
                <a:latin typeface="Meiryo UI" panose="020B0604030504040204" pitchFamily="50" charset="-128"/>
                <a:ea typeface="Meiryo UI" panose="020B0604030504040204" pitchFamily="50" charset="-128"/>
              </a:rPr>
              <a:t>年度別出荷台数実績推移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zh-TW" altLang="en-US" dirty="0">
                <a:solidFill>
                  <a:schemeClr val="accent1"/>
                </a:solidFill>
              </a:rPr>
              <a:t>出荷台数  約</a:t>
            </a:r>
            <a:r>
              <a:rPr lang="en-US" altLang="zh-TW" dirty="0">
                <a:solidFill>
                  <a:schemeClr val="accent1"/>
                </a:solidFill>
              </a:rPr>
              <a:t>4.3</a:t>
            </a:r>
            <a:r>
              <a:rPr lang="zh-TW" altLang="en-US" dirty="0">
                <a:solidFill>
                  <a:schemeClr val="accent1"/>
                </a:solidFill>
              </a:rPr>
              <a:t>万台　前年度比</a:t>
            </a:r>
            <a:r>
              <a:rPr lang="en-US" altLang="zh-TW" dirty="0">
                <a:solidFill>
                  <a:schemeClr val="accent1"/>
                </a:solidFill>
              </a:rPr>
              <a:t>113</a:t>
            </a:r>
            <a:r>
              <a:rPr lang="zh-TW" altLang="en-US" dirty="0">
                <a:solidFill>
                  <a:schemeClr val="accent1"/>
                </a:solidFill>
              </a:rPr>
              <a:t>％　　構成比</a:t>
            </a:r>
            <a:r>
              <a:rPr lang="en-US" altLang="zh-TW" dirty="0">
                <a:solidFill>
                  <a:schemeClr val="accent1"/>
                </a:solidFill>
              </a:rPr>
              <a:t>42</a:t>
            </a:r>
            <a:r>
              <a:rPr lang="zh-TW" altLang="en-US" dirty="0">
                <a:solidFill>
                  <a:schemeClr val="accent1"/>
                </a:solidFill>
              </a:rPr>
              <a:t>％</a:t>
            </a:r>
          </a:p>
          <a:p>
            <a:pPr lvl="1"/>
            <a:r>
              <a:rPr lang="ja-JP" altLang="en-US" sz="1600" b="1" dirty="0">
                <a:latin typeface="Meiryo UI" panose="020B0604030504040204" pitchFamily="50" charset="-128"/>
                <a:ea typeface="Meiryo UI" panose="020B0604030504040204" pitchFamily="50" charset="-128"/>
              </a:rPr>
              <a:t>セルフチェックアウトシステム</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フルセルフ、セミセルフ両方を含む</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の出荷台数は右肩上がり。</a:t>
            </a:r>
          </a:p>
          <a:p>
            <a:pPr lvl="1"/>
            <a:r>
              <a:rPr lang="en-US" altLang="ja-JP" sz="1600" b="1" dirty="0">
                <a:latin typeface="Meiryo UI" panose="020B0604030504040204" pitchFamily="50" charset="-128"/>
                <a:ea typeface="Meiryo UI" panose="020B0604030504040204" pitchFamily="50" charset="-128"/>
              </a:rPr>
              <a:t>POS</a:t>
            </a:r>
            <a:r>
              <a:rPr lang="ja-JP" altLang="en-US" sz="1600" b="1" dirty="0">
                <a:latin typeface="Meiryo UI" panose="020B0604030504040204" pitchFamily="50" charset="-128"/>
                <a:ea typeface="Meiryo UI" panose="020B0604030504040204" pitchFamily="50" charset="-128"/>
              </a:rPr>
              <a:t>端末 出荷台数全体に占める割合は</a:t>
            </a:r>
            <a:r>
              <a:rPr lang="en-US" altLang="ja-JP" sz="1600" b="1" dirty="0">
                <a:latin typeface="Meiryo UI" panose="020B0604030504040204" pitchFamily="50" charset="-128"/>
                <a:ea typeface="Meiryo UI" panose="020B0604030504040204" pitchFamily="50" charset="-128"/>
              </a:rPr>
              <a:t>6%</a:t>
            </a:r>
            <a:r>
              <a:rPr lang="ja-JP" altLang="en-US" sz="1600" b="1" dirty="0">
                <a:latin typeface="Meiryo UI" panose="020B0604030504040204" pitchFamily="50" charset="-128"/>
                <a:ea typeface="Meiryo UI" panose="020B0604030504040204" pitchFamily="50" charset="-128"/>
              </a:rPr>
              <a:t>上昇し、過去最高。</a:t>
            </a:r>
            <a:endParaRPr lang="en-US" altLang="ja-JP" sz="1600" b="1" dirty="0">
              <a:latin typeface="Meiryo UI" panose="020B0604030504040204" pitchFamily="50" charset="-128"/>
              <a:ea typeface="Meiryo UI" panose="020B0604030504040204" pitchFamily="50" charset="-128"/>
            </a:endParaRPr>
          </a:p>
          <a:p>
            <a:pPr lvl="1"/>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年度に出荷された</a:t>
            </a:r>
            <a:r>
              <a:rPr lang="en-US" altLang="ja-JP" sz="1600" b="1" dirty="0">
                <a:latin typeface="Meiryo UI" panose="020B0604030504040204" pitchFamily="50" charset="-128"/>
                <a:ea typeface="Meiryo UI" panose="020B0604030504040204" pitchFamily="50" charset="-128"/>
              </a:rPr>
              <a:t>POS</a:t>
            </a:r>
            <a:r>
              <a:rPr lang="ja-JP" altLang="en-US" sz="1600" b="1" dirty="0">
                <a:latin typeface="Meiryo UI" panose="020B0604030504040204" pitchFamily="50" charset="-128"/>
                <a:ea typeface="Meiryo UI" panose="020B0604030504040204" pitchFamily="50" charset="-128"/>
              </a:rPr>
              <a:t>端末のうち、約</a:t>
            </a:r>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台に</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台はセルフチェックアウトシステム</a:t>
            </a:r>
          </a:p>
          <a:p>
            <a:pPr lvl="1"/>
            <a:endParaRPr lang="en-US" altLang="ja-JP"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pic>
        <p:nvPicPr>
          <p:cNvPr id="5" name="図 4">
            <a:extLst>
              <a:ext uri="{FF2B5EF4-FFF2-40B4-BE49-F238E27FC236}">
                <a16:creationId xmlns:a16="http://schemas.microsoft.com/office/drawing/2014/main" id="{6AEC3DBF-5057-E0EB-E185-6C4A68C2FE43}"/>
              </a:ext>
            </a:extLst>
          </p:cNvPr>
          <p:cNvPicPr>
            <a:picLocks noChangeAspect="1"/>
          </p:cNvPicPr>
          <p:nvPr/>
        </p:nvPicPr>
        <p:blipFill>
          <a:blip r:embed="rId2"/>
          <a:stretch>
            <a:fillRect/>
          </a:stretch>
        </p:blipFill>
        <p:spPr>
          <a:xfrm>
            <a:off x="3177934" y="2911463"/>
            <a:ext cx="5514587" cy="3225618"/>
          </a:xfrm>
          <a:prstGeom prst="rect">
            <a:avLst/>
          </a:prstGeom>
        </p:spPr>
      </p:pic>
    </p:spTree>
    <p:extLst>
      <p:ext uri="{BB962C8B-B14F-4D97-AF65-F5344CB8AC3E}">
        <p14:creationId xmlns:p14="http://schemas.microsoft.com/office/powerpoint/2010/main" val="271729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zh-TW" altLang="en-US" b="1" dirty="0">
                <a:latin typeface="Meiryo UI" panose="020B0604030504040204" pitchFamily="50" charset="-128"/>
                <a:ea typeface="Meiryo UI" panose="020B0604030504040204" pitchFamily="50" charset="-128"/>
              </a:rPr>
              <a:t>３</a:t>
            </a:r>
            <a:r>
              <a:rPr lang="en-US" altLang="zh-TW" b="1" dirty="0">
                <a:latin typeface="Meiryo UI" panose="020B0604030504040204" pitchFamily="50" charset="-128"/>
                <a:ea typeface="Meiryo UI" panose="020B0604030504040204" pitchFamily="50" charset="-128"/>
              </a:rPr>
              <a:t>.</a:t>
            </a:r>
            <a:r>
              <a:rPr lang="zh-TW" altLang="en-US" b="1" dirty="0">
                <a:latin typeface="Meiryo UI" panose="020B0604030504040204" pitchFamily="50" charset="-128"/>
                <a:ea typeface="Meiryo UI" panose="020B0604030504040204" pitchFamily="50" charset="-128"/>
              </a:rPr>
              <a:t>９ </a:t>
            </a:r>
            <a:r>
              <a:rPr lang="ja-JP" altLang="en-US" b="1" dirty="0">
                <a:latin typeface="Meiryo UI" panose="020B0604030504040204" pitchFamily="50" charset="-128"/>
                <a:ea typeface="Meiryo UI" panose="020B0604030504040204" pitchFamily="50" charset="-128"/>
              </a:rPr>
              <a:t>セルフチェックアウトシステム</a:t>
            </a:r>
            <a:r>
              <a:rPr lang="zh-TW" altLang="en-US" b="1" dirty="0">
                <a:latin typeface="Meiryo UI" panose="020B0604030504040204" pitchFamily="50" charset="-128"/>
                <a:ea typeface="Meiryo UI" panose="020B0604030504040204" pitchFamily="50" charset="-128"/>
              </a:rPr>
              <a:t> 年度別出荷金額実績推移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zh-TW" altLang="en-US" dirty="0">
                <a:solidFill>
                  <a:schemeClr val="accent1"/>
                </a:solidFill>
              </a:rPr>
              <a:t>出荷金額　約</a:t>
            </a:r>
            <a:r>
              <a:rPr lang="en-US" altLang="zh-TW" dirty="0">
                <a:solidFill>
                  <a:schemeClr val="accent1"/>
                </a:solidFill>
              </a:rPr>
              <a:t>209</a:t>
            </a:r>
            <a:r>
              <a:rPr lang="zh-TW" altLang="en-US" dirty="0">
                <a:solidFill>
                  <a:schemeClr val="accent1"/>
                </a:solidFill>
              </a:rPr>
              <a:t>億円　前年度比</a:t>
            </a:r>
            <a:r>
              <a:rPr lang="en-US" altLang="zh-TW" dirty="0">
                <a:solidFill>
                  <a:schemeClr val="accent1"/>
                </a:solidFill>
              </a:rPr>
              <a:t>114</a:t>
            </a:r>
            <a:r>
              <a:rPr lang="zh-TW" altLang="en-US" dirty="0">
                <a:solidFill>
                  <a:schemeClr val="accent1"/>
                </a:solidFill>
              </a:rPr>
              <a:t>％　構成比</a:t>
            </a:r>
            <a:r>
              <a:rPr lang="en-US" altLang="zh-TW" dirty="0">
                <a:solidFill>
                  <a:schemeClr val="accent1"/>
                </a:solidFill>
              </a:rPr>
              <a:t>55</a:t>
            </a:r>
            <a:r>
              <a:rPr lang="zh-TW" altLang="en-US" dirty="0">
                <a:solidFill>
                  <a:schemeClr val="accent1"/>
                </a:solidFill>
              </a:rPr>
              <a:t>％</a:t>
            </a:r>
          </a:p>
          <a:p>
            <a:pPr lvl="1"/>
            <a:r>
              <a:rPr lang="ja-JP" altLang="en-US" sz="1600" b="1" dirty="0">
                <a:latin typeface="Meiryo UI" panose="020B0604030504040204" pitchFamily="50" charset="-128"/>
                <a:ea typeface="Meiryo UI" panose="020B0604030504040204" pitchFamily="50" charset="-128"/>
              </a:rPr>
              <a:t>セルフチェックアウトシステムの出荷金額および</a:t>
            </a:r>
            <a:r>
              <a:rPr lang="en-US" altLang="ja-JP" sz="1600" b="1" dirty="0">
                <a:latin typeface="Meiryo UI" panose="020B0604030504040204" pitchFamily="50" charset="-128"/>
                <a:ea typeface="Meiryo UI" panose="020B0604030504040204" pitchFamily="50" charset="-128"/>
              </a:rPr>
              <a:t>POS</a:t>
            </a:r>
            <a:r>
              <a:rPr lang="ja-JP" altLang="en-US" sz="1600" b="1" dirty="0">
                <a:latin typeface="Meiryo UI" panose="020B0604030504040204" pitchFamily="50" charset="-128"/>
                <a:ea typeface="Meiryo UI" panose="020B0604030504040204" pitchFamily="50" charset="-128"/>
              </a:rPr>
              <a:t>端末出荷金額全体に占める割合は上昇傾向で更に伸ばしている。</a:t>
            </a:r>
          </a:p>
          <a:p>
            <a:pPr lvl="1"/>
            <a:r>
              <a:rPr lang="ja-JP" altLang="en-US" sz="1600" b="1" dirty="0">
                <a:latin typeface="Meiryo UI" panose="020B0604030504040204" pitchFamily="50" charset="-128"/>
                <a:ea typeface="Meiryo UI" panose="020B0604030504040204" pitchFamily="50" charset="-128"/>
              </a:rPr>
              <a:t>高齢化による労働人口減少や人手不足への対策に加えて，キャッシュレス決済の普及にともないキャッシュレスセルフが</a:t>
            </a:r>
            <a:br>
              <a:rPr lang="en-US" altLang="ja-JP" sz="1600" b="1"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増加していることで，セルフチェックアウトシステムのニーズは相変わらず高い。</a:t>
            </a:r>
            <a:endParaRPr lang="en-US" altLang="ja-JP" sz="1600" b="1" dirty="0">
              <a:latin typeface="Meiryo UI" panose="020B0604030504040204" pitchFamily="50" charset="-128"/>
              <a:ea typeface="Meiryo UI" panose="020B0604030504040204" pitchFamily="50" charset="-128"/>
            </a:endParaRPr>
          </a:p>
          <a:p>
            <a:pPr lvl="1"/>
            <a:r>
              <a:rPr lang="ja-JP" altLang="en-US" sz="1600" b="1" dirty="0">
                <a:latin typeface="Meiryo UI" panose="020B0604030504040204" pitchFamily="50" charset="-128"/>
                <a:ea typeface="Meiryo UI" panose="020B0604030504040204" pitchFamily="50" charset="-128"/>
              </a:rPr>
              <a:t>国内の</a:t>
            </a:r>
            <a:r>
              <a:rPr lang="en-US" altLang="ja-JP" sz="1600" b="1" dirty="0">
                <a:latin typeface="Meiryo UI" panose="020B0604030504040204" pitchFamily="50" charset="-128"/>
                <a:ea typeface="Meiryo UI" panose="020B0604030504040204" pitchFamily="50" charset="-128"/>
              </a:rPr>
              <a:t>POS</a:t>
            </a:r>
            <a:r>
              <a:rPr lang="ja-JP" altLang="en-US" sz="1600" b="1" dirty="0">
                <a:latin typeface="Meiryo UI" panose="020B0604030504040204" pitchFamily="50" charset="-128"/>
                <a:ea typeface="Meiryo UI" panose="020B0604030504040204" pitchFamily="50" charset="-128"/>
              </a:rPr>
              <a:t>端末装置市場において安定した地位を築いたと窺える。</a:t>
            </a:r>
            <a:endParaRPr lang="en-US" altLang="ja-JP" sz="1600" b="1" dirty="0">
              <a:latin typeface="Meiryo UI" panose="020B0604030504040204" pitchFamily="50" charset="-128"/>
              <a:ea typeface="Meiryo UI" panose="020B0604030504040204" pitchFamily="50" charset="-128"/>
            </a:endParaRPr>
          </a:p>
          <a:p>
            <a:pPr marL="457200" lvl="1" indent="0">
              <a:buNone/>
            </a:pPr>
            <a:endParaRPr lang="ja-JP" altLang="en-US"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pic>
        <p:nvPicPr>
          <p:cNvPr id="6" name="図 5">
            <a:extLst>
              <a:ext uri="{FF2B5EF4-FFF2-40B4-BE49-F238E27FC236}">
                <a16:creationId xmlns:a16="http://schemas.microsoft.com/office/drawing/2014/main" id="{57F6F53F-ABAE-4F5A-3921-DF5AFF668E74}"/>
              </a:ext>
            </a:extLst>
          </p:cNvPr>
          <p:cNvPicPr>
            <a:picLocks noChangeAspect="1"/>
          </p:cNvPicPr>
          <p:nvPr/>
        </p:nvPicPr>
        <p:blipFill>
          <a:blip r:embed="rId2"/>
          <a:stretch>
            <a:fillRect/>
          </a:stretch>
        </p:blipFill>
        <p:spPr>
          <a:xfrm>
            <a:off x="3034748" y="3049595"/>
            <a:ext cx="5901439" cy="3371380"/>
          </a:xfrm>
          <a:prstGeom prst="rect">
            <a:avLst/>
          </a:prstGeom>
        </p:spPr>
      </p:pic>
    </p:spTree>
    <p:extLst>
      <p:ext uri="{BB962C8B-B14F-4D97-AF65-F5344CB8AC3E}">
        <p14:creationId xmlns:p14="http://schemas.microsoft.com/office/powerpoint/2010/main" val="136007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zh-TW" altLang="en-US" b="1" dirty="0">
                <a:latin typeface="Meiryo UI" panose="020B0604030504040204" pitchFamily="50" charset="-128"/>
                <a:ea typeface="Meiryo UI" panose="020B0604030504040204" pitchFamily="50" charset="-128"/>
              </a:rPr>
              <a:t>３</a:t>
            </a:r>
            <a:r>
              <a:rPr lang="en-US" altLang="zh-TW" b="1" dirty="0">
                <a:latin typeface="Meiryo UI" panose="020B0604030504040204" pitchFamily="50" charset="-128"/>
                <a:ea typeface="Meiryo UI" panose="020B0604030504040204" pitchFamily="50" charset="-128"/>
              </a:rPr>
              <a:t>.</a:t>
            </a:r>
            <a:r>
              <a:rPr lang="zh-TW" altLang="en-US" b="1" dirty="0">
                <a:latin typeface="Meiryo UI" panose="020B0604030504040204" pitchFamily="50" charset="-128"/>
                <a:ea typeface="Meiryo UI" panose="020B0604030504040204" pitchFamily="50" charset="-128"/>
              </a:rPr>
              <a:t>１０</a:t>
            </a:r>
            <a:r>
              <a:rPr lang="ja-JP" altLang="en-US" b="1" dirty="0">
                <a:latin typeface="Meiryo UI" panose="020B0604030504040204" pitchFamily="50" charset="-128"/>
                <a:ea typeface="Meiryo UI" panose="020B0604030504040204" pitchFamily="50" charset="-128"/>
              </a:rPr>
              <a:t>セルフチェックアウトシステム </a:t>
            </a:r>
            <a:r>
              <a:rPr lang="zh-TW" altLang="en-US" b="1" dirty="0">
                <a:latin typeface="Meiryo UI" panose="020B0604030504040204" pitchFamily="50" charset="-128"/>
                <a:ea typeface="Meiryo UI" panose="020B0604030504040204" pitchFamily="50" charset="-128"/>
              </a:rPr>
              <a:t>年度別出荷単価実績推移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zh-TW" altLang="en-US" dirty="0">
                <a:solidFill>
                  <a:schemeClr val="accent1"/>
                </a:solidFill>
              </a:rPr>
              <a:t>出荷単価  　約</a:t>
            </a:r>
            <a:r>
              <a:rPr lang="en-US" altLang="zh-TW" dirty="0">
                <a:solidFill>
                  <a:schemeClr val="accent1"/>
                </a:solidFill>
              </a:rPr>
              <a:t>4</a:t>
            </a:r>
            <a:r>
              <a:rPr lang="en-US" altLang="ja-JP" dirty="0">
                <a:solidFill>
                  <a:schemeClr val="accent1"/>
                </a:solidFill>
              </a:rPr>
              <a:t>8</a:t>
            </a:r>
            <a:r>
              <a:rPr lang="en-US" altLang="zh-TW" dirty="0">
                <a:solidFill>
                  <a:schemeClr val="accent1"/>
                </a:solidFill>
              </a:rPr>
              <a:t>.</a:t>
            </a:r>
            <a:r>
              <a:rPr lang="en-US" altLang="ja-JP" dirty="0">
                <a:solidFill>
                  <a:schemeClr val="accent1"/>
                </a:solidFill>
              </a:rPr>
              <a:t>0</a:t>
            </a:r>
            <a:r>
              <a:rPr lang="zh-TW" altLang="en-US" dirty="0">
                <a:solidFill>
                  <a:schemeClr val="accent1"/>
                </a:solidFill>
              </a:rPr>
              <a:t>万円　前年度比</a:t>
            </a:r>
            <a:r>
              <a:rPr lang="en-US" altLang="zh-TW" dirty="0">
                <a:solidFill>
                  <a:schemeClr val="accent1"/>
                </a:solidFill>
              </a:rPr>
              <a:t>10</a:t>
            </a:r>
            <a:r>
              <a:rPr lang="en-US" altLang="ja-JP" dirty="0">
                <a:solidFill>
                  <a:schemeClr val="accent1"/>
                </a:solidFill>
              </a:rPr>
              <a:t>1</a:t>
            </a:r>
            <a:r>
              <a:rPr lang="zh-TW" altLang="en-US" dirty="0">
                <a:solidFill>
                  <a:schemeClr val="accent1"/>
                </a:solidFill>
              </a:rPr>
              <a:t>％</a:t>
            </a:r>
          </a:p>
          <a:p>
            <a:pPr lvl="1"/>
            <a:r>
              <a:rPr lang="ja-JP" altLang="en-US" sz="1600" b="1" dirty="0">
                <a:latin typeface="Meiryo UI" panose="020B0604030504040204" pitchFamily="50" charset="-128"/>
                <a:ea typeface="Meiryo UI" panose="020B0604030504040204" pitchFamily="50" charset="-128"/>
              </a:rPr>
              <a:t>例年通り、セルフチェックアウトシステムを除く</a:t>
            </a:r>
            <a:r>
              <a:rPr lang="en-US" altLang="ja-JP" sz="1600" b="1" dirty="0">
                <a:latin typeface="Meiryo UI" panose="020B0604030504040204" pitchFamily="50" charset="-128"/>
                <a:ea typeface="Meiryo UI" panose="020B0604030504040204" pitchFamily="50" charset="-128"/>
              </a:rPr>
              <a:t>POS</a:t>
            </a:r>
            <a:r>
              <a:rPr lang="ja-JP" altLang="en-US" sz="1600" b="1" dirty="0">
                <a:latin typeface="Meiryo UI" panose="020B0604030504040204" pitchFamily="50" charset="-128"/>
                <a:ea typeface="Meiryo UI" panose="020B0604030504040204" pitchFamily="50" charset="-128"/>
              </a:rPr>
              <a:t>の出荷単価の約</a:t>
            </a:r>
            <a:r>
              <a:rPr lang="en-US" altLang="ja-JP" sz="1600" b="1" dirty="0">
                <a:latin typeface="Meiryo UI" panose="020B0604030504040204" pitchFamily="50" charset="-128"/>
                <a:ea typeface="Meiryo UI" panose="020B0604030504040204" pitchFamily="50" charset="-128"/>
              </a:rPr>
              <a:t>28.6</a:t>
            </a:r>
            <a:r>
              <a:rPr lang="ja-JP" altLang="en-US" sz="1600" b="1" dirty="0">
                <a:latin typeface="Meiryo UI" panose="020B0604030504040204" pitchFamily="50" charset="-128"/>
                <a:ea typeface="Meiryo UI" panose="020B0604030504040204" pitchFamily="50" charset="-128"/>
              </a:rPr>
              <a:t>万円を大きく上回る</a:t>
            </a:r>
          </a:p>
          <a:p>
            <a:pPr lvl="1"/>
            <a:r>
              <a:rPr lang="ja-JP" altLang="en-US" sz="1600" b="1" dirty="0">
                <a:latin typeface="Meiryo UI" panose="020B0604030504040204" pitchFamily="50" charset="-128"/>
                <a:ea typeface="Meiryo UI" panose="020B0604030504040204" pitchFamily="50" charset="-128"/>
              </a:rPr>
              <a:t>セルフチェックアウトシステムを除く</a:t>
            </a:r>
            <a:r>
              <a:rPr lang="en-US" altLang="ja-JP" sz="1600" b="1" dirty="0">
                <a:latin typeface="Meiryo UI" panose="020B0604030504040204" pitchFamily="50" charset="-128"/>
                <a:ea typeface="Meiryo UI" panose="020B0604030504040204" pitchFamily="50" charset="-128"/>
              </a:rPr>
              <a:t>POS</a:t>
            </a:r>
            <a:r>
              <a:rPr lang="ja-JP" altLang="en-US" sz="1600" b="1" dirty="0">
                <a:latin typeface="Meiryo UI" panose="020B0604030504040204" pitchFamily="50" charset="-128"/>
                <a:ea typeface="Meiryo UI" panose="020B0604030504040204" pitchFamily="50" charset="-128"/>
              </a:rPr>
              <a:t>の出荷単価の前年比に比べ上昇率が低いことから，フルセルフから</a:t>
            </a:r>
            <a:br>
              <a:rPr lang="en-US" altLang="ja-JP" sz="1600" b="1"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キャッシュレス専用セルフやセミセルフといった比較的単価の安い製品の普及が進んだことが窺える。</a:t>
            </a: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pic>
        <p:nvPicPr>
          <p:cNvPr id="7" name="図 6">
            <a:extLst>
              <a:ext uri="{FF2B5EF4-FFF2-40B4-BE49-F238E27FC236}">
                <a16:creationId xmlns:a16="http://schemas.microsoft.com/office/drawing/2014/main" id="{2040C261-A696-215B-BB61-D04283BD4539}"/>
              </a:ext>
            </a:extLst>
          </p:cNvPr>
          <p:cNvPicPr>
            <a:picLocks noChangeAspect="1"/>
          </p:cNvPicPr>
          <p:nvPr/>
        </p:nvPicPr>
        <p:blipFill>
          <a:blip r:embed="rId2"/>
          <a:stretch>
            <a:fillRect/>
          </a:stretch>
        </p:blipFill>
        <p:spPr>
          <a:xfrm>
            <a:off x="3252754" y="3040315"/>
            <a:ext cx="5364945" cy="3247787"/>
          </a:xfrm>
          <a:prstGeom prst="rect">
            <a:avLst/>
          </a:prstGeom>
        </p:spPr>
      </p:pic>
    </p:spTree>
    <p:extLst>
      <p:ext uri="{BB962C8B-B14F-4D97-AF65-F5344CB8AC3E}">
        <p14:creationId xmlns:p14="http://schemas.microsoft.com/office/powerpoint/2010/main" val="304264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４．ＰＯＳ端末装置出荷見通し</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pPr marL="0" indent="0">
              <a:buNone/>
            </a:pPr>
            <a:r>
              <a:rPr kumimoji="1" lang="ja-JP" altLang="en-US" dirty="0">
                <a:solidFill>
                  <a:schemeClr val="accent1"/>
                </a:solidFill>
              </a:rPr>
              <a:t>１．調査形式</a:t>
            </a:r>
            <a:r>
              <a:rPr kumimoji="1" lang="en-US" altLang="ja-JP" dirty="0">
                <a:solidFill>
                  <a:schemeClr val="accent1"/>
                </a:solidFill>
              </a:rPr>
              <a:t>:</a:t>
            </a:r>
            <a:r>
              <a:rPr kumimoji="1" lang="ja-JP" altLang="en-US" dirty="0">
                <a:solidFill>
                  <a:schemeClr val="accent1"/>
                </a:solidFill>
              </a:rPr>
              <a:t>アンケート</a:t>
            </a:r>
            <a:endParaRPr lang="en-US" altLang="ja-JP" dirty="0">
              <a:solidFill>
                <a:schemeClr val="accent1"/>
              </a:solidFill>
            </a:endParaRPr>
          </a:p>
          <a:p>
            <a:pPr marL="0" indent="0">
              <a:buNone/>
            </a:pPr>
            <a:r>
              <a:rPr kumimoji="1" lang="ja-JP" altLang="en-US" dirty="0">
                <a:solidFill>
                  <a:schemeClr val="accent1"/>
                </a:solidFill>
              </a:rPr>
              <a:t>２．</a:t>
            </a:r>
            <a:r>
              <a:rPr kumimoji="1" lang="zh-CN" altLang="en-US" dirty="0">
                <a:solidFill>
                  <a:schemeClr val="accent1"/>
                </a:solidFill>
              </a:rPr>
              <a:t>参加会社数</a:t>
            </a:r>
            <a:r>
              <a:rPr kumimoji="1" lang="en-US" altLang="zh-CN" dirty="0">
                <a:solidFill>
                  <a:schemeClr val="accent1"/>
                </a:solidFill>
              </a:rPr>
              <a:t>:</a:t>
            </a:r>
            <a:r>
              <a:rPr kumimoji="1" lang="zh-CN" altLang="en-US" dirty="0">
                <a:solidFill>
                  <a:schemeClr val="accent1"/>
                </a:solidFill>
              </a:rPr>
              <a:t>自主統計参加会社　</a:t>
            </a:r>
            <a:r>
              <a:rPr lang="en-US" altLang="ja-JP" dirty="0">
                <a:solidFill>
                  <a:schemeClr val="accent1"/>
                </a:solidFill>
              </a:rPr>
              <a:t>9</a:t>
            </a:r>
            <a:r>
              <a:rPr kumimoji="1" lang="zh-CN" altLang="en-US" dirty="0">
                <a:solidFill>
                  <a:schemeClr val="accent1"/>
                </a:solidFill>
              </a:rPr>
              <a:t>社</a:t>
            </a:r>
            <a:endParaRPr lang="en-US" altLang="zh-CN" dirty="0">
              <a:solidFill>
                <a:schemeClr val="accent1"/>
              </a:solidFill>
            </a:endParaRPr>
          </a:p>
          <a:p>
            <a:pPr marL="0" indent="0">
              <a:buNone/>
            </a:pPr>
            <a:r>
              <a:rPr kumimoji="1" lang="ja-JP" altLang="en-US" dirty="0">
                <a:solidFill>
                  <a:schemeClr val="accent1"/>
                </a:solidFill>
              </a:rPr>
              <a:t>３．調査内容</a:t>
            </a:r>
            <a:r>
              <a:rPr kumimoji="1" lang="en-US" altLang="ja-JP" dirty="0">
                <a:solidFill>
                  <a:schemeClr val="accent1"/>
                </a:solidFill>
              </a:rPr>
              <a:t>:</a:t>
            </a:r>
            <a:r>
              <a:rPr kumimoji="1" lang="ja-JP" altLang="en-US" dirty="0">
                <a:solidFill>
                  <a:schemeClr val="accent1"/>
                </a:solidFill>
              </a:rPr>
              <a:t>今後３ヶ年の出荷見通し</a:t>
            </a:r>
            <a:br>
              <a:rPr kumimoji="1" lang="en-US" altLang="ja-JP" dirty="0">
                <a:solidFill>
                  <a:schemeClr val="accent1"/>
                </a:solidFill>
              </a:rPr>
            </a:br>
            <a:r>
              <a:rPr kumimoji="1" lang="ja-JP" altLang="en-US" dirty="0"/>
              <a:t>　　　</a:t>
            </a:r>
            <a:r>
              <a:rPr kumimoji="1" lang="en-US" altLang="ja-JP" dirty="0"/>
              <a:t>POS</a:t>
            </a:r>
            <a:r>
              <a:rPr kumimoji="1" lang="ja-JP" altLang="en-US" dirty="0"/>
              <a:t>端末の出荷台数・出荷金額（伸長率）</a:t>
            </a:r>
            <a:br>
              <a:rPr kumimoji="1" lang="en-US" altLang="ja-JP" dirty="0"/>
            </a:br>
            <a:r>
              <a:rPr kumimoji="1" lang="ja-JP" altLang="en-US" dirty="0"/>
              <a:t>　　　</a:t>
            </a:r>
            <a:r>
              <a:rPr kumimoji="1" lang="en-US" altLang="ja-JP" dirty="0"/>
              <a:t>POS</a:t>
            </a:r>
            <a:r>
              <a:rPr kumimoji="1" lang="ja-JP" altLang="en-US" dirty="0"/>
              <a:t>端末のうち、無線</a:t>
            </a:r>
            <a:r>
              <a:rPr kumimoji="1" lang="en-US" altLang="ja-JP" dirty="0"/>
              <a:t>POS</a:t>
            </a:r>
            <a:r>
              <a:rPr kumimoji="1" lang="ja-JP" altLang="en-US" dirty="0"/>
              <a:t>の出荷台数・出荷金額</a:t>
            </a:r>
            <a:r>
              <a:rPr kumimoji="1" lang="en-US" altLang="ja-JP" dirty="0"/>
              <a:t>(</a:t>
            </a:r>
            <a:r>
              <a:rPr kumimoji="1" lang="ja-JP" altLang="en-US" dirty="0"/>
              <a:t>構成比</a:t>
            </a:r>
            <a:r>
              <a:rPr kumimoji="1" lang="en-US" altLang="ja-JP" dirty="0"/>
              <a:t>)</a:t>
            </a:r>
            <a:br>
              <a:rPr kumimoji="1" lang="en-US" altLang="ja-JP" dirty="0"/>
            </a:br>
            <a:r>
              <a:rPr kumimoji="1" lang="ja-JP" altLang="en-US" dirty="0"/>
              <a:t>　　　</a:t>
            </a:r>
            <a:r>
              <a:rPr kumimoji="1" lang="en-US" altLang="ja-JP" dirty="0"/>
              <a:t>POS</a:t>
            </a:r>
            <a:r>
              <a:rPr kumimoji="1" lang="ja-JP" altLang="en-US" dirty="0"/>
              <a:t>端末のうち、</a:t>
            </a:r>
            <a:r>
              <a:rPr lang="ja-JP" altLang="en-US" b="1" dirty="0">
                <a:latin typeface="Meiryo UI" panose="020B0604030504040204" pitchFamily="50" charset="-128"/>
                <a:ea typeface="Meiryo UI" panose="020B0604030504040204" pitchFamily="50" charset="-128"/>
              </a:rPr>
              <a:t>セルフチェックアウトシステム</a:t>
            </a:r>
            <a:r>
              <a:rPr kumimoji="1" lang="ja-JP" altLang="en-US" dirty="0"/>
              <a:t>の出荷台数、出荷金額</a:t>
            </a:r>
            <a:r>
              <a:rPr kumimoji="1" lang="en-US" altLang="ja-JP" dirty="0"/>
              <a:t>(</a:t>
            </a:r>
            <a:r>
              <a:rPr kumimoji="1" lang="ja-JP" altLang="en-US" dirty="0"/>
              <a:t>構成比</a:t>
            </a:r>
            <a:r>
              <a:rPr kumimoji="1" lang="en-US" altLang="ja-JP" dirty="0"/>
              <a:t>)</a:t>
            </a:r>
          </a:p>
          <a:p>
            <a:pPr marL="0" indent="0">
              <a:buNone/>
            </a:pPr>
            <a:r>
              <a:rPr kumimoji="1" lang="ja-JP" altLang="en-US" dirty="0">
                <a:solidFill>
                  <a:schemeClr val="accent1"/>
                </a:solidFill>
              </a:rPr>
              <a:t>４．調査方法</a:t>
            </a:r>
            <a:r>
              <a:rPr kumimoji="1" lang="en-US" altLang="ja-JP" dirty="0">
                <a:solidFill>
                  <a:schemeClr val="accent1"/>
                </a:solidFill>
              </a:rPr>
              <a:t>:2024</a:t>
            </a:r>
            <a:r>
              <a:rPr kumimoji="1" lang="ja-JP" altLang="en-US" dirty="0">
                <a:solidFill>
                  <a:schemeClr val="accent1"/>
                </a:solidFill>
              </a:rPr>
              <a:t>年度実績を</a:t>
            </a:r>
            <a:r>
              <a:rPr kumimoji="1" lang="en-US" altLang="ja-JP" dirty="0">
                <a:solidFill>
                  <a:schemeClr val="accent1"/>
                </a:solidFill>
              </a:rPr>
              <a:t>100</a:t>
            </a:r>
            <a:r>
              <a:rPr kumimoji="1" lang="ja-JP" altLang="en-US" dirty="0">
                <a:solidFill>
                  <a:schemeClr val="accent1"/>
                </a:solidFill>
              </a:rPr>
              <a:t>としたときの伸長率または構成比</a:t>
            </a:r>
            <a:endParaRPr kumimoji="1" lang="ja-JP" altLang="en-US" dirty="0"/>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Tree>
    <p:extLst>
      <p:ext uri="{BB962C8B-B14F-4D97-AF65-F5344CB8AC3E}">
        <p14:creationId xmlns:p14="http://schemas.microsoft.com/office/powerpoint/2010/main" val="266531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４</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１　ＰＯＳ端末出荷見通し　　出荷台数</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en-US" altLang="ja-JP" dirty="0">
                <a:solidFill>
                  <a:schemeClr val="accent1"/>
                </a:solidFill>
              </a:rPr>
              <a:t>2025</a:t>
            </a:r>
            <a:r>
              <a:rPr lang="ja-JP" altLang="en-US" dirty="0">
                <a:solidFill>
                  <a:schemeClr val="accent1"/>
                </a:solidFill>
              </a:rPr>
              <a:t>～</a:t>
            </a:r>
            <a:r>
              <a:rPr lang="en-US" altLang="ja-JP" dirty="0">
                <a:solidFill>
                  <a:schemeClr val="accent1"/>
                </a:solidFill>
              </a:rPr>
              <a:t>2027</a:t>
            </a:r>
            <a:r>
              <a:rPr lang="ja-JP" altLang="en-US" dirty="0">
                <a:solidFill>
                  <a:schemeClr val="accent1"/>
                </a:solidFill>
              </a:rPr>
              <a:t>年度にかけて出荷台数は増える</a:t>
            </a:r>
            <a:endParaRPr lang="en-US" altLang="ja-JP" dirty="0">
              <a:solidFill>
                <a:schemeClr val="accent1"/>
              </a:solidFill>
            </a:endParaRPr>
          </a:p>
          <a:p>
            <a:pPr lvl="1"/>
            <a:r>
              <a:rPr lang="ja-JP" altLang="en-US" sz="1600" b="1" dirty="0">
                <a:latin typeface="Meiryo UI" panose="020B0604030504040204" pitchFamily="50" charset="-128"/>
                <a:ea typeface="Meiryo UI" panose="020B0604030504040204" pitchFamily="50" charset="-128"/>
              </a:rPr>
              <a:t>円安やコロナ影響からの回復に伴うインバウンド消費の拡大により小売り業の業績も回復傾向にある為、老朽化している店舗システムへの設備投資が見込まれる</a:t>
            </a:r>
            <a:endParaRPr lang="en-US" altLang="ja-JP" sz="1600" b="1" dirty="0">
              <a:latin typeface="Meiryo UI" panose="020B0604030504040204" pitchFamily="50" charset="-128"/>
              <a:ea typeface="Meiryo UI" panose="020B0604030504040204" pitchFamily="50" charset="-128"/>
            </a:endParaRPr>
          </a:p>
          <a:p>
            <a:pPr lvl="1"/>
            <a:r>
              <a:rPr lang="ja-JP" altLang="en-US" sz="1600" b="1" dirty="0">
                <a:latin typeface="Meiryo UI" panose="020B0604030504040204" pitchFamily="50" charset="-128"/>
                <a:ea typeface="Meiryo UI" panose="020B0604030504040204" pitchFamily="50" charset="-128"/>
              </a:rPr>
              <a:t>特に</a:t>
            </a:r>
            <a:r>
              <a:rPr lang="en-US" altLang="ja-JP" sz="1600" b="1" dirty="0">
                <a:latin typeface="Meiryo UI" panose="020B0604030504040204" pitchFamily="50" charset="-128"/>
                <a:ea typeface="Meiryo UI" panose="020B0604030504040204" pitchFamily="50" charset="-128"/>
              </a:rPr>
              <a:t>2026</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2027</a:t>
            </a:r>
            <a:r>
              <a:rPr lang="ja-JP" altLang="en-US" sz="1600" b="1" dirty="0">
                <a:latin typeface="Meiryo UI" panose="020B0604030504040204" pitchFamily="50" charset="-128"/>
                <a:ea typeface="Meiryo UI" panose="020B0604030504040204" pitchFamily="50" charset="-128"/>
              </a:rPr>
              <a:t>年度は</a:t>
            </a:r>
            <a:r>
              <a:rPr lang="en-US" altLang="ja-JP" sz="1600" b="1" dirty="0">
                <a:latin typeface="Meiryo UI" panose="020B0604030504040204" pitchFamily="50" charset="-128"/>
                <a:ea typeface="Meiryo UI" panose="020B0604030504040204" pitchFamily="50" charset="-128"/>
              </a:rPr>
              <a:t>2017</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2018</a:t>
            </a:r>
            <a:r>
              <a:rPr lang="ja-JP" altLang="en-US" sz="1600" b="1" dirty="0">
                <a:latin typeface="Meiryo UI" panose="020B0604030504040204" pitchFamily="50" charset="-128"/>
                <a:ea typeface="Meiryo UI" panose="020B0604030504040204" pitchFamily="50" charset="-128"/>
              </a:rPr>
              <a:t>年度に大規模導入した店舗へのシステム更新による入替需要により、</a:t>
            </a:r>
            <a:br>
              <a:rPr lang="en-US" altLang="ja-JP" sz="1600" b="1" dirty="0">
                <a:latin typeface="Meiryo UI" panose="020B0604030504040204" pitchFamily="50" charset="-128"/>
                <a:ea typeface="Meiryo UI" panose="020B0604030504040204" pitchFamily="50" charset="-128"/>
              </a:rPr>
            </a:br>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年実績</a:t>
            </a:r>
            <a:r>
              <a:rPr lang="en-US" altLang="ja-JP" sz="1600" b="1" dirty="0">
                <a:latin typeface="Meiryo UI" panose="020B0604030504040204" pitchFamily="50" charset="-128"/>
                <a:ea typeface="Meiryo UI" panose="020B0604030504040204" pitchFamily="50" charset="-128"/>
              </a:rPr>
              <a:t>10.4</a:t>
            </a:r>
            <a:r>
              <a:rPr lang="ja-JP" altLang="en-US" sz="1600" b="1" dirty="0">
                <a:latin typeface="Meiryo UI" panose="020B0604030504040204" pitchFamily="50" charset="-128"/>
                <a:ea typeface="Meiryo UI" panose="020B0604030504040204" pitchFamily="50" charset="-128"/>
              </a:rPr>
              <a:t>万台から、</a:t>
            </a:r>
            <a:r>
              <a:rPr lang="en-US" altLang="ja-JP" sz="1600" b="1" dirty="0">
                <a:latin typeface="Meiryo UI" panose="020B0604030504040204" pitchFamily="50" charset="-128"/>
                <a:ea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rPr>
              <a:t>万台超へと大きく伸長すると見通された。</a:t>
            </a:r>
            <a:endParaRPr lang="en-US" altLang="ja-JP"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grpSp>
        <p:nvGrpSpPr>
          <p:cNvPr id="25" name="Group 586">
            <a:extLst>
              <a:ext uri="{FF2B5EF4-FFF2-40B4-BE49-F238E27FC236}">
                <a16:creationId xmlns:a16="http://schemas.microsoft.com/office/drawing/2014/main" id="{B6CA6764-E4B9-8DFB-B630-0A264119995A}"/>
              </a:ext>
            </a:extLst>
          </p:cNvPr>
          <p:cNvGrpSpPr/>
          <p:nvPr/>
        </p:nvGrpSpPr>
        <p:grpSpPr bwMode="auto">
          <a:xfrm>
            <a:off x="2208755" y="3191049"/>
            <a:ext cx="7629017" cy="3187954"/>
            <a:chOff x="0" y="0"/>
            <a:chExt cx="569" cy="266"/>
          </a:xfrm>
        </p:grpSpPr>
        <p:graphicFrame>
          <p:nvGraphicFramePr>
            <p:cNvPr id="26" name="グラフ 25">
              <a:extLst>
                <a:ext uri="{FF2B5EF4-FFF2-40B4-BE49-F238E27FC236}">
                  <a16:creationId xmlns:a16="http://schemas.microsoft.com/office/drawing/2014/main" id="{14B04B65-0230-6E75-603F-DDEC7E0F2EBE}"/>
                </a:ext>
              </a:extLst>
            </p:cNvPr>
            <p:cNvGraphicFramePr>
              <a:graphicFrameLocks/>
            </p:cNvGraphicFramePr>
            <p:nvPr/>
          </p:nvGraphicFramePr>
          <p:xfrm>
            <a:off x="0" y="33"/>
            <a:ext cx="566" cy="233"/>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 Box 390">
              <a:extLst>
                <a:ext uri="{FF2B5EF4-FFF2-40B4-BE49-F238E27FC236}">
                  <a16:creationId xmlns:a16="http://schemas.microsoft.com/office/drawing/2014/main" id="{72378B25-A7AA-8C30-C7D5-6B54D888B575}"/>
                </a:ext>
              </a:extLst>
            </p:cNvPr>
            <p:cNvSpPr txBox="1">
              <a:spLocks noChangeArrowheads="1"/>
            </p:cNvSpPr>
            <p:nvPr/>
          </p:nvSpPr>
          <p:spPr bwMode="auto">
            <a:xfrm>
              <a:off x="89" y="0"/>
              <a:ext cx="394" cy="28"/>
            </a:xfrm>
            <a:prstGeom prst="rect">
              <a:avLst/>
            </a:prstGeom>
            <a:noFill/>
            <a:ln>
              <a:noFill/>
            </a:ln>
          </p:spPr>
          <p:txBody>
            <a:bodyPr wrap="square" lIns="36576" tIns="18288" rIns="36576" bIns="0" anchor="t" upright="1"/>
            <a:lstStyle/>
            <a:p>
              <a:pPr indent="140335" algn="ctr">
                <a:lnSpc>
                  <a:spcPts val="2200"/>
                </a:lnSpc>
              </a:pP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[POS</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出荷台数見通し</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2025</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2027</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Text Box 391">
              <a:extLst>
                <a:ext uri="{FF2B5EF4-FFF2-40B4-BE49-F238E27FC236}">
                  <a16:creationId xmlns:a16="http://schemas.microsoft.com/office/drawing/2014/main" id="{91E4EC3C-C83D-0D3A-0378-25A1A4F44B3F}"/>
                </a:ext>
              </a:extLst>
            </p:cNvPr>
            <p:cNvSpPr txBox="1">
              <a:spLocks noChangeArrowheads="1"/>
            </p:cNvSpPr>
            <p:nvPr/>
          </p:nvSpPr>
          <p:spPr bwMode="auto">
            <a:xfrm>
              <a:off x="25" y="30"/>
              <a:ext cx="59" cy="27"/>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（千台）</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Text Box 392">
              <a:extLst>
                <a:ext uri="{FF2B5EF4-FFF2-40B4-BE49-F238E27FC236}">
                  <a16:creationId xmlns:a16="http://schemas.microsoft.com/office/drawing/2014/main" id="{2104CA56-2D5D-67E8-7F79-89AC1CA7E9DF}"/>
                </a:ext>
              </a:extLst>
            </p:cNvPr>
            <p:cNvSpPr txBox="1">
              <a:spLocks noChangeArrowheads="1"/>
            </p:cNvSpPr>
            <p:nvPr/>
          </p:nvSpPr>
          <p:spPr bwMode="auto">
            <a:xfrm>
              <a:off x="476" y="232"/>
              <a:ext cx="59" cy="25"/>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0" name="Text Box 393">
              <a:extLst>
                <a:ext uri="{FF2B5EF4-FFF2-40B4-BE49-F238E27FC236}">
                  <a16:creationId xmlns:a16="http://schemas.microsoft.com/office/drawing/2014/main" id="{2188B9A8-A2B8-2C5B-BE66-C9D97D9F43C5}"/>
                </a:ext>
              </a:extLst>
            </p:cNvPr>
            <p:cNvSpPr txBox="1">
              <a:spLocks noChangeArrowheads="1"/>
            </p:cNvSpPr>
            <p:nvPr/>
          </p:nvSpPr>
          <p:spPr bwMode="auto">
            <a:xfrm>
              <a:off x="510" y="30"/>
              <a:ext cx="59" cy="27"/>
            </a:xfrm>
            <a:prstGeom prst="rect">
              <a:avLst/>
            </a:prstGeom>
            <a:noFill/>
            <a:ln>
              <a:noFill/>
            </a:ln>
          </p:spPr>
          <p:txBody>
            <a:bodyPr wrap="square" lIns="27432" tIns="18288" rIns="0" bIns="0" anchor="t" upright="1"/>
            <a:lstStyle/>
            <a:p>
              <a:pPr indent="127635" algn="just">
                <a:lnSpc>
                  <a:spcPts val="2200"/>
                </a:lnSpc>
              </a:pPr>
              <a:r>
                <a:rPr lang="ja-JP" sz="1000" b="1"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117537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４</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２　ＰＯＳ端末出荷見通し　　出荷金額</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ja-JP" altLang="en-US" dirty="0">
                <a:solidFill>
                  <a:schemeClr val="accent1"/>
                </a:solidFill>
              </a:rPr>
              <a:t>出荷台数と同傾向の見通し</a:t>
            </a:r>
          </a:p>
          <a:p>
            <a:pPr lvl="1"/>
            <a:r>
              <a:rPr lang="en-US" altLang="ja-JP" sz="1600" b="1" dirty="0">
                <a:latin typeface="Meiryo UI" panose="020B0604030504040204" pitchFamily="50" charset="-128"/>
                <a:ea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2027</a:t>
            </a:r>
            <a:r>
              <a:rPr lang="ja-JP" altLang="en-US" sz="1600" b="1" dirty="0">
                <a:latin typeface="Meiryo UI" panose="020B0604030504040204" pitchFamily="50" charset="-128"/>
                <a:ea typeface="Meiryo UI" panose="020B0604030504040204" pitchFamily="50" charset="-128"/>
              </a:rPr>
              <a:t>年度にかけて出荷金額は高くなると見通された。</a:t>
            </a:r>
            <a:endParaRPr lang="en-US" altLang="ja-JP" sz="1600" b="1" dirty="0">
              <a:latin typeface="Meiryo UI" panose="020B0604030504040204" pitchFamily="50" charset="-128"/>
              <a:ea typeface="Meiryo UI" panose="020B0604030504040204" pitchFamily="50" charset="-128"/>
            </a:endParaRPr>
          </a:p>
          <a:p>
            <a:pPr lvl="1"/>
            <a:r>
              <a:rPr lang="ja-JP" altLang="en-US" sz="1600" b="1" dirty="0">
                <a:latin typeface="Meiryo UI" panose="020B0604030504040204" pitchFamily="50" charset="-128"/>
                <a:ea typeface="Meiryo UI" panose="020B0604030504040204" pitchFamily="50" charset="-128"/>
              </a:rPr>
              <a:t>原材料高騰による物価高の影響を受け、出荷台数よりも出荷金額の伸長率が上回る見通しとなっていることが窺える。</a:t>
            </a:r>
          </a:p>
          <a:p>
            <a:pPr lvl="1"/>
            <a:endParaRPr lang="ja-JP" altLang="en-US" sz="1600" b="1" dirty="0">
              <a:latin typeface="Meiryo UI" panose="020B0604030504040204" pitchFamily="50" charset="-128"/>
              <a:ea typeface="Meiryo UI" panose="020B0604030504040204" pitchFamily="50" charset="-128"/>
            </a:endParaRPr>
          </a:p>
          <a:p>
            <a:pPr lvl="1"/>
            <a:endParaRPr lang="ja-JP" altLang="en-US"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grpSp>
        <p:nvGrpSpPr>
          <p:cNvPr id="41" name="Group 587">
            <a:extLst>
              <a:ext uri="{FF2B5EF4-FFF2-40B4-BE49-F238E27FC236}">
                <a16:creationId xmlns:a16="http://schemas.microsoft.com/office/drawing/2014/main" id="{5DC010B1-81D6-9008-CA56-49F9B1325D09}"/>
              </a:ext>
            </a:extLst>
          </p:cNvPr>
          <p:cNvGrpSpPr/>
          <p:nvPr/>
        </p:nvGrpSpPr>
        <p:grpSpPr bwMode="auto">
          <a:xfrm>
            <a:off x="2851902" y="2562397"/>
            <a:ext cx="6384290" cy="3520440"/>
            <a:chOff x="0" y="0"/>
            <a:chExt cx="598" cy="291"/>
          </a:xfrm>
        </p:grpSpPr>
        <p:graphicFrame>
          <p:nvGraphicFramePr>
            <p:cNvPr id="42" name="グラフ 41">
              <a:extLst>
                <a:ext uri="{FF2B5EF4-FFF2-40B4-BE49-F238E27FC236}">
                  <a16:creationId xmlns:a16="http://schemas.microsoft.com/office/drawing/2014/main" id="{FE03997F-1D9D-3268-87DE-4774DD98D6D0}"/>
                </a:ext>
              </a:extLst>
            </p:cNvPr>
            <p:cNvGraphicFramePr>
              <a:graphicFrameLocks/>
            </p:cNvGraphicFramePr>
            <p:nvPr/>
          </p:nvGraphicFramePr>
          <p:xfrm>
            <a:off x="0" y="27"/>
            <a:ext cx="598" cy="264"/>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 Box 398">
              <a:extLst>
                <a:ext uri="{FF2B5EF4-FFF2-40B4-BE49-F238E27FC236}">
                  <a16:creationId xmlns:a16="http://schemas.microsoft.com/office/drawing/2014/main" id="{2EB0ED60-7499-EDB4-4139-7928F62F4950}"/>
                </a:ext>
              </a:extLst>
            </p:cNvPr>
            <p:cNvSpPr txBox="1">
              <a:spLocks noChangeArrowheads="1"/>
            </p:cNvSpPr>
            <p:nvPr/>
          </p:nvSpPr>
          <p:spPr bwMode="auto">
            <a:xfrm>
              <a:off x="124" y="0"/>
              <a:ext cx="403" cy="28"/>
            </a:xfrm>
            <a:prstGeom prst="rect">
              <a:avLst/>
            </a:prstGeom>
            <a:noFill/>
            <a:ln>
              <a:noFill/>
            </a:ln>
          </p:spPr>
          <p:txBody>
            <a:bodyPr wrap="square" lIns="36576" tIns="18288" rIns="36576" bIns="0" anchor="t" upright="1"/>
            <a:lstStyle/>
            <a:p>
              <a:pPr indent="140335" algn="ctr">
                <a:lnSpc>
                  <a:spcPts val="2200"/>
                </a:lnSpc>
              </a:pP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[POS</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出荷金額見通し</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2025</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2027</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4" name="Text Box 399">
              <a:extLst>
                <a:ext uri="{FF2B5EF4-FFF2-40B4-BE49-F238E27FC236}">
                  <a16:creationId xmlns:a16="http://schemas.microsoft.com/office/drawing/2014/main" id="{8526720E-EE61-C3CB-19EA-0E30ED5B8687}"/>
                </a:ext>
              </a:extLst>
            </p:cNvPr>
            <p:cNvSpPr txBox="1">
              <a:spLocks noChangeArrowheads="1"/>
            </p:cNvSpPr>
            <p:nvPr/>
          </p:nvSpPr>
          <p:spPr bwMode="auto">
            <a:xfrm>
              <a:off x="8" y="9"/>
              <a:ext cx="91" cy="28"/>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（百万円）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5" name="Text Box 400">
              <a:extLst>
                <a:ext uri="{FF2B5EF4-FFF2-40B4-BE49-F238E27FC236}">
                  <a16:creationId xmlns:a16="http://schemas.microsoft.com/office/drawing/2014/main" id="{52C9F5EE-16E7-1F2F-D89F-DB049AFF8D59}"/>
                </a:ext>
              </a:extLst>
            </p:cNvPr>
            <p:cNvSpPr txBox="1">
              <a:spLocks noChangeArrowheads="1"/>
            </p:cNvSpPr>
            <p:nvPr/>
          </p:nvSpPr>
          <p:spPr bwMode="auto">
            <a:xfrm>
              <a:off x="496" y="257"/>
              <a:ext cx="92" cy="26"/>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6" name="Text Box 401">
              <a:extLst>
                <a:ext uri="{FF2B5EF4-FFF2-40B4-BE49-F238E27FC236}">
                  <a16:creationId xmlns:a16="http://schemas.microsoft.com/office/drawing/2014/main" id="{E4712E58-78FA-979C-3950-B50CB7B23167}"/>
                </a:ext>
              </a:extLst>
            </p:cNvPr>
            <p:cNvSpPr txBox="1">
              <a:spLocks noChangeArrowheads="1"/>
            </p:cNvSpPr>
            <p:nvPr/>
          </p:nvSpPr>
          <p:spPr bwMode="auto">
            <a:xfrm>
              <a:off x="535" y="22"/>
              <a:ext cx="59" cy="28"/>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3737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４</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３　出荷見通し　　無線ＰＯＳ出荷台数</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en-US" altLang="ja-JP" dirty="0">
                <a:solidFill>
                  <a:schemeClr val="accent1"/>
                </a:solidFill>
              </a:rPr>
              <a:t>2023</a:t>
            </a:r>
            <a:r>
              <a:rPr lang="ja-JP" altLang="en-US" dirty="0">
                <a:solidFill>
                  <a:schemeClr val="accent1"/>
                </a:solidFill>
              </a:rPr>
              <a:t>年度以前と同等の構成比で横ばいの見通し</a:t>
            </a:r>
            <a:endParaRPr lang="en-US" altLang="ja-JP" dirty="0">
              <a:solidFill>
                <a:schemeClr val="accent1"/>
              </a:solidFill>
            </a:endParaRPr>
          </a:p>
          <a:p>
            <a:pPr lvl="1"/>
            <a:r>
              <a:rPr lang="ja-JP" altLang="en-US" sz="1600" b="1" dirty="0">
                <a:latin typeface="Meiryo UI" panose="020B0604030504040204" pitchFamily="50" charset="-128"/>
                <a:ea typeface="Meiryo UI" panose="020B0604030504040204" pitchFamily="50" charset="-128"/>
              </a:rPr>
              <a:t>売場レイアウトの変更に柔軟な対応が可能な無線</a:t>
            </a:r>
            <a:r>
              <a:rPr lang="en-US" altLang="ja-JP" sz="1600" b="1" dirty="0">
                <a:latin typeface="Meiryo UI" panose="020B0604030504040204" pitchFamily="50" charset="-128"/>
                <a:ea typeface="Meiryo UI" panose="020B0604030504040204" pitchFamily="50" charset="-128"/>
              </a:rPr>
              <a:t>POS</a:t>
            </a:r>
            <a:r>
              <a:rPr lang="ja-JP" altLang="en-US" sz="1600" b="1" dirty="0">
                <a:latin typeface="Meiryo UI" panose="020B0604030504040204" pitchFamily="50" charset="-128"/>
                <a:ea typeface="Meiryo UI" panose="020B0604030504040204" pitchFamily="50" charset="-128"/>
              </a:rPr>
              <a:t>は，無線</a:t>
            </a:r>
            <a:r>
              <a:rPr lang="en-US" altLang="ja-JP" sz="1600" b="1" dirty="0">
                <a:latin typeface="Meiryo UI" panose="020B0604030504040204" pitchFamily="50" charset="-128"/>
                <a:ea typeface="Meiryo UI" panose="020B0604030504040204" pitchFamily="50" charset="-128"/>
              </a:rPr>
              <a:t>LAN</a:t>
            </a:r>
            <a:r>
              <a:rPr lang="ja-JP" altLang="en-US" sz="1600" b="1" dirty="0">
                <a:latin typeface="Meiryo UI" panose="020B0604030504040204" pitchFamily="50" charset="-128"/>
                <a:ea typeface="Meiryo UI" panose="020B0604030504040204" pitchFamily="50" charset="-128"/>
              </a:rPr>
              <a:t>技術及びセキュリティ技術の向上により，そのメリットを活かせる業態を中心に普及している。しかし，有線</a:t>
            </a:r>
            <a:r>
              <a:rPr lang="en-US" altLang="ja-JP" sz="1600" b="1" dirty="0">
                <a:latin typeface="Meiryo UI" panose="020B0604030504040204" pitchFamily="50" charset="-128"/>
                <a:ea typeface="Meiryo UI" panose="020B0604030504040204" pitchFamily="50" charset="-128"/>
              </a:rPr>
              <a:t>LAN</a:t>
            </a:r>
            <a:r>
              <a:rPr lang="ja-JP" altLang="en-US" sz="1600" b="1" dirty="0">
                <a:latin typeface="Meiryo UI" panose="020B0604030504040204" pitchFamily="50" charset="-128"/>
                <a:ea typeface="Meiryo UI" panose="020B0604030504040204" pitchFamily="50" charset="-128"/>
              </a:rPr>
              <a:t>と比較すると，接続の安定性や通信速度に差があるため，大幅な比率の増加も見込まれず、今後も同様の構成比で推移する見通しとなっていることが窺える。</a:t>
            </a:r>
          </a:p>
          <a:p>
            <a:pPr lvl="1"/>
            <a:endParaRPr lang="ja-JP" altLang="en-US" sz="1600" b="1" dirty="0">
              <a:latin typeface="Meiryo UI" panose="020B0604030504040204" pitchFamily="50" charset="-128"/>
              <a:ea typeface="Meiryo UI" panose="020B0604030504040204" pitchFamily="50" charset="-128"/>
            </a:endParaRPr>
          </a:p>
          <a:p>
            <a:pPr lvl="1"/>
            <a:endParaRPr lang="ja-JP" altLang="en-US"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grpSp>
        <p:nvGrpSpPr>
          <p:cNvPr id="13" name="Group 588">
            <a:extLst>
              <a:ext uri="{FF2B5EF4-FFF2-40B4-BE49-F238E27FC236}">
                <a16:creationId xmlns:a16="http://schemas.microsoft.com/office/drawing/2014/main" id="{8D9927CF-BF99-4CE5-4966-07720D355949}"/>
              </a:ext>
            </a:extLst>
          </p:cNvPr>
          <p:cNvGrpSpPr/>
          <p:nvPr/>
        </p:nvGrpSpPr>
        <p:grpSpPr bwMode="auto">
          <a:xfrm>
            <a:off x="2254827" y="2951018"/>
            <a:ext cx="7782791" cy="2990373"/>
            <a:chOff x="0" y="-8"/>
            <a:chExt cx="561" cy="287"/>
          </a:xfrm>
        </p:grpSpPr>
        <p:graphicFrame>
          <p:nvGraphicFramePr>
            <p:cNvPr id="14" name="グラフ 13">
              <a:extLst>
                <a:ext uri="{FF2B5EF4-FFF2-40B4-BE49-F238E27FC236}">
                  <a16:creationId xmlns:a16="http://schemas.microsoft.com/office/drawing/2014/main" id="{BD543259-1111-0AD7-47AB-C5C7075D5656}"/>
                </a:ext>
              </a:extLst>
            </p:cNvPr>
            <p:cNvGraphicFramePr>
              <a:graphicFrameLocks/>
            </p:cNvGraphicFramePr>
            <p:nvPr/>
          </p:nvGraphicFramePr>
          <p:xfrm>
            <a:off x="0" y="12"/>
            <a:ext cx="561" cy="26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407">
              <a:extLst>
                <a:ext uri="{FF2B5EF4-FFF2-40B4-BE49-F238E27FC236}">
                  <a16:creationId xmlns:a16="http://schemas.microsoft.com/office/drawing/2014/main" id="{E54BDD8A-CF79-D034-DE4A-1ABFF927A84E}"/>
                </a:ext>
              </a:extLst>
            </p:cNvPr>
            <p:cNvSpPr txBox="1">
              <a:spLocks noChangeArrowheads="1"/>
            </p:cNvSpPr>
            <p:nvPr/>
          </p:nvSpPr>
          <p:spPr bwMode="auto">
            <a:xfrm>
              <a:off x="93" y="0"/>
              <a:ext cx="397" cy="32"/>
            </a:xfrm>
            <a:prstGeom prst="rect">
              <a:avLst/>
            </a:prstGeom>
            <a:noFill/>
            <a:ln>
              <a:noFill/>
            </a:ln>
          </p:spPr>
          <p:txBody>
            <a:bodyPr wrap="square" lIns="36576" tIns="18288" rIns="36576" bIns="0" anchor="t" upright="1"/>
            <a:lstStyle/>
            <a:p>
              <a:pPr indent="140335" algn="ctr">
                <a:lnSpc>
                  <a:spcPts val="2200"/>
                </a:lnSpc>
              </a:pP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無線</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POS</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出荷台数見通し</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2025</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2027</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Text Box 408">
              <a:extLst>
                <a:ext uri="{FF2B5EF4-FFF2-40B4-BE49-F238E27FC236}">
                  <a16:creationId xmlns:a16="http://schemas.microsoft.com/office/drawing/2014/main" id="{AA2B8CB1-B698-B1C0-9627-9BFFECFD5AE2}"/>
                </a:ext>
              </a:extLst>
            </p:cNvPr>
            <p:cNvSpPr txBox="1">
              <a:spLocks noChangeArrowheads="1"/>
            </p:cNvSpPr>
            <p:nvPr/>
          </p:nvSpPr>
          <p:spPr bwMode="auto">
            <a:xfrm>
              <a:off x="29" y="0"/>
              <a:ext cx="59" cy="29"/>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（千台）</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Text Box 409">
              <a:extLst>
                <a:ext uri="{FF2B5EF4-FFF2-40B4-BE49-F238E27FC236}">
                  <a16:creationId xmlns:a16="http://schemas.microsoft.com/office/drawing/2014/main" id="{D0113825-66D8-481F-BC13-F6BA5144201C}"/>
                </a:ext>
              </a:extLst>
            </p:cNvPr>
            <p:cNvSpPr txBox="1">
              <a:spLocks noChangeArrowheads="1"/>
            </p:cNvSpPr>
            <p:nvPr/>
          </p:nvSpPr>
          <p:spPr bwMode="auto">
            <a:xfrm>
              <a:off x="466" y="232"/>
              <a:ext cx="58" cy="30"/>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Text Box 410">
              <a:extLst>
                <a:ext uri="{FF2B5EF4-FFF2-40B4-BE49-F238E27FC236}">
                  <a16:creationId xmlns:a16="http://schemas.microsoft.com/office/drawing/2014/main" id="{0FB8E5D8-84A6-C5C2-112F-207D749DDB5A}"/>
                </a:ext>
              </a:extLst>
            </p:cNvPr>
            <p:cNvSpPr txBox="1">
              <a:spLocks noChangeArrowheads="1"/>
            </p:cNvSpPr>
            <p:nvPr/>
          </p:nvSpPr>
          <p:spPr bwMode="auto">
            <a:xfrm>
              <a:off x="500" y="-8"/>
              <a:ext cx="59" cy="32"/>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302390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EB65DB0-4FE4-E6C4-C248-C2D544B9CEC5}"/>
              </a:ext>
            </a:extLst>
          </p:cNvPr>
          <p:cNvSpPr>
            <a:spLocks noGrp="1"/>
          </p:cNvSpPr>
          <p:nvPr>
            <p:ph type="title"/>
          </p:nvPr>
        </p:nvSpPr>
        <p:spPr/>
        <p:txBody>
          <a:bodyPr/>
          <a:lstStyle/>
          <a:p>
            <a:r>
              <a:rPr lang="ja-JP" altLang="en-US" dirty="0"/>
              <a:t>目次</a:t>
            </a:r>
          </a:p>
        </p:txBody>
      </p:sp>
      <p:sp>
        <p:nvSpPr>
          <p:cNvPr id="6" name="コンテンツ プレースホルダー 5">
            <a:extLst>
              <a:ext uri="{FF2B5EF4-FFF2-40B4-BE49-F238E27FC236}">
                <a16:creationId xmlns:a16="http://schemas.microsoft.com/office/drawing/2014/main" id="{0C95F68F-9CEC-1B2E-8118-3B49CEB3AD41}"/>
              </a:ext>
            </a:extLst>
          </p:cNvPr>
          <p:cNvSpPr>
            <a:spLocks noGrp="1"/>
          </p:cNvSpPr>
          <p:nvPr>
            <p:ph idx="1"/>
          </p:nvPr>
        </p:nvSpPr>
        <p:spPr/>
        <p:txBody>
          <a:bodyPr/>
          <a:lstStyle/>
          <a:p>
            <a:pPr marL="342900" indent="-342900">
              <a:buFont typeface="+mj-lt"/>
              <a:buAutoNum type="arabicPeriod"/>
            </a:pPr>
            <a:r>
              <a:rPr lang="en-US" altLang="ja-JP" dirty="0"/>
              <a:t>2024</a:t>
            </a:r>
            <a:r>
              <a:rPr lang="ja-JP" altLang="en-US" dirty="0"/>
              <a:t>年度　流通</a:t>
            </a:r>
            <a:r>
              <a:rPr lang="en-US" altLang="ja-JP" dirty="0"/>
              <a:t>POS</a:t>
            </a:r>
            <a:r>
              <a:rPr lang="ja-JP" altLang="en-US" dirty="0"/>
              <a:t>端末専門委員会 参加会社</a:t>
            </a:r>
          </a:p>
          <a:p>
            <a:pPr marL="342900" indent="-342900">
              <a:buFont typeface="+mj-lt"/>
              <a:buAutoNum type="arabicPeriod"/>
            </a:pPr>
            <a:r>
              <a:rPr lang="ja-JP" altLang="en-US" dirty="0"/>
              <a:t>流通</a:t>
            </a:r>
            <a:r>
              <a:rPr lang="en-US" altLang="ja-JP" dirty="0"/>
              <a:t>POS</a:t>
            </a:r>
            <a:r>
              <a:rPr lang="ja-JP" altLang="en-US" dirty="0"/>
              <a:t>端末専門委員会の活動</a:t>
            </a:r>
          </a:p>
          <a:p>
            <a:pPr marL="342900" indent="-342900">
              <a:buFont typeface="+mj-lt"/>
              <a:buAutoNum type="arabicPeriod"/>
            </a:pPr>
            <a:r>
              <a:rPr lang="en-US" altLang="ja-JP" dirty="0"/>
              <a:t>POS</a:t>
            </a:r>
            <a:r>
              <a:rPr lang="ja-JP" altLang="en-US" dirty="0"/>
              <a:t>端末　</a:t>
            </a:r>
            <a:r>
              <a:rPr lang="en-US" altLang="ja-JP" dirty="0"/>
              <a:t>2024</a:t>
            </a:r>
            <a:r>
              <a:rPr lang="ja-JP" altLang="en-US" dirty="0"/>
              <a:t>年度 出荷実績</a:t>
            </a:r>
          </a:p>
          <a:p>
            <a:pPr marL="342900" indent="-342900">
              <a:buFont typeface="+mj-lt"/>
              <a:buAutoNum type="arabicPeriod"/>
            </a:pPr>
            <a:r>
              <a:rPr lang="en-US" altLang="ja-JP" dirty="0"/>
              <a:t>POS</a:t>
            </a:r>
            <a:r>
              <a:rPr lang="ja-JP" altLang="en-US" dirty="0"/>
              <a:t>端末　３ヵ年 出荷見通し</a:t>
            </a:r>
          </a:p>
          <a:p>
            <a:pPr marL="342900" indent="-342900">
              <a:buFont typeface="+mj-lt"/>
              <a:buAutoNum type="arabicPeriod"/>
            </a:pPr>
            <a:r>
              <a:rPr lang="ja-JP" altLang="en-US" dirty="0"/>
              <a:t>カード決済端末の動向、</a:t>
            </a:r>
            <a:r>
              <a:rPr lang="en-US" altLang="ja-JP" dirty="0"/>
              <a:t>2024</a:t>
            </a:r>
            <a:r>
              <a:rPr lang="ja-JP" altLang="en-US" dirty="0"/>
              <a:t>年度 出荷実績、３ヵ年出荷見通し</a:t>
            </a:r>
          </a:p>
          <a:p>
            <a:pPr marL="342900" indent="-342900">
              <a:buFont typeface="+mj-lt"/>
              <a:buAutoNum type="arabicPeriod"/>
            </a:pPr>
            <a:r>
              <a:rPr lang="ja-JP" altLang="en-US" dirty="0"/>
              <a:t>「</a:t>
            </a:r>
            <a:r>
              <a:rPr lang="en-US" altLang="ja-JP" dirty="0"/>
              <a:t>Society5.0</a:t>
            </a:r>
            <a:r>
              <a:rPr lang="ja-JP" altLang="en-US" dirty="0"/>
              <a:t>の実現</a:t>
            </a:r>
            <a:r>
              <a:rPr lang="ja-JP" altLang="ja-JP" dirty="0"/>
              <a:t> ～社会課題解決のためのイノベーション～</a:t>
            </a:r>
            <a:r>
              <a:rPr lang="ja-JP" altLang="en-US" dirty="0"/>
              <a:t>」　における</a:t>
            </a:r>
            <a:r>
              <a:rPr lang="en-US" altLang="ja-JP" dirty="0"/>
              <a:t>POS</a:t>
            </a:r>
            <a:r>
              <a:rPr lang="ja-JP" altLang="en-US" dirty="0"/>
              <a:t>端末について</a:t>
            </a:r>
          </a:p>
          <a:p>
            <a:pPr marL="342900" indent="-342900">
              <a:buFont typeface="+mj-lt"/>
              <a:buAutoNum type="arabicPeriod"/>
            </a:pPr>
            <a:endParaRPr lang="ja-JP" altLang="en-US" dirty="0"/>
          </a:p>
        </p:txBody>
      </p:sp>
      <p:sp>
        <p:nvSpPr>
          <p:cNvPr id="4" name="フッター プレースホルダー 3">
            <a:extLst>
              <a:ext uri="{FF2B5EF4-FFF2-40B4-BE49-F238E27FC236}">
                <a16:creationId xmlns:a16="http://schemas.microsoft.com/office/drawing/2014/main" id="{B8FF4141-FCE9-B378-1681-6B7746F4BDB9}"/>
              </a:ext>
            </a:extLst>
          </p:cNvPr>
          <p:cNvSpPr>
            <a:spLocks noGrp="1"/>
          </p:cNvSpPr>
          <p:nvPr>
            <p:ph type="ftr" sz="quarter" idx="3"/>
          </p:nvPr>
        </p:nvSpPr>
        <p:spPr/>
        <p:txBody>
          <a:bodyPr/>
          <a:lstStyle/>
          <a:p>
            <a:r>
              <a:rPr lang="en-US" altLang="ja-JP"/>
              <a:t>© JEITA</a:t>
            </a:r>
            <a:endParaRPr lang="ja-JP" altLang="en-US" dirty="0"/>
          </a:p>
        </p:txBody>
      </p:sp>
    </p:spTree>
    <p:extLst>
      <p:ext uri="{BB962C8B-B14F-4D97-AF65-F5344CB8AC3E}">
        <p14:creationId xmlns:p14="http://schemas.microsoft.com/office/powerpoint/2010/main" val="1710449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４</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４　出荷見通し　　無線ＰＯＳ出荷金額</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en-US" altLang="ja-JP" dirty="0">
                <a:solidFill>
                  <a:schemeClr val="accent1"/>
                </a:solidFill>
              </a:rPr>
              <a:t>3</a:t>
            </a:r>
            <a:r>
              <a:rPr lang="ja-JP" altLang="en-US" dirty="0">
                <a:solidFill>
                  <a:schemeClr val="accent1"/>
                </a:solidFill>
              </a:rPr>
              <a:t>％前後の構成比で推移の見通し</a:t>
            </a:r>
            <a:endParaRPr lang="ja-JP" altLang="en-US" sz="1600" b="1" dirty="0">
              <a:latin typeface="Meiryo UI" panose="020B0604030504040204" pitchFamily="50" charset="-128"/>
              <a:ea typeface="Meiryo UI" panose="020B0604030504040204" pitchFamily="50" charset="-128"/>
            </a:endParaRPr>
          </a:p>
          <a:p>
            <a:pPr lvl="1"/>
            <a:r>
              <a:rPr lang="ja-JP" altLang="ja-JP" sz="1600" b="1" dirty="0">
                <a:latin typeface="Meiryo UI" panose="020B0604030504040204" pitchFamily="50" charset="-128"/>
                <a:ea typeface="Meiryo UI" panose="020B0604030504040204" pitchFamily="50" charset="-128"/>
              </a:rPr>
              <a:t>有線</a:t>
            </a:r>
            <a:r>
              <a:rPr lang="en-US" altLang="ja-JP" sz="1600" b="1" dirty="0">
                <a:latin typeface="Meiryo UI" panose="020B0604030504040204" pitchFamily="50" charset="-128"/>
                <a:ea typeface="Meiryo UI" panose="020B0604030504040204" pitchFamily="50" charset="-128"/>
              </a:rPr>
              <a:t>LAN</a:t>
            </a:r>
            <a:r>
              <a:rPr lang="ja-JP" altLang="ja-JP" sz="1600" b="1" dirty="0">
                <a:latin typeface="Meiryo UI" panose="020B0604030504040204" pitchFamily="50" charset="-128"/>
                <a:ea typeface="Meiryo UI" panose="020B0604030504040204" pitchFamily="50" charset="-128"/>
              </a:rPr>
              <a:t>と比較すると接続の安定性や通信速度に差があるため</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大幅な比率の増加も見込めない状況</a:t>
            </a:r>
            <a:r>
              <a:rPr lang="ja-JP" altLang="en-US" sz="1600" b="1" dirty="0">
                <a:latin typeface="Meiryo UI" panose="020B0604030504040204" pitchFamily="50" charset="-128"/>
                <a:ea typeface="Meiryo UI" panose="020B0604030504040204" pitchFamily="50" charset="-128"/>
              </a:rPr>
              <a:t>だが、</a:t>
            </a:r>
            <a:br>
              <a:rPr lang="en-US" altLang="ja-JP" sz="1600" b="1"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増加はしていく見通し</a:t>
            </a:r>
          </a:p>
          <a:p>
            <a:pPr lvl="1"/>
            <a:endParaRPr lang="ja-JP" altLang="en-US"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grpSp>
        <p:nvGrpSpPr>
          <p:cNvPr id="11" name="Group 589">
            <a:extLst>
              <a:ext uri="{FF2B5EF4-FFF2-40B4-BE49-F238E27FC236}">
                <a16:creationId xmlns:a16="http://schemas.microsoft.com/office/drawing/2014/main" id="{BFF89514-EC25-F925-8A5E-1C7B9BE3C4F9}"/>
              </a:ext>
            </a:extLst>
          </p:cNvPr>
          <p:cNvGrpSpPr/>
          <p:nvPr/>
        </p:nvGrpSpPr>
        <p:grpSpPr bwMode="auto">
          <a:xfrm>
            <a:off x="1935842" y="2662813"/>
            <a:ext cx="7499560" cy="3151030"/>
            <a:chOff x="0" y="0"/>
            <a:chExt cx="594" cy="281"/>
          </a:xfrm>
        </p:grpSpPr>
        <p:graphicFrame>
          <p:nvGraphicFramePr>
            <p:cNvPr id="12" name="グラフ 11">
              <a:extLst>
                <a:ext uri="{FF2B5EF4-FFF2-40B4-BE49-F238E27FC236}">
                  <a16:creationId xmlns:a16="http://schemas.microsoft.com/office/drawing/2014/main" id="{B1421C61-B08B-733C-6E7A-1B64BEAECF77}"/>
                </a:ext>
              </a:extLst>
            </p:cNvPr>
            <p:cNvGraphicFramePr>
              <a:graphicFrameLocks/>
            </p:cNvGraphicFramePr>
            <p:nvPr/>
          </p:nvGraphicFramePr>
          <p:xfrm>
            <a:off x="0" y="19"/>
            <a:ext cx="591" cy="26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416">
              <a:extLst>
                <a:ext uri="{FF2B5EF4-FFF2-40B4-BE49-F238E27FC236}">
                  <a16:creationId xmlns:a16="http://schemas.microsoft.com/office/drawing/2014/main" id="{4699EDAD-BD03-C280-BC82-87595AE25CC1}"/>
                </a:ext>
              </a:extLst>
            </p:cNvPr>
            <p:cNvSpPr txBox="1">
              <a:spLocks noChangeArrowheads="1"/>
            </p:cNvSpPr>
            <p:nvPr/>
          </p:nvSpPr>
          <p:spPr bwMode="auto">
            <a:xfrm>
              <a:off x="108" y="0"/>
              <a:ext cx="399" cy="31"/>
            </a:xfrm>
            <a:prstGeom prst="rect">
              <a:avLst/>
            </a:prstGeom>
            <a:noFill/>
            <a:ln>
              <a:noFill/>
            </a:ln>
          </p:spPr>
          <p:txBody>
            <a:bodyPr wrap="square" lIns="36576" tIns="18288" rIns="36576" bIns="0" anchor="t" upright="1"/>
            <a:lstStyle/>
            <a:p>
              <a:pPr indent="140335" algn="ctr">
                <a:lnSpc>
                  <a:spcPts val="2200"/>
                </a:lnSpc>
              </a:pP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無線</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POS</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出荷金額見通し</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2025</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2027</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Text Box 417">
              <a:extLst>
                <a:ext uri="{FF2B5EF4-FFF2-40B4-BE49-F238E27FC236}">
                  <a16:creationId xmlns:a16="http://schemas.microsoft.com/office/drawing/2014/main" id="{968699C7-397B-29DC-B253-BA07085E258D}"/>
                </a:ext>
              </a:extLst>
            </p:cNvPr>
            <p:cNvSpPr txBox="1">
              <a:spLocks noChangeArrowheads="1"/>
            </p:cNvSpPr>
            <p:nvPr/>
          </p:nvSpPr>
          <p:spPr bwMode="auto">
            <a:xfrm>
              <a:off x="19" y="15"/>
              <a:ext cx="74" cy="28"/>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（百万円）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Text Box 418">
              <a:extLst>
                <a:ext uri="{FF2B5EF4-FFF2-40B4-BE49-F238E27FC236}">
                  <a16:creationId xmlns:a16="http://schemas.microsoft.com/office/drawing/2014/main" id="{108D5DC7-5311-38CF-CB96-31B7490ED05B}"/>
                </a:ext>
              </a:extLst>
            </p:cNvPr>
            <p:cNvSpPr txBox="1">
              <a:spLocks noChangeArrowheads="1"/>
            </p:cNvSpPr>
            <p:nvPr/>
          </p:nvSpPr>
          <p:spPr bwMode="auto">
            <a:xfrm>
              <a:off x="497" y="235"/>
              <a:ext cx="59" cy="29"/>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Text Box 419">
              <a:extLst>
                <a:ext uri="{FF2B5EF4-FFF2-40B4-BE49-F238E27FC236}">
                  <a16:creationId xmlns:a16="http://schemas.microsoft.com/office/drawing/2014/main" id="{0B09DFBE-1EF6-D8F0-A01D-187371DF2979}"/>
                </a:ext>
              </a:extLst>
            </p:cNvPr>
            <p:cNvSpPr txBox="1">
              <a:spLocks noChangeArrowheads="1"/>
            </p:cNvSpPr>
            <p:nvPr/>
          </p:nvSpPr>
          <p:spPr bwMode="auto">
            <a:xfrm>
              <a:off x="535" y="10"/>
              <a:ext cx="59" cy="32"/>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201732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４</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５　出荷見通し　セルフチェックアウトシステム出荷台数</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ja-JP" altLang="en-US" dirty="0">
                <a:solidFill>
                  <a:schemeClr val="accent1"/>
                </a:solidFill>
              </a:rPr>
              <a:t>更に構成比を上げていく見通し</a:t>
            </a:r>
            <a:endParaRPr lang="en-US" altLang="ja-JP" dirty="0">
              <a:solidFill>
                <a:schemeClr val="accent1"/>
              </a:solidFill>
            </a:endParaRPr>
          </a:p>
          <a:p>
            <a:pPr lvl="1"/>
            <a:r>
              <a:rPr lang="ja-JP" altLang="en-US" sz="1600" b="1" dirty="0">
                <a:latin typeface="Meiryo UI" panose="020B0604030504040204" pitchFamily="50" charset="-128"/>
                <a:ea typeface="Meiryo UI" panose="020B0604030504040204" pitchFamily="50" charset="-128"/>
              </a:rPr>
              <a:t>人手不足対策に加えて、消費者のセルフ利用の浸透、またスーパー以外の業種への導入が継続する見通しとなっていることが窺える。</a:t>
            </a:r>
          </a:p>
          <a:p>
            <a:pPr lvl="1"/>
            <a:endParaRPr lang="ja-JP" altLang="en-US" sz="1600" b="1" dirty="0">
              <a:latin typeface="Meiryo UI" panose="020B0604030504040204" pitchFamily="50" charset="-128"/>
              <a:ea typeface="Meiryo UI" panose="020B0604030504040204" pitchFamily="50" charset="-128"/>
            </a:endParaRPr>
          </a:p>
          <a:p>
            <a:pPr lvl="1"/>
            <a:endParaRPr lang="ja-JP" altLang="en-US" sz="1600" b="1" dirty="0">
              <a:latin typeface="Meiryo UI" panose="020B0604030504040204" pitchFamily="50" charset="-128"/>
              <a:ea typeface="Meiryo UI" panose="020B0604030504040204" pitchFamily="50" charset="-128"/>
            </a:endParaRPr>
          </a:p>
          <a:p>
            <a:pPr lvl="1"/>
            <a:endParaRPr lang="ja-JP" altLang="en-US"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grpSp>
        <p:nvGrpSpPr>
          <p:cNvPr id="12" name="Group 588">
            <a:extLst>
              <a:ext uri="{FF2B5EF4-FFF2-40B4-BE49-F238E27FC236}">
                <a16:creationId xmlns:a16="http://schemas.microsoft.com/office/drawing/2014/main" id="{3CF3C121-12F5-2C5A-31E1-41AE1D8D28EA}"/>
              </a:ext>
            </a:extLst>
          </p:cNvPr>
          <p:cNvGrpSpPr/>
          <p:nvPr/>
        </p:nvGrpSpPr>
        <p:grpSpPr bwMode="auto">
          <a:xfrm>
            <a:off x="2088000" y="2682910"/>
            <a:ext cx="8006983" cy="3328820"/>
            <a:chOff x="0" y="0"/>
            <a:chExt cx="567" cy="279"/>
          </a:xfrm>
        </p:grpSpPr>
        <p:graphicFrame>
          <p:nvGraphicFramePr>
            <p:cNvPr id="13" name="グラフ 12">
              <a:extLst>
                <a:ext uri="{FF2B5EF4-FFF2-40B4-BE49-F238E27FC236}">
                  <a16:creationId xmlns:a16="http://schemas.microsoft.com/office/drawing/2014/main" id="{F36FC340-7BD5-8CBF-7718-276A9FBBA219}"/>
                </a:ext>
              </a:extLst>
            </p:cNvPr>
            <p:cNvGraphicFramePr>
              <a:graphicFrameLocks/>
            </p:cNvGraphicFramePr>
            <p:nvPr/>
          </p:nvGraphicFramePr>
          <p:xfrm>
            <a:off x="0" y="12"/>
            <a:ext cx="561" cy="2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407">
              <a:extLst>
                <a:ext uri="{FF2B5EF4-FFF2-40B4-BE49-F238E27FC236}">
                  <a16:creationId xmlns:a16="http://schemas.microsoft.com/office/drawing/2014/main" id="{1E62916C-305E-12F6-9902-758D11AD4D8A}"/>
                </a:ext>
              </a:extLst>
            </p:cNvPr>
            <p:cNvSpPr txBox="1">
              <a:spLocks noChangeArrowheads="1"/>
            </p:cNvSpPr>
            <p:nvPr/>
          </p:nvSpPr>
          <p:spPr bwMode="auto">
            <a:xfrm>
              <a:off x="93" y="0"/>
              <a:ext cx="394" cy="32"/>
            </a:xfrm>
            <a:prstGeom prst="rect">
              <a:avLst/>
            </a:prstGeom>
            <a:noFill/>
            <a:ln>
              <a:noFill/>
            </a:ln>
          </p:spPr>
          <p:txBody>
            <a:bodyPr wrap="square" lIns="36576" tIns="18288" rIns="36576" bIns="0" anchor="t" upright="1"/>
            <a:lstStyle/>
            <a:p>
              <a:pPr indent="140335" algn="ctr">
                <a:lnSpc>
                  <a:spcPts val="2200"/>
                </a:lnSpc>
              </a:pP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ｾﾙﾌﾁｪｯｸｱｳﾄｼｽﾃﾑ出荷台数見通し</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2025</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2027</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Text Box 408">
              <a:extLst>
                <a:ext uri="{FF2B5EF4-FFF2-40B4-BE49-F238E27FC236}">
                  <a16:creationId xmlns:a16="http://schemas.microsoft.com/office/drawing/2014/main" id="{CC09A8DC-7271-0F5E-DF81-D44BBFA7DDB3}"/>
                </a:ext>
              </a:extLst>
            </p:cNvPr>
            <p:cNvSpPr txBox="1">
              <a:spLocks noChangeArrowheads="1"/>
            </p:cNvSpPr>
            <p:nvPr/>
          </p:nvSpPr>
          <p:spPr bwMode="auto">
            <a:xfrm>
              <a:off x="28" y="2"/>
              <a:ext cx="59" cy="27"/>
            </a:xfrm>
            <a:prstGeom prst="rect">
              <a:avLst/>
            </a:prstGeom>
            <a:noFill/>
            <a:ln>
              <a:noFill/>
            </a:ln>
          </p:spPr>
          <p:txBody>
            <a:bodyPr wrap="square" lIns="27432" tIns="18288" rIns="0" bIns="0" anchor="t" upright="1"/>
            <a:lstStyle/>
            <a:p>
              <a:pPr indent="127635" algn="just">
                <a:lnSpc>
                  <a:spcPts val="2200"/>
                </a:lnSpc>
              </a:pPr>
              <a:r>
                <a:rPr lang="ja-JP" sz="1000" b="1"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（千台）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Text Box 409">
              <a:extLst>
                <a:ext uri="{FF2B5EF4-FFF2-40B4-BE49-F238E27FC236}">
                  <a16:creationId xmlns:a16="http://schemas.microsoft.com/office/drawing/2014/main" id="{E412A10E-50AB-A71A-1128-A9745E8D5450}"/>
                </a:ext>
              </a:extLst>
            </p:cNvPr>
            <p:cNvSpPr txBox="1">
              <a:spLocks noChangeArrowheads="1"/>
            </p:cNvSpPr>
            <p:nvPr/>
          </p:nvSpPr>
          <p:spPr bwMode="auto">
            <a:xfrm>
              <a:off x="465" y="227"/>
              <a:ext cx="56" cy="30"/>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Text Box 410">
              <a:extLst>
                <a:ext uri="{FF2B5EF4-FFF2-40B4-BE49-F238E27FC236}">
                  <a16:creationId xmlns:a16="http://schemas.microsoft.com/office/drawing/2014/main" id="{61C39DEA-563E-5B5B-E208-5D2517614D3A}"/>
                </a:ext>
              </a:extLst>
            </p:cNvPr>
            <p:cNvSpPr txBox="1">
              <a:spLocks noChangeArrowheads="1"/>
            </p:cNvSpPr>
            <p:nvPr/>
          </p:nvSpPr>
          <p:spPr bwMode="auto">
            <a:xfrm>
              <a:off x="508" y="3"/>
              <a:ext cx="59" cy="21"/>
            </a:xfrm>
            <a:prstGeom prst="rect">
              <a:avLst/>
            </a:prstGeom>
            <a:noFill/>
            <a:ln>
              <a:noFill/>
            </a:ln>
          </p:spPr>
          <p:txBody>
            <a:bodyPr wrap="square" lIns="27432" tIns="18288" rIns="0" bIns="0" anchor="t" upright="1"/>
            <a:lstStyle/>
            <a:p>
              <a:pPr indent="127635" algn="just">
                <a:lnSpc>
                  <a:spcPts val="2200"/>
                </a:lnSpc>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2108651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４</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６　出荷見通し　セルフチェックアウトシステム出荷金額</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ja-JP" altLang="en-US" dirty="0">
                <a:solidFill>
                  <a:schemeClr val="accent1"/>
                </a:solidFill>
              </a:rPr>
              <a:t>構成比は出荷台数と同等 </a:t>
            </a:r>
            <a:endParaRPr lang="ja-JP" altLang="en-US" sz="1600" b="1" dirty="0">
              <a:latin typeface="Meiryo UI" panose="020B0604030504040204" pitchFamily="50" charset="-128"/>
              <a:ea typeface="Meiryo UI" panose="020B0604030504040204" pitchFamily="50" charset="-128"/>
            </a:endParaRPr>
          </a:p>
          <a:p>
            <a:pPr lvl="1"/>
            <a:r>
              <a:rPr lang="ja-JP" altLang="en-US" sz="1600" b="1" dirty="0">
                <a:latin typeface="Meiryo UI" panose="020B0604030504040204" pitchFamily="50" charset="-128"/>
                <a:ea typeface="Meiryo UI" panose="020B0604030504040204" pitchFamily="50" charset="-128"/>
              </a:rPr>
              <a:t>出荷金額に関しては台数同様、右肩上がりで伸長していく。</a:t>
            </a:r>
          </a:p>
          <a:p>
            <a:pPr lvl="1"/>
            <a:r>
              <a:rPr lang="en-US" altLang="ja-JP" sz="1600" b="1" dirty="0">
                <a:latin typeface="Meiryo UI" panose="020B0604030504040204" pitchFamily="50" charset="-128"/>
                <a:ea typeface="Meiryo UI" panose="020B0604030504040204" pitchFamily="50" charset="-128"/>
              </a:rPr>
              <a:t>2026,2027</a:t>
            </a:r>
            <a:r>
              <a:rPr lang="ja-JP" altLang="en-US" sz="1600" b="1" dirty="0">
                <a:latin typeface="Meiryo UI" panose="020B0604030504040204" pitchFamily="50" charset="-128"/>
                <a:ea typeface="Meiryo UI" panose="020B0604030504040204" pitchFamily="50" charset="-128"/>
              </a:rPr>
              <a:t>年度にかけて、大幅に出荷金額、構成比を延ばしていく見通しとなっていることが窺える。</a:t>
            </a:r>
          </a:p>
          <a:p>
            <a:pPr lvl="1"/>
            <a:endParaRPr lang="ja-JP" altLang="en-US" sz="1600" b="1" dirty="0">
              <a:latin typeface="Meiryo UI" panose="020B0604030504040204" pitchFamily="50" charset="-128"/>
              <a:ea typeface="Meiryo UI" panose="020B0604030504040204" pitchFamily="50" charset="-128"/>
            </a:endParaRPr>
          </a:p>
          <a:p>
            <a:pPr lvl="1"/>
            <a:endParaRPr lang="ja-JP" altLang="en-US" sz="1600" b="1" dirty="0">
              <a:latin typeface="Meiryo UI" panose="020B0604030504040204" pitchFamily="50" charset="-128"/>
              <a:ea typeface="Meiryo UI" panose="020B0604030504040204" pitchFamily="50" charset="-128"/>
            </a:endParaRPr>
          </a:p>
          <a:p>
            <a:pPr lvl="1"/>
            <a:endParaRPr lang="ja-JP" altLang="en-US"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grpSp>
        <p:nvGrpSpPr>
          <p:cNvPr id="5" name="Group 591">
            <a:extLst>
              <a:ext uri="{FF2B5EF4-FFF2-40B4-BE49-F238E27FC236}">
                <a16:creationId xmlns:a16="http://schemas.microsoft.com/office/drawing/2014/main" id="{5DEF7A54-4EE5-F425-91EC-A000432E22EE}"/>
              </a:ext>
            </a:extLst>
          </p:cNvPr>
          <p:cNvGrpSpPr/>
          <p:nvPr/>
        </p:nvGrpSpPr>
        <p:grpSpPr bwMode="auto">
          <a:xfrm>
            <a:off x="1773718" y="2753691"/>
            <a:ext cx="7973964" cy="3187700"/>
            <a:chOff x="0" y="0"/>
            <a:chExt cx="582" cy="296"/>
          </a:xfrm>
        </p:grpSpPr>
        <p:graphicFrame>
          <p:nvGraphicFramePr>
            <p:cNvPr id="12" name="グラフ 11">
              <a:extLst>
                <a:ext uri="{FF2B5EF4-FFF2-40B4-BE49-F238E27FC236}">
                  <a16:creationId xmlns:a16="http://schemas.microsoft.com/office/drawing/2014/main" id="{8014F15D-B6DD-7DB8-9518-6074752475AE}"/>
                </a:ext>
              </a:extLst>
            </p:cNvPr>
            <p:cNvGraphicFramePr>
              <a:graphicFrameLocks/>
            </p:cNvGraphicFramePr>
            <p:nvPr/>
          </p:nvGraphicFramePr>
          <p:xfrm>
            <a:off x="0" y="28"/>
            <a:ext cx="582" cy="26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481">
              <a:extLst>
                <a:ext uri="{FF2B5EF4-FFF2-40B4-BE49-F238E27FC236}">
                  <a16:creationId xmlns:a16="http://schemas.microsoft.com/office/drawing/2014/main" id="{6B834F3B-475A-ECD0-D366-79502CD71999}"/>
                </a:ext>
              </a:extLst>
            </p:cNvPr>
            <p:cNvSpPr txBox="1">
              <a:spLocks noChangeArrowheads="1"/>
            </p:cNvSpPr>
            <p:nvPr/>
          </p:nvSpPr>
          <p:spPr bwMode="auto">
            <a:xfrm>
              <a:off x="31" y="0"/>
              <a:ext cx="541" cy="37"/>
            </a:xfrm>
            <a:prstGeom prst="rect">
              <a:avLst/>
            </a:prstGeom>
            <a:noFill/>
            <a:ln>
              <a:noFill/>
            </a:ln>
          </p:spPr>
          <p:txBody>
            <a:bodyPr wrap="square" lIns="36576" tIns="22860" rIns="36576" bIns="0" anchor="t" upright="1"/>
            <a:lstStyle/>
            <a:p>
              <a:pPr indent="140335" algn="ctr">
                <a:lnSpc>
                  <a:spcPts val="1500"/>
                </a:lnSpc>
                <a:buNone/>
              </a:pP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ｾﾙﾌﾁｪｯｸｱｳﾄｼｽﾃﾑ出荷金額見通し</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2025</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2027</a:t>
              </a:r>
              <a:r>
                <a:rPr lang="ja-JP" sz="11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Text Box 482">
              <a:extLst>
                <a:ext uri="{FF2B5EF4-FFF2-40B4-BE49-F238E27FC236}">
                  <a16:creationId xmlns:a16="http://schemas.microsoft.com/office/drawing/2014/main" id="{A47C0CCA-7F86-C6A1-9E4F-A43F1DAF430B}"/>
                </a:ext>
              </a:extLst>
            </p:cNvPr>
            <p:cNvSpPr txBox="1">
              <a:spLocks noChangeArrowheads="1"/>
            </p:cNvSpPr>
            <p:nvPr/>
          </p:nvSpPr>
          <p:spPr bwMode="auto">
            <a:xfrm>
              <a:off x="9" y="16"/>
              <a:ext cx="75" cy="35"/>
            </a:xfrm>
            <a:prstGeom prst="rect">
              <a:avLst/>
            </a:prstGeom>
            <a:noFill/>
            <a:ln>
              <a:noFill/>
            </a:ln>
          </p:spPr>
          <p:txBody>
            <a:bodyPr wrap="square" lIns="27432" tIns="18288" rIns="0" bIns="0" anchor="t" upright="1"/>
            <a:lstStyle/>
            <a:p>
              <a:pPr indent="127635" algn="just">
                <a:lnSpc>
                  <a:spcPts val="2200"/>
                </a:lnSpc>
                <a:buNone/>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（百万円）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Text Box 483">
              <a:extLst>
                <a:ext uri="{FF2B5EF4-FFF2-40B4-BE49-F238E27FC236}">
                  <a16:creationId xmlns:a16="http://schemas.microsoft.com/office/drawing/2014/main" id="{17E80F8B-9466-1C4F-A323-B33B49A449F8}"/>
                </a:ext>
              </a:extLst>
            </p:cNvPr>
            <p:cNvSpPr txBox="1">
              <a:spLocks noChangeArrowheads="1"/>
            </p:cNvSpPr>
            <p:nvPr/>
          </p:nvSpPr>
          <p:spPr bwMode="auto">
            <a:xfrm>
              <a:off x="471" y="223"/>
              <a:ext cx="73" cy="31"/>
            </a:xfrm>
            <a:prstGeom prst="rect">
              <a:avLst/>
            </a:prstGeom>
            <a:noFill/>
            <a:ln>
              <a:noFill/>
            </a:ln>
          </p:spPr>
          <p:txBody>
            <a:bodyPr wrap="square" lIns="27432" tIns="18288" rIns="0" bIns="0" anchor="t" upright="1"/>
            <a:lstStyle/>
            <a:p>
              <a:pPr indent="127635" algn="just">
                <a:lnSpc>
                  <a:spcPts val="2200"/>
                </a:lnSpc>
                <a:buNone/>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Text Box 484">
              <a:extLst>
                <a:ext uri="{FF2B5EF4-FFF2-40B4-BE49-F238E27FC236}">
                  <a16:creationId xmlns:a16="http://schemas.microsoft.com/office/drawing/2014/main" id="{6C267691-5F39-C0F0-3EE9-E307BBDB9CF1}"/>
                </a:ext>
              </a:extLst>
            </p:cNvPr>
            <p:cNvSpPr txBox="1">
              <a:spLocks noChangeArrowheads="1"/>
            </p:cNvSpPr>
            <p:nvPr/>
          </p:nvSpPr>
          <p:spPr bwMode="auto">
            <a:xfrm>
              <a:off x="497" y="12"/>
              <a:ext cx="55" cy="35"/>
            </a:xfrm>
            <a:prstGeom prst="rect">
              <a:avLst/>
            </a:prstGeom>
            <a:noFill/>
            <a:ln>
              <a:noFill/>
            </a:ln>
          </p:spPr>
          <p:txBody>
            <a:bodyPr wrap="square" lIns="27432" tIns="18288" rIns="0" bIns="0" anchor="t" upright="1"/>
            <a:lstStyle/>
            <a:p>
              <a:pPr indent="127635" algn="just">
                <a:lnSpc>
                  <a:spcPts val="2200"/>
                </a:lnSpc>
                <a:buNone/>
              </a:pPr>
              <a:r>
                <a:rPr lang="ja-JP" sz="1000" b="1"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1032086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５．カード決済端末の動向</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kumimoji="1" lang="ja-JP" altLang="en-US" dirty="0">
                <a:solidFill>
                  <a:schemeClr val="accent1"/>
                </a:solidFill>
              </a:rPr>
              <a:t>製品の定義：カード決済端末</a:t>
            </a:r>
          </a:p>
          <a:p>
            <a:pPr lvl="1"/>
            <a:r>
              <a:rPr kumimoji="1" lang="ja-JP" altLang="en-US" sz="1600" b="1" dirty="0"/>
              <a:t>クレジットカードまたはデビットカードの信用照会端末機で無効カードの判定、与信の照会、伝票発行、ギャザリング、</a:t>
            </a:r>
            <a:br>
              <a:rPr kumimoji="1" lang="en-US" altLang="ja-JP" sz="1600" b="1" dirty="0"/>
            </a:br>
            <a:r>
              <a:rPr kumimoji="1" lang="ja-JP" altLang="en-US" sz="1600" b="1" dirty="0"/>
              <a:t>代金の決済ができる端末</a:t>
            </a:r>
            <a:br>
              <a:rPr kumimoji="1" lang="en-US" altLang="ja-JP" sz="1600" b="1" dirty="0"/>
            </a:br>
            <a:r>
              <a:rPr kumimoji="1" lang="ja-JP" altLang="en-US" sz="1600" b="1" dirty="0"/>
              <a:t>　①有線または無線で電話回線または専用回線に接続されているもの</a:t>
            </a:r>
            <a:br>
              <a:rPr lang="en-US" altLang="ja-JP" sz="1600" b="1" dirty="0"/>
            </a:br>
            <a:r>
              <a:rPr lang="ja-JP" altLang="en-US" sz="1600" b="1" dirty="0"/>
              <a:t>　</a:t>
            </a:r>
            <a:r>
              <a:rPr kumimoji="1" lang="ja-JP" altLang="en-US" sz="1600" b="1" dirty="0"/>
              <a:t>②クレジット端末単機能、デビット端末単機能ならびにﾃﾞﾋﾞｯﾄｶｰﾄﾞ／ｸﾚｼﾞｯﾄｶｰﾄﾞ双方の決済機能を持つ端末を含む</a:t>
            </a:r>
            <a:br>
              <a:rPr kumimoji="1" lang="en-US" altLang="ja-JP" sz="1600" b="1" dirty="0"/>
            </a:br>
            <a:r>
              <a:rPr kumimoji="1" lang="ja-JP" altLang="en-US" sz="1600" b="1" dirty="0"/>
              <a:t>　③電子マネー専用端末は除く </a:t>
            </a:r>
            <a:br>
              <a:rPr lang="en-US" altLang="ja-JP" sz="1600" b="1" dirty="0"/>
            </a:br>
            <a:r>
              <a:rPr lang="ja-JP" altLang="en-US" sz="1600" b="1" dirty="0"/>
              <a:t>　④カード決済端末・据置型：カード決済端末・据置型として型番をとっているもの。／店舗等に置く据置型の端末。</a:t>
            </a:r>
            <a:br>
              <a:rPr lang="en-US" altLang="ja-JP" sz="1600" b="1" dirty="0"/>
            </a:br>
            <a:r>
              <a:rPr lang="ja-JP" altLang="en-US" sz="1600" b="1" dirty="0"/>
              <a:t>　⑤カード決済端末・携帯型：カード決済端末・携帯型として型番をとっているもの。／電池駆動で携帯型の端末。</a:t>
            </a:r>
            <a:endParaRPr kumimoji="1" lang="ja-JP" altLang="en-US" sz="1600" b="1" dirty="0"/>
          </a:p>
          <a:p>
            <a:pPr lvl="1"/>
            <a:endParaRPr kumimoji="1" lang="ja-JP" altLang="en-US" b="1" dirty="0"/>
          </a:p>
          <a:p>
            <a:r>
              <a:rPr kumimoji="1" lang="en-US" altLang="ja-JP" dirty="0">
                <a:solidFill>
                  <a:schemeClr val="accent1"/>
                </a:solidFill>
              </a:rPr>
              <a:t>2024</a:t>
            </a:r>
            <a:r>
              <a:rPr kumimoji="1" lang="ja-JP" altLang="en-US" dirty="0">
                <a:solidFill>
                  <a:schemeClr val="accent1"/>
                </a:solidFill>
              </a:rPr>
              <a:t>年度の出荷実績</a:t>
            </a:r>
            <a:endParaRPr kumimoji="1" lang="en-US" altLang="ja-JP" dirty="0">
              <a:solidFill>
                <a:schemeClr val="accent1"/>
              </a:solidFill>
            </a:endParaRPr>
          </a:p>
          <a:p>
            <a:pPr lvl="1"/>
            <a:r>
              <a:rPr lang="ja-JP" altLang="en-US" sz="1400" b="1" dirty="0">
                <a:latin typeface="Meiryo UI" panose="020B0604030504040204" pitchFamily="50" charset="-128"/>
                <a:ea typeface="Meiryo UI" panose="020B0604030504040204" pitchFamily="50" charset="-128"/>
              </a:rPr>
              <a:t>自主統計参加会社による四半期毎のデータに基づく</a:t>
            </a:r>
            <a:endParaRPr kumimoji="1" lang="en-US" altLang="ja-JP" sz="1400" b="1" dirty="0">
              <a:solidFill>
                <a:schemeClr val="accent1"/>
              </a:solidFill>
              <a:latin typeface="Meiryo UI" panose="020B0604030504040204" pitchFamily="50" charset="-128"/>
              <a:ea typeface="Meiryo UI" panose="020B0604030504040204" pitchFamily="50" charset="-128"/>
            </a:endParaRPr>
          </a:p>
          <a:p>
            <a:r>
              <a:rPr kumimoji="1" lang="ja-JP" altLang="en-US" dirty="0">
                <a:solidFill>
                  <a:schemeClr val="accent1"/>
                </a:solidFill>
              </a:rPr>
              <a:t>今後</a:t>
            </a:r>
            <a:r>
              <a:rPr kumimoji="1" lang="en-US" altLang="ja-JP" dirty="0">
                <a:solidFill>
                  <a:schemeClr val="accent1"/>
                </a:solidFill>
              </a:rPr>
              <a:t>3</a:t>
            </a:r>
            <a:r>
              <a:rPr kumimoji="1" lang="ja-JP" altLang="en-US" dirty="0">
                <a:solidFill>
                  <a:schemeClr val="accent1"/>
                </a:solidFill>
              </a:rPr>
              <a:t>ヶ年の出荷見通し</a:t>
            </a:r>
            <a:endParaRPr kumimoji="1" lang="en-US" altLang="ja-JP" dirty="0">
              <a:solidFill>
                <a:schemeClr val="accent1"/>
              </a:solidFill>
            </a:endParaRPr>
          </a:p>
          <a:p>
            <a:pPr lvl="1"/>
            <a:r>
              <a:rPr lang="ja-JP" altLang="en-US" sz="1400" b="1" dirty="0">
                <a:latin typeface="Meiryo UI" panose="020B0604030504040204" pitchFamily="50" charset="-128"/>
                <a:ea typeface="Meiryo UI" panose="020B0604030504040204" pitchFamily="50" charset="-128"/>
              </a:rPr>
              <a:t>自主統計参加会社に対し「据置型」「携帯型」に区分して出荷見込みのｱﾝｹｰﾄを実施。</a:t>
            </a: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年度を</a:t>
            </a:r>
            <a:r>
              <a:rPr lang="en-US" altLang="ja-JP" sz="1400" b="1" dirty="0">
                <a:latin typeface="Meiryo UI" panose="020B0604030504040204" pitchFamily="50" charset="-128"/>
                <a:ea typeface="Meiryo UI" panose="020B0604030504040204" pitchFamily="50" charset="-128"/>
              </a:rPr>
              <a:t>100</a:t>
            </a:r>
            <a:r>
              <a:rPr lang="ja-JP" altLang="en-US" sz="1400" b="1" dirty="0">
                <a:latin typeface="Meiryo UI" panose="020B0604030504040204" pitchFamily="50" charset="-128"/>
                <a:ea typeface="Meiryo UI" panose="020B0604030504040204" pitchFamily="50" charset="-128"/>
              </a:rPr>
              <a:t>としたときの伸長率で回答</a:t>
            </a:r>
            <a:endParaRPr lang="en-US" altLang="ja-JP" sz="14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Tree>
    <p:extLst>
      <p:ext uri="{BB962C8B-B14F-4D97-AF65-F5344CB8AC3E}">
        <p14:creationId xmlns:p14="http://schemas.microsoft.com/office/powerpoint/2010/main" val="15913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５</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１　カード決済端末　　出荷台数実績推移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en-US" altLang="ja-JP" dirty="0">
                <a:solidFill>
                  <a:schemeClr val="accent1"/>
                </a:solidFill>
              </a:rPr>
              <a:t>2024</a:t>
            </a:r>
            <a:r>
              <a:rPr lang="ja-JP" altLang="en-US" dirty="0">
                <a:solidFill>
                  <a:schemeClr val="accent1"/>
                </a:solidFill>
              </a:rPr>
              <a:t>年度 カード決済端末出荷台数は約</a:t>
            </a:r>
            <a:r>
              <a:rPr lang="en-US" altLang="ja-JP" dirty="0">
                <a:solidFill>
                  <a:schemeClr val="accent1"/>
                </a:solidFill>
              </a:rPr>
              <a:t>16.1</a:t>
            </a:r>
            <a:r>
              <a:rPr lang="ja-JP" altLang="en-US" dirty="0">
                <a:solidFill>
                  <a:schemeClr val="accent1"/>
                </a:solidFill>
              </a:rPr>
              <a:t>万台、前年度比</a:t>
            </a:r>
            <a:r>
              <a:rPr lang="en-US" altLang="ja-JP" dirty="0">
                <a:solidFill>
                  <a:schemeClr val="accent1"/>
                </a:solidFill>
              </a:rPr>
              <a:t>63</a:t>
            </a:r>
            <a:r>
              <a:rPr lang="ja-JP" altLang="en-US" dirty="0">
                <a:solidFill>
                  <a:schemeClr val="accent1"/>
                </a:solidFill>
              </a:rPr>
              <a:t>％、</a:t>
            </a:r>
            <a:br>
              <a:rPr lang="en-US" altLang="ja-JP" dirty="0">
                <a:solidFill>
                  <a:schemeClr val="accent1"/>
                </a:solidFill>
              </a:rPr>
            </a:br>
            <a:r>
              <a:rPr lang="ja-JP" altLang="en-US" dirty="0">
                <a:solidFill>
                  <a:schemeClr val="accent1"/>
                </a:solidFill>
              </a:rPr>
              <a:t>据置型　 約</a:t>
            </a:r>
            <a:r>
              <a:rPr lang="en-US" altLang="ja-JP" dirty="0">
                <a:solidFill>
                  <a:schemeClr val="accent1"/>
                </a:solidFill>
              </a:rPr>
              <a:t>13.8</a:t>
            </a:r>
            <a:r>
              <a:rPr lang="ja-JP" altLang="en-US" dirty="0">
                <a:solidFill>
                  <a:schemeClr val="accent1"/>
                </a:solidFill>
              </a:rPr>
              <a:t>万台</a:t>
            </a:r>
            <a:r>
              <a:rPr lang="en-US" altLang="ja-JP" dirty="0">
                <a:solidFill>
                  <a:schemeClr val="accent1"/>
                </a:solidFill>
              </a:rPr>
              <a:t>   </a:t>
            </a:r>
            <a:r>
              <a:rPr lang="ja-JP" altLang="en-US" dirty="0">
                <a:solidFill>
                  <a:schemeClr val="accent1"/>
                </a:solidFill>
              </a:rPr>
              <a:t>前年度比 </a:t>
            </a:r>
            <a:r>
              <a:rPr lang="en-US" altLang="ja-JP" dirty="0">
                <a:solidFill>
                  <a:schemeClr val="accent1"/>
                </a:solidFill>
              </a:rPr>
              <a:t>67</a:t>
            </a:r>
            <a:r>
              <a:rPr lang="ja-JP" altLang="en-US" dirty="0">
                <a:solidFill>
                  <a:schemeClr val="accent1"/>
                </a:solidFill>
              </a:rPr>
              <a:t>％</a:t>
            </a:r>
            <a:br>
              <a:rPr lang="en-US" altLang="ja-JP" dirty="0">
                <a:solidFill>
                  <a:schemeClr val="accent1"/>
                </a:solidFill>
              </a:rPr>
            </a:br>
            <a:r>
              <a:rPr lang="ja-JP" altLang="en-US" dirty="0">
                <a:solidFill>
                  <a:schemeClr val="accent1"/>
                </a:solidFill>
              </a:rPr>
              <a:t>携帯型 　約　</a:t>
            </a:r>
            <a:r>
              <a:rPr lang="en-US" altLang="ja-JP" dirty="0">
                <a:solidFill>
                  <a:schemeClr val="accent1"/>
                </a:solidFill>
              </a:rPr>
              <a:t>2.2</a:t>
            </a:r>
            <a:r>
              <a:rPr lang="ja-JP" altLang="en-US" dirty="0">
                <a:solidFill>
                  <a:schemeClr val="accent1"/>
                </a:solidFill>
              </a:rPr>
              <a:t>万台　前年度比 </a:t>
            </a:r>
            <a:r>
              <a:rPr lang="en-US" altLang="ja-JP" dirty="0">
                <a:solidFill>
                  <a:schemeClr val="accent1"/>
                </a:solidFill>
              </a:rPr>
              <a:t>48</a:t>
            </a:r>
            <a:r>
              <a:rPr lang="ja-JP" altLang="en-US" dirty="0">
                <a:solidFill>
                  <a:schemeClr val="accent1"/>
                </a:solidFill>
              </a:rPr>
              <a:t>％</a:t>
            </a:r>
          </a:p>
          <a:p>
            <a:pPr lvl="1"/>
            <a:r>
              <a:rPr lang="en-US" altLang="ja-JP" sz="1600" b="1" dirty="0">
                <a:latin typeface="Meiryo UI" panose="020B0604030504040204" pitchFamily="50" charset="-128"/>
                <a:ea typeface="Meiryo UI" panose="020B0604030504040204" pitchFamily="50" charset="-128"/>
              </a:rPr>
              <a:t>2023</a:t>
            </a:r>
            <a:r>
              <a:rPr lang="ja-JP" altLang="en-US" sz="1600" b="1" dirty="0">
                <a:latin typeface="Meiryo UI" panose="020B0604030504040204" pitchFamily="50" charset="-128"/>
                <a:ea typeface="Meiryo UI" panose="020B0604030504040204" pitchFamily="50" charset="-128"/>
              </a:rPr>
              <a:t>年に関しては自主統計後，最高の出荷台数となっていたが，</a:t>
            </a:r>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年度は大幅な減少となった。</a:t>
            </a:r>
            <a:endParaRPr lang="en-US" altLang="ja-JP" sz="1600" b="1" dirty="0">
              <a:latin typeface="Meiryo UI" panose="020B0604030504040204" pitchFamily="50" charset="-128"/>
              <a:ea typeface="Meiryo UI" panose="020B0604030504040204" pitchFamily="50" charset="-128"/>
            </a:endParaRPr>
          </a:p>
          <a:p>
            <a:pPr lvl="1"/>
            <a:r>
              <a:rPr lang="en-US" altLang="ja-JP" sz="1600" b="1" dirty="0">
                <a:latin typeface="Meiryo UI" panose="020B0604030504040204" pitchFamily="50" charset="-128"/>
                <a:ea typeface="Meiryo UI" panose="020B0604030504040204" pitchFamily="50" charset="-128"/>
              </a:rPr>
              <a:t>2023</a:t>
            </a:r>
            <a:r>
              <a:rPr lang="ja-JP" altLang="en-US" sz="1600" b="1" dirty="0">
                <a:latin typeface="Meiryo UI" panose="020B0604030504040204" pitchFamily="50" charset="-128"/>
                <a:ea typeface="Meiryo UI" panose="020B0604030504040204" pitchFamily="50" charset="-128"/>
              </a:rPr>
              <a:t>年度に記録的な出荷台数となった反動として、</a:t>
            </a:r>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年度は需要が一巡し、導入ペースが落ち着いたことが出荷台数の大幅な減少につながったと窺える。</a:t>
            </a:r>
            <a:endParaRPr lang="en-US" altLang="ja-JP"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
        <p:nvSpPr>
          <p:cNvPr id="5" name="Rectangle 2">
            <a:extLst>
              <a:ext uri="{FF2B5EF4-FFF2-40B4-BE49-F238E27FC236}">
                <a16:creationId xmlns:a16="http://schemas.microsoft.com/office/drawing/2014/main" id="{EA01D879-0166-895A-8654-77B5FC209CA9}"/>
              </a:ext>
            </a:extLst>
          </p:cNvPr>
          <p:cNvSpPr>
            <a:spLocks noChangeArrowheads="1"/>
          </p:cNvSpPr>
          <p:nvPr/>
        </p:nvSpPr>
        <p:spPr bwMode="auto">
          <a:xfrm>
            <a:off x="3064748" y="30446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Picture 1">
            <a:extLst>
              <a:ext uri="{FF2B5EF4-FFF2-40B4-BE49-F238E27FC236}">
                <a16:creationId xmlns:a16="http://schemas.microsoft.com/office/drawing/2014/main" id="{CDAB62AE-0502-049C-8BC0-172C9A035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637" y="3369577"/>
            <a:ext cx="4770372" cy="294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075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latin typeface="Meiryo UI" panose="020B0604030504040204" pitchFamily="50" charset="-128"/>
                <a:ea typeface="Meiryo UI" panose="020B0604030504040204" pitchFamily="50" charset="-128"/>
              </a:rPr>
              <a:t>５</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２　カード決済端末　　出荷金額実績推移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en-US" altLang="ja-JP" dirty="0">
                <a:solidFill>
                  <a:schemeClr val="accent1"/>
                </a:solidFill>
              </a:rPr>
              <a:t>2024</a:t>
            </a:r>
            <a:r>
              <a:rPr lang="ja-JP" altLang="en-US" dirty="0">
                <a:solidFill>
                  <a:schemeClr val="accent1"/>
                </a:solidFill>
              </a:rPr>
              <a:t>年度の出荷金額は約</a:t>
            </a:r>
            <a:r>
              <a:rPr lang="en-US" altLang="ja-JP" dirty="0">
                <a:solidFill>
                  <a:schemeClr val="accent1"/>
                </a:solidFill>
              </a:rPr>
              <a:t>98.3</a:t>
            </a:r>
            <a:r>
              <a:rPr lang="ja-JP" altLang="en-US" dirty="0">
                <a:solidFill>
                  <a:schemeClr val="accent1"/>
                </a:solidFill>
              </a:rPr>
              <a:t>億円、前年度比</a:t>
            </a:r>
            <a:r>
              <a:rPr lang="en-US" altLang="ja-JP" dirty="0">
                <a:solidFill>
                  <a:schemeClr val="accent1"/>
                </a:solidFill>
              </a:rPr>
              <a:t>65</a:t>
            </a:r>
            <a:r>
              <a:rPr lang="ja-JP" altLang="en-US" dirty="0">
                <a:solidFill>
                  <a:schemeClr val="accent1"/>
                </a:solidFill>
              </a:rPr>
              <a:t>％</a:t>
            </a:r>
            <a:br>
              <a:rPr lang="en-US" altLang="ja-JP" dirty="0">
                <a:solidFill>
                  <a:schemeClr val="accent1"/>
                </a:solidFill>
              </a:rPr>
            </a:br>
            <a:r>
              <a:rPr lang="zh-TW" altLang="en-US" dirty="0">
                <a:solidFill>
                  <a:schemeClr val="accent1"/>
                </a:solidFill>
              </a:rPr>
              <a:t>据置型 約 </a:t>
            </a:r>
            <a:r>
              <a:rPr lang="en-US" altLang="ja-JP" dirty="0">
                <a:solidFill>
                  <a:schemeClr val="accent1"/>
                </a:solidFill>
              </a:rPr>
              <a:t>87.6</a:t>
            </a:r>
            <a:r>
              <a:rPr lang="zh-TW" altLang="en-US" dirty="0">
                <a:solidFill>
                  <a:schemeClr val="accent1"/>
                </a:solidFill>
              </a:rPr>
              <a:t>億円  前年度比 </a:t>
            </a:r>
            <a:r>
              <a:rPr lang="en-US" altLang="zh-TW" dirty="0">
                <a:solidFill>
                  <a:schemeClr val="accent1"/>
                </a:solidFill>
              </a:rPr>
              <a:t>64</a:t>
            </a:r>
            <a:r>
              <a:rPr lang="zh-TW" altLang="en-US" dirty="0">
                <a:solidFill>
                  <a:schemeClr val="accent1"/>
                </a:solidFill>
              </a:rPr>
              <a:t>％</a:t>
            </a:r>
            <a:br>
              <a:rPr lang="en-US" altLang="zh-TW" dirty="0">
                <a:solidFill>
                  <a:schemeClr val="accent1"/>
                </a:solidFill>
              </a:rPr>
            </a:br>
            <a:r>
              <a:rPr lang="zh-TW" altLang="en-US" dirty="0">
                <a:solidFill>
                  <a:schemeClr val="accent1"/>
                </a:solidFill>
              </a:rPr>
              <a:t>携帯型 約 </a:t>
            </a:r>
            <a:r>
              <a:rPr lang="en-US" altLang="zh-TW" dirty="0">
                <a:solidFill>
                  <a:schemeClr val="accent1"/>
                </a:solidFill>
              </a:rPr>
              <a:t>10.7</a:t>
            </a:r>
            <a:r>
              <a:rPr lang="zh-TW" altLang="en-US" dirty="0">
                <a:solidFill>
                  <a:schemeClr val="accent1"/>
                </a:solidFill>
              </a:rPr>
              <a:t>億円　前年度比 </a:t>
            </a:r>
            <a:r>
              <a:rPr lang="en-US" altLang="zh-TW" dirty="0">
                <a:solidFill>
                  <a:schemeClr val="accent1"/>
                </a:solidFill>
              </a:rPr>
              <a:t>67</a:t>
            </a:r>
            <a:r>
              <a:rPr lang="zh-TW" altLang="en-US" dirty="0">
                <a:solidFill>
                  <a:schemeClr val="accent1"/>
                </a:solidFill>
              </a:rPr>
              <a:t>％</a:t>
            </a:r>
          </a:p>
          <a:p>
            <a:pPr lvl="1"/>
            <a:r>
              <a:rPr lang="en-US" altLang="ja-JP" sz="1600" b="1" dirty="0">
                <a:latin typeface="Meiryo UI" panose="020B0604030504040204" pitchFamily="50" charset="-128"/>
                <a:ea typeface="Meiryo UI" panose="020B0604030504040204" pitchFamily="50" charset="-128"/>
              </a:rPr>
              <a:t>2023</a:t>
            </a:r>
            <a:r>
              <a:rPr lang="ja-JP" altLang="en-US" sz="1600" b="1" dirty="0">
                <a:latin typeface="Meiryo UI" panose="020B0604030504040204" pitchFamily="50" charset="-128"/>
                <a:ea typeface="Meiryo UI" panose="020B0604030504040204" pitchFamily="50" charset="-128"/>
              </a:rPr>
              <a:t>年度に記録的な出荷台数となった反動として、</a:t>
            </a:r>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年度は需要が一巡し、導入ペースが落ち着いたことが出荷台数の大幅な減少につながったと窺える</a:t>
            </a:r>
          </a:p>
          <a:p>
            <a:pPr lvl="1"/>
            <a:r>
              <a:rPr lang="ja-JP" altLang="en-US" sz="1600" b="1" dirty="0">
                <a:latin typeface="Meiryo UI" panose="020B0604030504040204" pitchFamily="50" charset="-128"/>
                <a:ea typeface="Meiryo UI" panose="020B0604030504040204" pitchFamily="50" charset="-128"/>
              </a:rPr>
              <a:t>携帯型は大口需要に影響を受けやすいことから，大口需要の減少が要因として窺える。</a:t>
            </a: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
        <p:nvSpPr>
          <p:cNvPr id="5" name="Rectangle 2">
            <a:extLst>
              <a:ext uri="{FF2B5EF4-FFF2-40B4-BE49-F238E27FC236}">
                <a16:creationId xmlns:a16="http://schemas.microsoft.com/office/drawing/2014/main" id="{EA01D879-0166-895A-8654-77B5FC209CA9}"/>
              </a:ext>
            </a:extLst>
          </p:cNvPr>
          <p:cNvSpPr>
            <a:spLocks noChangeArrowheads="1"/>
          </p:cNvSpPr>
          <p:nvPr/>
        </p:nvSpPr>
        <p:spPr bwMode="auto">
          <a:xfrm>
            <a:off x="3064748" y="30446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2">
            <a:extLst>
              <a:ext uri="{FF2B5EF4-FFF2-40B4-BE49-F238E27FC236}">
                <a16:creationId xmlns:a16="http://schemas.microsoft.com/office/drawing/2014/main" id="{DEBC7316-84AC-A263-DB4B-FC55775896FC}"/>
              </a:ext>
            </a:extLst>
          </p:cNvPr>
          <p:cNvSpPr>
            <a:spLocks noChangeArrowheads="1"/>
          </p:cNvSpPr>
          <p:nvPr/>
        </p:nvSpPr>
        <p:spPr bwMode="auto">
          <a:xfrm>
            <a:off x="2220685" y="2897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Rectangle 2">
            <a:extLst>
              <a:ext uri="{FF2B5EF4-FFF2-40B4-BE49-F238E27FC236}">
                <a16:creationId xmlns:a16="http://schemas.microsoft.com/office/drawing/2014/main" id="{7ED650E3-C967-6F80-FB28-A9B8163A5398}"/>
              </a:ext>
            </a:extLst>
          </p:cNvPr>
          <p:cNvSpPr>
            <a:spLocks noChangeArrowheads="1"/>
          </p:cNvSpPr>
          <p:nvPr/>
        </p:nvSpPr>
        <p:spPr bwMode="auto">
          <a:xfrm>
            <a:off x="2638396" y="2944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Picture 1">
            <a:extLst>
              <a:ext uri="{FF2B5EF4-FFF2-40B4-BE49-F238E27FC236}">
                <a16:creationId xmlns:a16="http://schemas.microsoft.com/office/drawing/2014/main" id="{D51157D7-D56A-773C-226F-E720A4B91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016" y="3312047"/>
            <a:ext cx="5243998" cy="324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solidFill>
                  <a:schemeClr val="tx2"/>
                </a:solidFill>
                <a:latin typeface="Meiryo UI" panose="020B0604030504040204" pitchFamily="50" charset="-128"/>
                <a:ea typeface="Meiryo UI" panose="020B0604030504040204" pitchFamily="50" charset="-128"/>
              </a:rPr>
              <a:t>５</a:t>
            </a:r>
            <a:r>
              <a:rPr lang="en-US" altLang="ja-JP" b="1" dirty="0">
                <a:solidFill>
                  <a:schemeClr val="tx2"/>
                </a:solidFill>
                <a:latin typeface="Meiryo UI" panose="020B0604030504040204" pitchFamily="50" charset="-128"/>
                <a:ea typeface="Meiryo UI" panose="020B0604030504040204" pitchFamily="50" charset="-128"/>
              </a:rPr>
              <a:t>.</a:t>
            </a:r>
            <a:r>
              <a:rPr lang="ja-JP" altLang="en-US" b="1" dirty="0">
                <a:solidFill>
                  <a:schemeClr val="tx2"/>
                </a:solidFill>
                <a:latin typeface="Meiryo UI" panose="020B0604030504040204" pitchFamily="50" charset="-128"/>
                <a:ea typeface="Meiryo UI" panose="020B0604030504040204" pitchFamily="50" charset="-128"/>
              </a:rPr>
              <a:t>３　</a:t>
            </a:r>
            <a:r>
              <a:rPr lang="ja-JP" altLang="en-US" b="1" dirty="0">
                <a:latin typeface="Meiryo UI" panose="020B0604030504040204" pitchFamily="50" charset="-128"/>
                <a:ea typeface="Meiryo UI" panose="020B0604030504040204" pitchFamily="50" charset="-128"/>
              </a:rPr>
              <a:t>カード決済端末　出荷単価実績推移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en-US" altLang="ja-JP">
                <a:solidFill>
                  <a:schemeClr val="accent1"/>
                </a:solidFill>
              </a:rPr>
              <a:t>2024</a:t>
            </a:r>
            <a:r>
              <a:rPr lang="ja-JP" altLang="en-US">
                <a:solidFill>
                  <a:schemeClr val="accent1"/>
                </a:solidFill>
              </a:rPr>
              <a:t>年度</a:t>
            </a:r>
            <a:r>
              <a:rPr lang="ja-JP" altLang="en-US" dirty="0">
                <a:solidFill>
                  <a:schemeClr val="accent1"/>
                </a:solidFill>
              </a:rPr>
              <a:t>の出荷単価は</a:t>
            </a:r>
            <a:r>
              <a:rPr lang="en-US" altLang="ja-JP" dirty="0">
                <a:solidFill>
                  <a:schemeClr val="accent1"/>
                </a:solidFill>
              </a:rPr>
              <a:t>6.1</a:t>
            </a:r>
            <a:r>
              <a:rPr lang="ja-JP" altLang="en-US" dirty="0">
                <a:solidFill>
                  <a:schemeClr val="accent1"/>
                </a:solidFill>
              </a:rPr>
              <a:t>万円、  前年度比　</a:t>
            </a:r>
            <a:r>
              <a:rPr lang="en-US" altLang="ja-JP" dirty="0">
                <a:solidFill>
                  <a:schemeClr val="accent1"/>
                </a:solidFill>
              </a:rPr>
              <a:t>102</a:t>
            </a:r>
            <a:r>
              <a:rPr lang="ja-JP" altLang="en-US" dirty="0">
                <a:solidFill>
                  <a:schemeClr val="accent1"/>
                </a:solidFill>
              </a:rPr>
              <a:t>％ </a:t>
            </a:r>
            <a:br>
              <a:rPr lang="en-US" altLang="ja-JP" dirty="0">
                <a:solidFill>
                  <a:schemeClr val="accent1"/>
                </a:solidFill>
              </a:rPr>
            </a:br>
            <a:r>
              <a:rPr lang="ja-JP" altLang="en-US" dirty="0">
                <a:solidFill>
                  <a:schemeClr val="accent1"/>
                </a:solidFill>
              </a:rPr>
              <a:t>据置型  </a:t>
            </a:r>
            <a:r>
              <a:rPr lang="en-US" altLang="ja-JP" dirty="0">
                <a:solidFill>
                  <a:schemeClr val="accent1"/>
                </a:solidFill>
              </a:rPr>
              <a:t>6.3</a:t>
            </a:r>
            <a:r>
              <a:rPr lang="ja-JP" altLang="en-US" dirty="0">
                <a:solidFill>
                  <a:schemeClr val="accent1"/>
                </a:solidFill>
              </a:rPr>
              <a:t>万円、 前年度比　</a:t>
            </a:r>
            <a:r>
              <a:rPr lang="en-US" altLang="ja-JP" dirty="0">
                <a:solidFill>
                  <a:schemeClr val="accent1"/>
                </a:solidFill>
              </a:rPr>
              <a:t>96</a:t>
            </a:r>
            <a:r>
              <a:rPr lang="ja-JP" altLang="en-US" dirty="0">
                <a:solidFill>
                  <a:schemeClr val="accent1"/>
                </a:solidFill>
              </a:rPr>
              <a:t>％</a:t>
            </a:r>
            <a:br>
              <a:rPr lang="en-US" altLang="ja-JP" dirty="0">
                <a:solidFill>
                  <a:schemeClr val="accent1"/>
                </a:solidFill>
              </a:rPr>
            </a:br>
            <a:r>
              <a:rPr lang="ja-JP" altLang="en-US" dirty="0">
                <a:solidFill>
                  <a:schemeClr val="accent1"/>
                </a:solidFill>
              </a:rPr>
              <a:t>携帯型  </a:t>
            </a:r>
            <a:r>
              <a:rPr lang="en-US" altLang="ja-JP" dirty="0">
                <a:solidFill>
                  <a:schemeClr val="accent1"/>
                </a:solidFill>
              </a:rPr>
              <a:t>4.7</a:t>
            </a:r>
            <a:r>
              <a:rPr lang="ja-JP" altLang="en-US" dirty="0">
                <a:solidFill>
                  <a:schemeClr val="accent1"/>
                </a:solidFill>
              </a:rPr>
              <a:t>万円、 前年度比　</a:t>
            </a:r>
            <a:r>
              <a:rPr lang="en-US" altLang="ja-JP" dirty="0">
                <a:solidFill>
                  <a:schemeClr val="accent1"/>
                </a:solidFill>
              </a:rPr>
              <a:t>141</a:t>
            </a:r>
            <a:r>
              <a:rPr lang="ja-JP" altLang="en-US" dirty="0">
                <a:solidFill>
                  <a:schemeClr val="accent1"/>
                </a:solidFill>
              </a:rPr>
              <a:t>％</a:t>
            </a:r>
          </a:p>
          <a:p>
            <a:pPr lvl="1"/>
            <a:r>
              <a:rPr lang="ja-JP" altLang="en-US" sz="1600" b="1" dirty="0">
                <a:latin typeface="Meiryo UI" panose="020B0604030504040204" pitchFamily="50" charset="-128"/>
                <a:ea typeface="Meiryo UI" panose="020B0604030504040204" pitchFamily="50" charset="-128"/>
              </a:rPr>
              <a:t>据置型端末は、横ばい</a:t>
            </a:r>
            <a:endParaRPr lang="en-US" altLang="ja-JP" sz="1600" b="1" dirty="0">
              <a:latin typeface="Meiryo UI" panose="020B0604030504040204" pitchFamily="50" charset="-128"/>
              <a:ea typeface="Meiryo UI" panose="020B0604030504040204" pitchFamily="50" charset="-128"/>
            </a:endParaRPr>
          </a:p>
          <a:p>
            <a:pPr lvl="1"/>
            <a:r>
              <a:rPr lang="ja-JP" altLang="en-US" sz="1600" b="1" dirty="0">
                <a:latin typeface="Meiryo UI" panose="020B0604030504040204" pitchFamily="50" charset="-128"/>
                <a:ea typeface="Meiryo UI" panose="020B0604030504040204" pitchFamily="50" charset="-128"/>
              </a:rPr>
              <a:t>携帯型端末は、</a:t>
            </a:r>
            <a:r>
              <a:rPr lang="en-US" altLang="ja-JP" sz="1600" b="1" dirty="0"/>
              <a:t>2023</a:t>
            </a:r>
            <a:r>
              <a:rPr lang="ja-JP" altLang="en-US" sz="1600" b="1" dirty="0"/>
              <a:t>年度大きく出荷単価を下げているが，これは大口需要が要因と窺える。</a:t>
            </a:r>
            <a:endParaRPr lang="ja-JP" altLang="en-US"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
        <p:nvSpPr>
          <p:cNvPr id="7" name="Rectangle 2">
            <a:extLst>
              <a:ext uri="{FF2B5EF4-FFF2-40B4-BE49-F238E27FC236}">
                <a16:creationId xmlns:a16="http://schemas.microsoft.com/office/drawing/2014/main" id="{51EE5626-A669-84DE-0669-C45A0F85C104}"/>
              </a:ext>
            </a:extLst>
          </p:cNvPr>
          <p:cNvSpPr>
            <a:spLocks noChangeArrowheads="1"/>
          </p:cNvSpPr>
          <p:nvPr/>
        </p:nvSpPr>
        <p:spPr bwMode="auto">
          <a:xfrm>
            <a:off x="2924070" y="422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a:extLst>
              <a:ext uri="{FF2B5EF4-FFF2-40B4-BE49-F238E27FC236}">
                <a16:creationId xmlns:a16="http://schemas.microsoft.com/office/drawing/2014/main" id="{20210D41-C859-33C0-8097-E4377D8AE505}"/>
              </a:ext>
            </a:extLst>
          </p:cNvPr>
          <p:cNvPicPr>
            <a:picLocks noChangeAspect="1"/>
          </p:cNvPicPr>
          <p:nvPr/>
        </p:nvPicPr>
        <p:blipFill>
          <a:blip r:embed="rId2"/>
          <a:stretch>
            <a:fillRect/>
          </a:stretch>
        </p:blipFill>
        <p:spPr>
          <a:xfrm>
            <a:off x="3596980" y="3483181"/>
            <a:ext cx="4719705" cy="2963269"/>
          </a:xfrm>
          <a:prstGeom prst="rect">
            <a:avLst/>
          </a:prstGeom>
        </p:spPr>
      </p:pic>
    </p:spTree>
    <p:extLst>
      <p:ext uri="{BB962C8B-B14F-4D97-AF65-F5344CB8AC3E}">
        <p14:creationId xmlns:p14="http://schemas.microsoft.com/office/powerpoint/2010/main" val="885414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solidFill>
                  <a:schemeClr val="tx2"/>
                </a:solidFill>
                <a:latin typeface="Meiryo UI" panose="020B0604030504040204" pitchFamily="50" charset="-128"/>
                <a:ea typeface="Meiryo UI" panose="020B0604030504040204" pitchFamily="50" charset="-128"/>
              </a:rPr>
              <a:t>５</a:t>
            </a:r>
            <a:r>
              <a:rPr lang="en-US" altLang="ja-JP" b="1" dirty="0">
                <a:solidFill>
                  <a:schemeClr val="tx2"/>
                </a:solidFill>
                <a:latin typeface="Meiryo UI" panose="020B0604030504040204" pitchFamily="50" charset="-128"/>
                <a:ea typeface="Meiryo UI" panose="020B0604030504040204" pitchFamily="50" charset="-128"/>
              </a:rPr>
              <a:t>.</a:t>
            </a:r>
            <a:r>
              <a:rPr lang="en-US" altLang="ja-JP" dirty="0">
                <a:solidFill>
                  <a:schemeClr val="tx2"/>
                </a:solidFill>
                <a:latin typeface="Meiryo UI" panose="020B0604030504040204" pitchFamily="50" charset="-128"/>
                <a:ea typeface="Meiryo UI" panose="020B0604030504040204" pitchFamily="50" charset="-128"/>
              </a:rPr>
              <a:t>4</a:t>
            </a:r>
            <a:r>
              <a:rPr lang="ja-JP" altLang="en-US" b="1" dirty="0">
                <a:solidFill>
                  <a:schemeClr val="tx2"/>
                </a:solidFill>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カード決済端末</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据置型</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見通し</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en-US" altLang="ja-JP" dirty="0">
                <a:solidFill>
                  <a:schemeClr val="accent1"/>
                </a:solidFill>
              </a:rPr>
              <a:t>2025</a:t>
            </a:r>
            <a:r>
              <a:rPr lang="ja-JP" altLang="en-US" dirty="0">
                <a:solidFill>
                  <a:schemeClr val="accent1"/>
                </a:solidFill>
              </a:rPr>
              <a:t>年度から</a:t>
            </a:r>
            <a:r>
              <a:rPr lang="en-US" altLang="ja-JP" dirty="0">
                <a:solidFill>
                  <a:schemeClr val="accent1"/>
                </a:solidFill>
              </a:rPr>
              <a:t>2027</a:t>
            </a:r>
            <a:r>
              <a:rPr lang="ja-JP" altLang="en-US" dirty="0">
                <a:solidFill>
                  <a:schemeClr val="accent1"/>
                </a:solidFill>
              </a:rPr>
              <a:t>年度まで微増の見込み</a:t>
            </a:r>
          </a:p>
          <a:p>
            <a:pPr lvl="1"/>
            <a:r>
              <a:rPr lang="ja-JP" altLang="en-US" sz="1600" b="1" dirty="0">
                <a:latin typeface="Meiryo UI" panose="020B0604030504040204" pitchFamily="50" charset="-128"/>
                <a:ea typeface="Meiryo UI" panose="020B0604030504040204" pitchFamily="50" charset="-128"/>
              </a:rPr>
              <a:t>軽減税率におけるキャッシュレス・消費者還元事業に向けた導入一巡がありつつも、キャッシュレス浸透および</a:t>
            </a:r>
            <a:br>
              <a:rPr lang="en-US" altLang="ja-JP" sz="1600" b="1"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キャッシュレスセルフの需要増に伴う増加を見通していることが窺える。</a:t>
            </a:r>
          </a:p>
          <a:p>
            <a:pPr lvl="1"/>
            <a:endParaRPr lang="ja-JP" altLang="en-US"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
        <p:nvSpPr>
          <p:cNvPr id="5" name="Rectangle 2">
            <a:extLst>
              <a:ext uri="{FF2B5EF4-FFF2-40B4-BE49-F238E27FC236}">
                <a16:creationId xmlns:a16="http://schemas.microsoft.com/office/drawing/2014/main" id="{EA01D879-0166-895A-8654-77B5FC209CA9}"/>
              </a:ext>
            </a:extLst>
          </p:cNvPr>
          <p:cNvSpPr>
            <a:spLocks noChangeArrowheads="1"/>
          </p:cNvSpPr>
          <p:nvPr/>
        </p:nvSpPr>
        <p:spPr bwMode="auto">
          <a:xfrm>
            <a:off x="3064748" y="30446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2">
            <a:extLst>
              <a:ext uri="{FF2B5EF4-FFF2-40B4-BE49-F238E27FC236}">
                <a16:creationId xmlns:a16="http://schemas.microsoft.com/office/drawing/2014/main" id="{DEBC7316-84AC-A263-DB4B-FC55775896FC}"/>
              </a:ext>
            </a:extLst>
          </p:cNvPr>
          <p:cNvSpPr>
            <a:spLocks noChangeArrowheads="1"/>
          </p:cNvSpPr>
          <p:nvPr/>
        </p:nvSpPr>
        <p:spPr bwMode="auto">
          <a:xfrm>
            <a:off x="2220685" y="2897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a:extLst>
              <a:ext uri="{FF2B5EF4-FFF2-40B4-BE49-F238E27FC236}">
                <a16:creationId xmlns:a16="http://schemas.microsoft.com/office/drawing/2014/main" id="{DB0AE9E4-6568-B706-C6D2-BB467291E9B3}"/>
              </a:ext>
            </a:extLst>
          </p:cNvPr>
          <p:cNvSpPr>
            <a:spLocks noChangeArrowheads="1"/>
          </p:cNvSpPr>
          <p:nvPr/>
        </p:nvSpPr>
        <p:spPr bwMode="auto">
          <a:xfrm>
            <a:off x="6096000" y="2897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a:extLst>
              <a:ext uri="{FF2B5EF4-FFF2-40B4-BE49-F238E27FC236}">
                <a16:creationId xmlns:a16="http://schemas.microsoft.com/office/drawing/2014/main" id="{4844FB27-6033-A7D4-F09B-E79BDF72BEB7}"/>
              </a:ext>
            </a:extLst>
          </p:cNvPr>
          <p:cNvSpPr>
            <a:spLocks noChangeArrowheads="1"/>
          </p:cNvSpPr>
          <p:nvPr/>
        </p:nvSpPr>
        <p:spPr bwMode="auto">
          <a:xfrm>
            <a:off x="708000" y="30446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6">
            <a:extLst>
              <a:ext uri="{FF2B5EF4-FFF2-40B4-BE49-F238E27FC236}">
                <a16:creationId xmlns:a16="http://schemas.microsoft.com/office/drawing/2014/main" id="{692E3CBF-41A1-B7B2-9243-7BC07F8BDA16}"/>
              </a:ext>
            </a:extLst>
          </p:cNvPr>
          <p:cNvSpPr>
            <a:spLocks noChangeArrowheads="1"/>
          </p:cNvSpPr>
          <p:nvPr/>
        </p:nvSpPr>
        <p:spPr bwMode="auto">
          <a:xfrm>
            <a:off x="708000" y="29651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077" name="Picture 5">
            <a:extLst>
              <a:ext uri="{FF2B5EF4-FFF2-40B4-BE49-F238E27FC236}">
                <a16:creationId xmlns:a16="http://schemas.microsoft.com/office/drawing/2014/main" id="{06E3E228-E6AA-2280-281A-298C3C4C6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00" y="2965142"/>
            <a:ext cx="5237163" cy="28892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8">
            <a:extLst>
              <a:ext uri="{FF2B5EF4-FFF2-40B4-BE49-F238E27FC236}">
                <a16:creationId xmlns:a16="http://schemas.microsoft.com/office/drawing/2014/main" id="{CAB8FA83-F597-9160-1712-4E5735DEF938}"/>
              </a:ext>
            </a:extLst>
          </p:cNvPr>
          <p:cNvSpPr>
            <a:spLocks noChangeArrowheads="1"/>
          </p:cNvSpPr>
          <p:nvPr/>
        </p:nvSpPr>
        <p:spPr bwMode="auto">
          <a:xfrm>
            <a:off x="6096000" y="2897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079" name="Picture 7">
            <a:extLst>
              <a:ext uri="{FF2B5EF4-FFF2-40B4-BE49-F238E27FC236}">
                <a16:creationId xmlns:a16="http://schemas.microsoft.com/office/drawing/2014/main" id="{359F6858-D3DA-7884-BDFA-6E55AB953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97771"/>
            <a:ext cx="5267325" cy="326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30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pPr eaLnBrk="1" hangingPunct="1">
              <a:spcBef>
                <a:spcPct val="50000"/>
              </a:spcBef>
              <a:buFontTx/>
              <a:buNone/>
            </a:pPr>
            <a:r>
              <a:rPr lang="ja-JP" altLang="en-US" b="1" dirty="0">
                <a:solidFill>
                  <a:schemeClr val="tx2"/>
                </a:solidFill>
                <a:latin typeface="Meiryo UI" panose="020B0604030504040204" pitchFamily="50" charset="-128"/>
                <a:ea typeface="Meiryo UI" panose="020B0604030504040204" pitchFamily="50" charset="-128"/>
              </a:rPr>
              <a:t>５</a:t>
            </a:r>
            <a:r>
              <a:rPr lang="en-US" altLang="ja-JP" b="1" dirty="0">
                <a:solidFill>
                  <a:schemeClr val="tx2"/>
                </a:solidFill>
                <a:latin typeface="Meiryo UI" panose="020B0604030504040204" pitchFamily="50" charset="-128"/>
                <a:ea typeface="Meiryo UI" panose="020B0604030504040204" pitchFamily="50" charset="-128"/>
              </a:rPr>
              <a:t>.5</a:t>
            </a:r>
            <a:r>
              <a:rPr lang="ja-JP" altLang="en-US" b="1" dirty="0">
                <a:solidFill>
                  <a:schemeClr val="tx2"/>
                </a:solidFill>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カード決済端末</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携帯型</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見通し</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en-US" altLang="ja-JP" dirty="0">
                <a:solidFill>
                  <a:schemeClr val="accent1"/>
                </a:solidFill>
              </a:rPr>
              <a:t>2025</a:t>
            </a:r>
            <a:r>
              <a:rPr lang="ja-JP" altLang="en-US" dirty="0">
                <a:solidFill>
                  <a:schemeClr val="accent1"/>
                </a:solidFill>
              </a:rPr>
              <a:t>年度から</a:t>
            </a:r>
            <a:r>
              <a:rPr lang="en-US" altLang="ja-JP" dirty="0">
                <a:solidFill>
                  <a:schemeClr val="accent1"/>
                </a:solidFill>
              </a:rPr>
              <a:t>2027</a:t>
            </a:r>
            <a:r>
              <a:rPr lang="ja-JP" altLang="en-US" dirty="0">
                <a:solidFill>
                  <a:schemeClr val="accent1"/>
                </a:solidFill>
              </a:rPr>
              <a:t>年度まで微増の見込み</a:t>
            </a:r>
          </a:p>
          <a:p>
            <a:pPr lvl="1"/>
            <a:r>
              <a:rPr lang="ja-JP" altLang="en-US" sz="1600" b="1" dirty="0">
                <a:latin typeface="Meiryo UI" panose="020B0604030504040204" pitchFamily="50" charset="-128"/>
                <a:ea typeface="Meiryo UI" panose="020B0604030504040204" pitchFamily="50" charset="-128"/>
              </a:rPr>
              <a:t>キャッシュレス浸透の需要増に伴う増加を見通されていることが窺える。</a:t>
            </a:r>
            <a:endParaRPr lang="en-US" altLang="ja-JP" sz="1600" b="1" dirty="0">
              <a:latin typeface="Meiryo UI" panose="020B0604030504040204" pitchFamily="50" charset="-128"/>
              <a:ea typeface="Meiryo UI" panose="020B0604030504040204" pitchFamily="50" charset="-128"/>
            </a:endParaRPr>
          </a:p>
          <a:p>
            <a:pPr lvl="1"/>
            <a:r>
              <a:rPr lang="ja-JP" altLang="en-US" sz="1600" b="1" dirty="0">
                <a:latin typeface="Meiryo UI" panose="020B0604030504040204" pitchFamily="50" charset="-128"/>
                <a:ea typeface="Meiryo UI" panose="020B0604030504040204" pitchFamily="50" charset="-128"/>
              </a:rPr>
              <a:t>これまで，自主統計に含まれない会社から出荷されるスマートデバイスを活用した決済端末の拡大が想定されていたが</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大きな影響は確認されていない。今後の動向については，本委員会として注視したい。</a:t>
            </a:r>
          </a:p>
          <a:p>
            <a:pPr lvl="1"/>
            <a:endParaRPr lang="ja-JP" altLang="en-US"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
        <p:nvSpPr>
          <p:cNvPr id="5" name="Rectangle 2">
            <a:extLst>
              <a:ext uri="{FF2B5EF4-FFF2-40B4-BE49-F238E27FC236}">
                <a16:creationId xmlns:a16="http://schemas.microsoft.com/office/drawing/2014/main" id="{EA01D879-0166-895A-8654-77B5FC209CA9}"/>
              </a:ext>
            </a:extLst>
          </p:cNvPr>
          <p:cNvSpPr>
            <a:spLocks noChangeArrowheads="1"/>
          </p:cNvSpPr>
          <p:nvPr/>
        </p:nvSpPr>
        <p:spPr bwMode="auto">
          <a:xfrm>
            <a:off x="3064748" y="30446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2">
            <a:extLst>
              <a:ext uri="{FF2B5EF4-FFF2-40B4-BE49-F238E27FC236}">
                <a16:creationId xmlns:a16="http://schemas.microsoft.com/office/drawing/2014/main" id="{DEBC7316-84AC-A263-DB4B-FC55775896FC}"/>
              </a:ext>
            </a:extLst>
          </p:cNvPr>
          <p:cNvSpPr>
            <a:spLocks noChangeArrowheads="1"/>
          </p:cNvSpPr>
          <p:nvPr/>
        </p:nvSpPr>
        <p:spPr bwMode="auto">
          <a:xfrm>
            <a:off x="2220685" y="2897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Rectangle 2">
            <a:extLst>
              <a:ext uri="{FF2B5EF4-FFF2-40B4-BE49-F238E27FC236}">
                <a16:creationId xmlns:a16="http://schemas.microsoft.com/office/drawing/2014/main" id="{51EE5626-A669-84DE-0669-C45A0F85C104}"/>
              </a:ext>
            </a:extLst>
          </p:cNvPr>
          <p:cNvSpPr>
            <a:spLocks noChangeArrowheads="1"/>
          </p:cNvSpPr>
          <p:nvPr/>
        </p:nvSpPr>
        <p:spPr bwMode="auto">
          <a:xfrm>
            <a:off x="2924070" y="42261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2">
            <a:extLst>
              <a:ext uri="{FF2B5EF4-FFF2-40B4-BE49-F238E27FC236}">
                <a16:creationId xmlns:a16="http://schemas.microsoft.com/office/drawing/2014/main" id="{8E5221BC-A4BC-68ED-C50F-D482BC30C89F}"/>
              </a:ext>
            </a:extLst>
          </p:cNvPr>
          <p:cNvSpPr>
            <a:spLocks noChangeArrowheads="1"/>
          </p:cNvSpPr>
          <p:nvPr/>
        </p:nvSpPr>
        <p:spPr bwMode="auto">
          <a:xfrm>
            <a:off x="602901" y="30521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a:extLst>
              <a:ext uri="{FF2B5EF4-FFF2-40B4-BE49-F238E27FC236}">
                <a16:creationId xmlns:a16="http://schemas.microsoft.com/office/drawing/2014/main" id="{DB0AE9E4-6568-B706-C6D2-BB467291E9B3}"/>
              </a:ext>
            </a:extLst>
          </p:cNvPr>
          <p:cNvSpPr>
            <a:spLocks noChangeArrowheads="1"/>
          </p:cNvSpPr>
          <p:nvPr/>
        </p:nvSpPr>
        <p:spPr bwMode="auto">
          <a:xfrm>
            <a:off x="6096000" y="2897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a:extLst>
              <a:ext uri="{FF2B5EF4-FFF2-40B4-BE49-F238E27FC236}">
                <a16:creationId xmlns:a16="http://schemas.microsoft.com/office/drawing/2014/main" id="{EC115CDB-BDE7-2553-3F37-0DDC8D0E16F6}"/>
              </a:ext>
            </a:extLst>
          </p:cNvPr>
          <p:cNvSpPr>
            <a:spLocks noChangeArrowheads="1"/>
          </p:cNvSpPr>
          <p:nvPr/>
        </p:nvSpPr>
        <p:spPr bwMode="auto">
          <a:xfrm>
            <a:off x="858837" y="3059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4">
            <a:extLst>
              <a:ext uri="{FF2B5EF4-FFF2-40B4-BE49-F238E27FC236}">
                <a16:creationId xmlns:a16="http://schemas.microsoft.com/office/drawing/2014/main" id="{49D57697-0521-EBD8-691D-5307DC4673AA}"/>
              </a:ext>
            </a:extLst>
          </p:cNvPr>
          <p:cNvSpPr>
            <a:spLocks noChangeArrowheads="1"/>
          </p:cNvSpPr>
          <p:nvPr/>
        </p:nvSpPr>
        <p:spPr bwMode="auto">
          <a:xfrm>
            <a:off x="6339708" y="31058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2">
            <a:extLst>
              <a:ext uri="{FF2B5EF4-FFF2-40B4-BE49-F238E27FC236}">
                <a16:creationId xmlns:a16="http://schemas.microsoft.com/office/drawing/2014/main" id="{49CD9D7B-5A04-014F-1D6F-DF4D60B7CA28}"/>
              </a:ext>
            </a:extLst>
          </p:cNvPr>
          <p:cNvSpPr>
            <a:spLocks noChangeArrowheads="1"/>
          </p:cNvSpPr>
          <p:nvPr/>
        </p:nvSpPr>
        <p:spPr bwMode="auto">
          <a:xfrm>
            <a:off x="853183" y="30896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4">
            <a:extLst>
              <a:ext uri="{FF2B5EF4-FFF2-40B4-BE49-F238E27FC236}">
                <a16:creationId xmlns:a16="http://schemas.microsoft.com/office/drawing/2014/main" id="{E886AD25-B2ED-FC5A-F8EC-D455A4DF8BCF}"/>
              </a:ext>
            </a:extLst>
          </p:cNvPr>
          <p:cNvSpPr>
            <a:spLocks noChangeArrowheads="1"/>
          </p:cNvSpPr>
          <p:nvPr/>
        </p:nvSpPr>
        <p:spPr bwMode="auto">
          <a:xfrm>
            <a:off x="6339708" y="32602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6">
            <a:extLst>
              <a:ext uri="{FF2B5EF4-FFF2-40B4-BE49-F238E27FC236}">
                <a16:creationId xmlns:a16="http://schemas.microsoft.com/office/drawing/2014/main" id="{8B4E71AF-7188-C18C-B05C-9E2EA6660B78}"/>
              </a:ext>
            </a:extLst>
          </p:cNvPr>
          <p:cNvSpPr>
            <a:spLocks noChangeArrowheads="1"/>
          </p:cNvSpPr>
          <p:nvPr/>
        </p:nvSpPr>
        <p:spPr bwMode="auto">
          <a:xfrm>
            <a:off x="1102545" y="3125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101" name="Picture 5">
            <a:extLst>
              <a:ext uri="{FF2B5EF4-FFF2-40B4-BE49-F238E27FC236}">
                <a16:creationId xmlns:a16="http://schemas.microsoft.com/office/drawing/2014/main" id="{CCDBFD96-28A7-A577-D83D-D89F9BAE7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45" y="3125850"/>
            <a:ext cx="5237163" cy="32305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a:extLst>
              <a:ext uri="{FF2B5EF4-FFF2-40B4-BE49-F238E27FC236}">
                <a16:creationId xmlns:a16="http://schemas.microsoft.com/office/drawing/2014/main" id="{FC90A1AC-0BF5-8299-817C-F3B60DCA72EC}"/>
              </a:ext>
            </a:extLst>
          </p:cNvPr>
          <p:cNvSpPr>
            <a:spLocks noChangeArrowheads="1"/>
          </p:cNvSpPr>
          <p:nvPr/>
        </p:nvSpPr>
        <p:spPr bwMode="auto">
          <a:xfrm>
            <a:off x="6216112" y="32130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103" name="Picture 7">
            <a:extLst>
              <a:ext uri="{FF2B5EF4-FFF2-40B4-BE49-F238E27FC236}">
                <a16:creationId xmlns:a16="http://schemas.microsoft.com/office/drawing/2014/main" id="{B5DDF993-587E-692B-4CD3-22A311FD7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112" y="3213083"/>
            <a:ext cx="5243513"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065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C259F4-3F41-0F37-A201-AD98D6AD207C}"/>
              </a:ext>
            </a:extLst>
          </p:cNvPr>
          <p:cNvSpPr>
            <a:spLocks noGrp="1"/>
          </p:cNvSpPr>
          <p:nvPr>
            <p:ph type="title"/>
          </p:nvPr>
        </p:nvSpPr>
        <p:spPr/>
        <p:txBody>
          <a:bodyPr/>
          <a:lstStyle/>
          <a:p>
            <a:r>
              <a:rPr kumimoji="1" lang="ja-JP" altLang="en-US" dirty="0"/>
              <a:t>６．「</a:t>
            </a:r>
            <a:r>
              <a:rPr kumimoji="1" lang="en-US" altLang="ja-JP" dirty="0"/>
              <a:t>Society5.0</a:t>
            </a:r>
            <a:r>
              <a:rPr kumimoji="1" lang="ja-JP" altLang="en-US" dirty="0"/>
              <a:t>の実現</a:t>
            </a:r>
            <a:r>
              <a:rPr lang="ja-JP" altLang="ja-JP" dirty="0"/>
              <a:t> ～社会課題解決のためのイノベーション～</a:t>
            </a:r>
            <a:r>
              <a:rPr kumimoji="1" lang="ja-JP" altLang="en-US" dirty="0"/>
              <a:t>」　における</a:t>
            </a:r>
            <a:r>
              <a:rPr kumimoji="1" lang="en-US" altLang="ja-JP" dirty="0"/>
              <a:t>POS</a:t>
            </a:r>
            <a:r>
              <a:rPr kumimoji="1" lang="ja-JP" altLang="en-US" dirty="0"/>
              <a:t>端末について</a:t>
            </a:r>
          </a:p>
        </p:txBody>
      </p:sp>
      <p:sp>
        <p:nvSpPr>
          <p:cNvPr id="47" name="Rectangle 25">
            <a:extLst>
              <a:ext uri="{FF2B5EF4-FFF2-40B4-BE49-F238E27FC236}">
                <a16:creationId xmlns:a16="http://schemas.microsoft.com/office/drawing/2014/main" id="{D61D8A0D-6AF3-8CA0-23C9-C61C1A52FFE3}"/>
              </a:ext>
            </a:extLst>
          </p:cNvPr>
          <p:cNvSpPr>
            <a:spLocks noChangeArrowheads="1"/>
          </p:cNvSpPr>
          <p:nvPr/>
        </p:nvSpPr>
        <p:spPr bwMode="auto">
          <a:xfrm>
            <a:off x="1865293" y="3852614"/>
            <a:ext cx="8129714" cy="1948128"/>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t">
            <a:noAutofit/>
          </a:bodyPr>
          <a:lstStyle/>
          <a:p>
            <a:pPr marL="90488" algn="l">
              <a:defRPr/>
            </a:pPr>
            <a:r>
              <a:rPr lang="ja-JP" altLang="en-US" sz="1600" b="1" dirty="0">
                <a:effectLst>
                  <a:outerShdw blurRad="38100" dist="38100" dir="2700000" algn="tl">
                    <a:srgbClr val="FFFFFF"/>
                  </a:outerShdw>
                </a:effectLst>
                <a:latin typeface="Meiryo UI" panose="020B0604030504040204" pitchFamily="50" charset="-128"/>
                <a:ea typeface="Meiryo UI" panose="020B0604030504040204" pitchFamily="50" charset="-128"/>
              </a:rPr>
              <a:t>新たなチェックアウト形態</a:t>
            </a:r>
            <a:endParaRPr lang="en-US" altLang="ja-JP" sz="16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48" name="フローチャート: 結合子 47">
            <a:extLst>
              <a:ext uri="{FF2B5EF4-FFF2-40B4-BE49-F238E27FC236}">
                <a16:creationId xmlns:a16="http://schemas.microsoft.com/office/drawing/2014/main" id="{C95ECCE7-76C4-D83C-16C4-BB8E2698325C}"/>
              </a:ext>
            </a:extLst>
          </p:cNvPr>
          <p:cNvSpPr/>
          <p:nvPr/>
        </p:nvSpPr>
        <p:spPr bwMode="auto">
          <a:xfrm>
            <a:off x="2775094" y="4156016"/>
            <a:ext cx="1633358" cy="1606626"/>
          </a:xfrm>
          <a:prstGeom prst="flowChartConnector">
            <a:avLst/>
          </a:prstGeom>
          <a:solidFill>
            <a:srgbClr val="99CCFF"/>
          </a:solid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レジレス</a:t>
            </a:r>
            <a:endParaRPr kumimoji="1" lang="en-US" altLang="ja-JP"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店舗</a:t>
            </a:r>
            <a:endParaRPr kumimoji="1" lang="en-US" altLang="ja-JP"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カメラやセンサー</a:t>
            </a:r>
            <a:r>
              <a:rPr lang="en-US" altLang="ja-JP" sz="1000" dirty="0">
                <a:solidFill>
                  <a:schemeClr val="accent6">
                    <a:lumMod val="50000"/>
                  </a:schemeClr>
                </a:solidFill>
                <a:latin typeface="Meiryo UI" panose="020B0604030504040204" pitchFamily="50" charset="-128"/>
                <a:ea typeface="Meiryo UI" panose="020B0604030504040204" pitchFamily="50" charset="-128"/>
                <a:cs typeface="Microsoft GothicNeo" panose="020B0503020000020004" pitchFamily="34" charset="-127"/>
              </a:rPr>
              <a:t>AI</a:t>
            </a:r>
            <a:r>
              <a:rPr lang="ja-JP" altLang="en-US" sz="1000" dirty="0">
                <a:solidFill>
                  <a:schemeClr val="accent6">
                    <a:lumMod val="50000"/>
                  </a:schemeClr>
                </a:solidFill>
                <a:latin typeface="Meiryo UI" panose="020B0604030504040204" pitchFamily="50" charset="-128"/>
                <a:ea typeface="Meiryo UI" panose="020B0604030504040204" pitchFamily="50" charset="-128"/>
                <a:cs typeface="Microsoft GothicNeo" panose="020B0503020000020004" pitchFamily="34" charset="-127"/>
              </a:rPr>
              <a:t>といった最新技術</a:t>
            </a:r>
            <a:r>
              <a:rPr kumimoji="1" lang="ja-JP" altLang="en-US" sz="1000"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を活用した無人店舗</a:t>
            </a:r>
            <a:endParaRPr kumimoji="1" lang="ja-JP" altLang="en-US" sz="1200"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endParaRPr>
          </a:p>
        </p:txBody>
      </p:sp>
      <p:sp>
        <p:nvSpPr>
          <p:cNvPr id="49" name="フローチャート: 結合子 48">
            <a:extLst>
              <a:ext uri="{FF2B5EF4-FFF2-40B4-BE49-F238E27FC236}">
                <a16:creationId xmlns:a16="http://schemas.microsoft.com/office/drawing/2014/main" id="{26F8F409-AB8C-0165-1B60-844DA5DC2D6E}"/>
              </a:ext>
            </a:extLst>
          </p:cNvPr>
          <p:cNvSpPr/>
          <p:nvPr/>
        </p:nvSpPr>
        <p:spPr bwMode="auto">
          <a:xfrm>
            <a:off x="5121236" y="4199175"/>
            <a:ext cx="1633358" cy="1606626"/>
          </a:xfrm>
          <a:prstGeom prst="flowChartConnector">
            <a:avLst/>
          </a:prstGeom>
          <a:solidFill>
            <a:schemeClr val="accent1">
              <a:lumMod val="40000"/>
              <a:lumOff val="60000"/>
            </a:schemeClr>
          </a:solid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err="1">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Scan&amp;Go</a:t>
            </a:r>
            <a:r>
              <a:rPr kumimoji="1" lang="ja-JP" altLang="en-US"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型</a:t>
            </a:r>
            <a:endParaRPr kumimoji="1" lang="en-US" altLang="ja-JP"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店舗設置や消費者自身のスマホで商品スキャン</a:t>
            </a:r>
            <a:endParaRPr kumimoji="1" lang="en-US" altLang="ja-JP" sz="1050"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→支払</a:t>
            </a:r>
            <a:endParaRPr kumimoji="1" lang="ja-JP" altLang="en-US" sz="1400"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endParaRPr>
          </a:p>
        </p:txBody>
      </p:sp>
      <p:sp>
        <p:nvSpPr>
          <p:cNvPr id="50" name="フローチャート: 結合子 49">
            <a:extLst>
              <a:ext uri="{FF2B5EF4-FFF2-40B4-BE49-F238E27FC236}">
                <a16:creationId xmlns:a16="http://schemas.microsoft.com/office/drawing/2014/main" id="{415E90CF-3521-16FF-8814-C79F510D60A4}"/>
              </a:ext>
            </a:extLst>
          </p:cNvPr>
          <p:cNvSpPr/>
          <p:nvPr/>
        </p:nvSpPr>
        <p:spPr bwMode="auto">
          <a:xfrm>
            <a:off x="7467379" y="4199175"/>
            <a:ext cx="1633358" cy="1606626"/>
          </a:xfrm>
          <a:prstGeom prst="flowChartConnector">
            <a:avLst/>
          </a:prstGeom>
          <a:solidFill>
            <a:schemeClr val="accent2">
              <a:lumMod val="20000"/>
              <a:lumOff val="80000"/>
            </a:schemeClr>
          </a:solidFill>
          <a:ln w="381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セルフ</a:t>
            </a:r>
            <a:endParaRPr kumimoji="1" lang="en-US" altLang="ja-JP"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会計</a:t>
            </a:r>
            <a:endParaRPr kumimoji="1" lang="en-US" altLang="ja-JP" sz="1600" b="1"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solidFill>
                  <a:schemeClr val="accent6">
                    <a:lumMod val="50000"/>
                  </a:schemeClr>
                </a:solidFill>
                <a:latin typeface="Meiryo UI" panose="020B0604030504040204" pitchFamily="50" charset="-128"/>
                <a:ea typeface="Meiryo UI" panose="020B0604030504040204" pitchFamily="50" charset="-128"/>
                <a:cs typeface="Microsoft GothicNeo" panose="020B0503020000020004" pitchFamily="34" charset="-127"/>
              </a:rPr>
              <a:t>ス</a:t>
            </a:r>
            <a:r>
              <a:rPr kumimoji="1" lang="ja-JP" altLang="en-US" sz="1050"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rPr>
              <a:t>キャンもお客様が実施。</a:t>
            </a:r>
            <a:endParaRPr kumimoji="1" lang="en-US" altLang="ja-JP" sz="1050" i="0" u="none" strike="noStrike" cap="none" normalizeH="0" baseline="0" dirty="0">
              <a:ln>
                <a:noFill/>
              </a:ln>
              <a:solidFill>
                <a:schemeClr val="accent6">
                  <a:lumMod val="50000"/>
                </a:schemeClr>
              </a:solidFill>
              <a:effectLst/>
              <a:latin typeface="Meiryo UI" panose="020B0604030504040204" pitchFamily="50" charset="-128"/>
              <a:ea typeface="Meiryo UI" panose="020B0604030504040204" pitchFamily="50" charset="-128"/>
              <a:cs typeface="Microsoft GothicNeo" panose="020B0503020000020004"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solidFill>
                  <a:schemeClr val="accent6">
                    <a:lumMod val="50000"/>
                  </a:schemeClr>
                </a:solidFill>
                <a:latin typeface="Meiryo UI" panose="020B0604030504040204" pitchFamily="50" charset="-128"/>
                <a:ea typeface="Meiryo UI" panose="020B0604030504040204" pitchFamily="50" charset="-128"/>
                <a:cs typeface="Microsoft GothicNeo" panose="020B0503020000020004" pitchFamily="34" charset="-127"/>
              </a:rPr>
              <a:t>会計機としての</a:t>
            </a:r>
            <a:r>
              <a:rPr lang="en-US" altLang="ja-JP" sz="1050" dirty="0">
                <a:solidFill>
                  <a:schemeClr val="accent6">
                    <a:lumMod val="50000"/>
                  </a:schemeClr>
                </a:solidFill>
                <a:latin typeface="Meiryo UI" panose="020B0604030504040204" pitchFamily="50" charset="-128"/>
                <a:ea typeface="Meiryo UI" panose="020B0604030504040204" pitchFamily="50" charset="-128"/>
                <a:cs typeface="Microsoft GothicNeo" panose="020B0503020000020004" pitchFamily="34" charset="-127"/>
              </a:rPr>
              <a:t>POS</a:t>
            </a:r>
            <a:r>
              <a:rPr lang="ja-JP" altLang="en-US" sz="1050" dirty="0">
                <a:solidFill>
                  <a:schemeClr val="accent6">
                    <a:lumMod val="50000"/>
                  </a:schemeClr>
                </a:solidFill>
                <a:latin typeface="Meiryo UI" panose="020B0604030504040204" pitchFamily="50" charset="-128"/>
                <a:ea typeface="Meiryo UI" panose="020B0604030504040204" pitchFamily="50" charset="-128"/>
                <a:cs typeface="Microsoft GothicNeo" panose="020B0503020000020004" pitchFamily="34" charset="-127"/>
              </a:rPr>
              <a:t>レジ</a:t>
            </a:r>
            <a:endParaRPr lang="en-US" altLang="ja-JP" sz="1050" dirty="0">
              <a:solidFill>
                <a:schemeClr val="accent6">
                  <a:lumMod val="50000"/>
                </a:schemeClr>
              </a:solidFill>
              <a:latin typeface="Meiryo UI" panose="020B0604030504040204" pitchFamily="50" charset="-128"/>
              <a:ea typeface="Meiryo UI" panose="020B0604030504040204" pitchFamily="50" charset="-128"/>
              <a:cs typeface="Microsoft GothicNeo" panose="020B0503020000020004" pitchFamily="34" charset="-127"/>
            </a:endParaRPr>
          </a:p>
        </p:txBody>
      </p:sp>
      <p:sp>
        <p:nvSpPr>
          <p:cNvPr id="51" name="Rectangle 25">
            <a:extLst>
              <a:ext uri="{FF2B5EF4-FFF2-40B4-BE49-F238E27FC236}">
                <a16:creationId xmlns:a16="http://schemas.microsoft.com/office/drawing/2014/main" id="{869CCD77-FE6B-6C65-06C8-9944CB0131C3}"/>
              </a:ext>
            </a:extLst>
          </p:cNvPr>
          <p:cNvSpPr>
            <a:spLocks noChangeArrowheads="1"/>
          </p:cNvSpPr>
          <p:nvPr/>
        </p:nvSpPr>
        <p:spPr bwMode="auto">
          <a:xfrm>
            <a:off x="1858943" y="827306"/>
            <a:ext cx="2448472" cy="410215"/>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marL="90488" algn="ctr">
              <a:defRPr/>
            </a:pPr>
            <a:r>
              <a:rPr lang="ja-JP" altLang="en-US" sz="2000" b="1" dirty="0">
                <a:effectLst>
                  <a:outerShdw blurRad="38100" dist="38100" dir="2700000" algn="tl">
                    <a:srgbClr val="FFFFFF"/>
                  </a:outerShdw>
                </a:effectLst>
                <a:latin typeface="Meiryo UI" panose="020B0604030504040204" pitchFamily="50" charset="-128"/>
                <a:ea typeface="Meiryo UI" panose="020B0604030504040204" pitchFamily="50" charset="-128"/>
              </a:rPr>
              <a:t>働き手不足</a:t>
            </a:r>
            <a:endParaRPr lang="en-US" altLang="ja-JP" sz="20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52" name="二等辺三角形 51">
            <a:extLst>
              <a:ext uri="{FF2B5EF4-FFF2-40B4-BE49-F238E27FC236}">
                <a16:creationId xmlns:a16="http://schemas.microsoft.com/office/drawing/2014/main" id="{8DAEECA5-3F97-9887-7A1E-AA5D2FD24994}"/>
              </a:ext>
            </a:extLst>
          </p:cNvPr>
          <p:cNvSpPr/>
          <p:nvPr/>
        </p:nvSpPr>
        <p:spPr bwMode="auto">
          <a:xfrm rot="10800000">
            <a:off x="4336611" y="1332897"/>
            <a:ext cx="3176760" cy="222486"/>
          </a:xfrm>
          <a:prstGeom prst="triangl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3" name="Rectangle 25">
            <a:extLst>
              <a:ext uri="{FF2B5EF4-FFF2-40B4-BE49-F238E27FC236}">
                <a16:creationId xmlns:a16="http://schemas.microsoft.com/office/drawing/2014/main" id="{C6AB468C-49FC-AC6A-27D9-DCA7D39AE853}"/>
              </a:ext>
            </a:extLst>
          </p:cNvPr>
          <p:cNvSpPr>
            <a:spLocks noChangeArrowheads="1"/>
          </p:cNvSpPr>
          <p:nvPr/>
        </p:nvSpPr>
        <p:spPr bwMode="auto">
          <a:xfrm>
            <a:off x="7463147" y="827306"/>
            <a:ext cx="2448472" cy="410215"/>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marL="90488" algn="ctr">
              <a:defRPr/>
            </a:pPr>
            <a:r>
              <a:rPr lang="ja-JP" altLang="en-US" sz="2000" b="1" dirty="0">
                <a:effectLst>
                  <a:outerShdw blurRad="38100" dist="38100" dir="2700000" algn="tl">
                    <a:srgbClr val="FFFFFF"/>
                  </a:outerShdw>
                </a:effectLst>
                <a:latin typeface="Meiryo UI" panose="020B0604030504040204" pitchFamily="50" charset="-128"/>
                <a:ea typeface="Meiryo UI" panose="020B0604030504040204" pitchFamily="50" charset="-128"/>
              </a:rPr>
              <a:t>決済の多様化</a:t>
            </a:r>
            <a:endParaRPr lang="en-US" altLang="ja-JP" sz="20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54" name="Rectangle 25">
            <a:extLst>
              <a:ext uri="{FF2B5EF4-FFF2-40B4-BE49-F238E27FC236}">
                <a16:creationId xmlns:a16="http://schemas.microsoft.com/office/drawing/2014/main" id="{69F8A564-0DB1-7E7B-D304-AE993254D601}"/>
              </a:ext>
            </a:extLst>
          </p:cNvPr>
          <p:cNvSpPr>
            <a:spLocks noChangeArrowheads="1"/>
          </p:cNvSpPr>
          <p:nvPr/>
        </p:nvSpPr>
        <p:spPr bwMode="auto">
          <a:xfrm>
            <a:off x="4645280" y="827306"/>
            <a:ext cx="2527627" cy="410215"/>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marL="90488" algn="ctr">
              <a:defRPr/>
            </a:pPr>
            <a:r>
              <a:rPr lang="ja-JP" altLang="en-US" sz="2000" b="1" dirty="0">
                <a:effectLst>
                  <a:outerShdw blurRad="38100" dist="38100" dir="2700000" algn="tl">
                    <a:srgbClr val="FFFFFF"/>
                  </a:outerShdw>
                </a:effectLst>
                <a:latin typeface="Meiryo UI" panose="020B0604030504040204" pitchFamily="50" charset="-128"/>
                <a:ea typeface="Meiryo UI" panose="020B0604030504040204" pitchFamily="50" charset="-128"/>
              </a:rPr>
              <a:t>コスト上昇</a:t>
            </a:r>
            <a:endParaRPr lang="en-US" altLang="ja-JP" sz="20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55" name="Rectangle 25">
            <a:extLst>
              <a:ext uri="{FF2B5EF4-FFF2-40B4-BE49-F238E27FC236}">
                <a16:creationId xmlns:a16="http://schemas.microsoft.com/office/drawing/2014/main" id="{31E3A5CC-4694-CDB0-2B93-5C8D85A9BA5E}"/>
              </a:ext>
            </a:extLst>
          </p:cNvPr>
          <p:cNvSpPr>
            <a:spLocks noChangeArrowheads="1"/>
          </p:cNvSpPr>
          <p:nvPr/>
        </p:nvSpPr>
        <p:spPr bwMode="auto">
          <a:xfrm>
            <a:off x="1858943" y="1593157"/>
            <a:ext cx="8052676" cy="451236"/>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marL="90488" algn="ctr">
              <a:defRPr/>
            </a:pPr>
            <a:r>
              <a:rPr lang="ja-JP" altLang="en-US" sz="2000" b="1" dirty="0">
                <a:effectLst>
                  <a:outerShdw blurRad="38100" dist="38100" dir="2700000" algn="tl">
                    <a:srgbClr val="FFFFFF"/>
                  </a:outerShdw>
                </a:effectLst>
                <a:latin typeface="Meiryo UI" panose="020B0604030504040204" pitchFamily="50" charset="-128"/>
                <a:ea typeface="Meiryo UI" panose="020B0604030504040204" pitchFamily="50" charset="-128"/>
              </a:rPr>
              <a:t>店舗運営の省人化・無人化</a:t>
            </a:r>
            <a:endParaRPr lang="en-US" altLang="ja-JP" sz="20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60" name="Rectangle 25">
            <a:extLst>
              <a:ext uri="{FF2B5EF4-FFF2-40B4-BE49-F238E27FC236}">
                <a16:creationId xmlns:a16="http://schemas.microsoft.com/office/drawing/2014/main" id="{1F92508A-1984-E557-FE46-BF9146A123A3}"/>
              </a:ext>
            </a:extLst>
          </p:cNvPr>
          <p:cNvSpPr>
            <a:spLocks noChangeArrowheads="1"/>
          </p:cNvSpPr>
          <p:nvPr/>
        </p:nvSpPr>
        <p:spPr bwMode="auto">
          <a:xfrm>
            <a:off x="1858943" y="3484560"/>
            <a:ext cx="8129714" cy="377849"/>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marL="90488">
              <a:defRPr/>
            </a:pPr>
            <a:r>
              <a:rPr lang="ja-JP" altLang="en-US" b="1" dirty="0">
                <a:effectLst>
                  <a:outerShdw blurRad="38100" dist="38100" dir="2700000" algn="tl">
                    <a:srgbClr val="FFFFFF"/>
                  </a:outerShdw>
                </a:effectLst>
                <a:latin typeface="Meiryo UI" panose="020B0604030504040204" pitchFamily="50" charset="-128"/>
                <a:ea typeface="Meiryo UI" panose="020B0604030504040204" pitchFamily="50" charset="-128"/>
              </a:rPr>
              <a:t>セルフチェックアウトシステムの伸長</a:t>
            </a:r>
            <a:endParaRPr lang="en-US" altLang="ja-JP"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15" name="Rectangle 25">
            <a:extLst>
              <a:ext uri="{FF2B5EF4-FFF2-40B4-BE49-F238E27FC236}">
                <a16:creationId xmlns:a16="http://schemas.microsoft.com/office/drawing/2014/main" id="{B51A0E6E-56B1-E9D7-1AD4-76EADF319E83}"/>
              </a:ext>
            </a:extLst>
          </p:cNvPr>
          <p:cNvSpPr>
            <a:spLocks noChangeArrowheads="1"/>
          </p:cNvSpPr>
          <p:nvPr/>
        </p:nvSpPr>
        <p:spPr bwMode="auto">
          <a:xfrm>
            <a:off x="1836718" y="2366528"/>
            <a:ext cx="8129714" cy="802254"/>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marL="90488">
              <a:defRPr/>
            </a:pPr>
            <a:endParaRPr lang="en-US" altLang="ja-JP" sz="20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12" name="Rectangle 25">
            <a:extLst>
              <a:ext uri="{FF2B5EF4-FFF2-40B4-BE49-F238E27FC236}">
                <a16:creationId xmlns:a16="http://schemas.microsoft.com/office/drawing/2014/main" id="{C5A655F5-A463-E469-B891-B0FE719606C4}"/>
              </a:ext>
            </a:extLst>
          </p:cNvPr>
          <p:cNvSpPr>
            <a:spLocks noChangeArrowheads="1"/>
          </p:cNvSpPr>
          <p:nvPr/>
        </p:nvSpPr>
        <p:spPr bwMode="auto">
          <a:xfrm>
            <a:off x="5097149" y="2664056"/>
            <a:ext cx="1481851" cy="439350"/>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marL="90488" algn="ctr">
              <a:defRPr/>
            </a:pPr>
            <a:r>
              <a:rPr lang="ja-JP" altLang="en-US" b="1" dirty="0">
                <a:effectLst>
                  <a:outerShdw blurRad="38100" dist="38100" dir="2700000" algn="tl">
                    <a:srgbClr val="FFFFFF"/>
                  </a:outerShdw>
                </a:effectLst>
                <a:latin typeface="Meiryo UI" panose="020B0604030504040204" pitchFamily="50" charset="-128"/>
                <a:ea typeface="Meiryo UI" panose="020B0604030504040204" pitchFamily="50" charset="-128"/>
              </a:rPr>
              <a:t>画像認識</a:t>
            </a:r>
            <a:endParaRPr lang="en-US" altLang="ja-JP" sz="36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13" name="Rectangle 25">
            <a:extLst>
              <a:ext uri="{FF2B5EF4-FFF2-40B4-BE49-F238E27FC236}">
                <a16:creationId xmlns:a16="http://schemas.microsoft.com/office/drawing/2014/main" id="{C73032E2-F4F2-FB4C-509B-7883ACF590B4}"/>
              </a:ext>
            </a:extLst>
          </p:cNvPr>
          <p:cNvSpPr>
            <a:spLocks noChangeArrowheads="1"/>
          </p:cNvSpPr>
          <p:nvPr/>
        </p:nvSpPr>
        <p:spPr bwMode="auto">
          <a:xfrm>
            <a:off x="7438804" y="2664056"/>
            <a:ext cx="1481851" cy="439350"/>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marL="90488" algn="ctr">
              <a:defRPr/>
            </a:pPr>
            <a:r>
              <a:rPr lang="ja-JP" altLang="en-US" b="1" dirty="0">
                <a:effectLst>
                  <a:outerShdw blurRad="38100" dist="38100" dir="2700000" algn="tl">
                    <a:srgbClr val="FFFFFF"/>
                  </a:outerShdw>
                </a:effectLst>
                <a:latin typeface="Meiryo UI" panose="020B0604030504040204" pitchFamily="50" charset="-128"/>
                <a:ea typeface="Meiryo UI" panose="020B0604030504040204" pitchFamily="50" charset="-128"/>
              </a:rPr>
              <a:t>ロボット</a:t>
            </a:r>
            <a:endParaRPr lang="en-US" altLang="ja-JP" sz="36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14" name="Rectangle 25">
            <a:extLst>
              <a:ext uri="{FF2B5EF4-FFF2-40B4-BE49-F238E27FC236}">
                <a16:creationId xmlns:a16="http://schemas.microsoft.com/office/drawing/2014/main" id="{910F0699-01B7-56C7-04E4-996944C1AEC7}"/>
              </a:ext>
            </a:extLst>
          </p:cNvPr>
          <p:cNvSpPr>
            <a:spLocks noChangeArrowheads="1"/>
          </p:cNvSpPr>
          <p:nvPr/>
        </p:nvSpPr>
        <p:spPr bwMode="auto">
          <a:xfrm>
            <a:off x="2826738" y="2664056"/>
            <a:ext cx="1481851" cy="439350"/>
          </a:xfrm>
          <a:prstGeom prst="roundRect">
            <a:avLst>
              <a:gd name="adj" fmla="val 2673"/>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marL="90488" algn="ctr">
              <a:defRPr/>
            </a:pPr>
            <a:r>
              <a:rPr lang="en-US" altLang="ja-JP" b="1" dirty="0">
                <a:effectLst>
                  <a:outerShdw blurRad="38100" dist="38100" dir="2700000" algn="tl">
                    <a:srgbClr val="FFFFFF"/>
                  </a:outerShdw>
                </a:effectLst>
                <a:latin typeface="Meiryo UI" panose="020B0604030504040204" pitchFamily="50" charset="-128"/>
                <a:ea typeface="Meiryo UI" panose="020B0604030504040204" pitchFamily="50" charset="-128"/>
              </a:rPr>
              <a:t>AI</a:t>
            </a:r>
            <a:r>
              <a:rPr lang="ja-JP" altLang="en-US" b="1" dirty="0">
                <a:effectLst>
                  <a:outerShdw blurRad="38100" dist="38100" dir="2700000" algn="tl">
                    <a:srgbClr val="FFFFFF"/>
                  </a:outerShdw>
                </a:effectLst>
                <a:latin typeface="Meiryo UI" panose="020B0604030504040204" pitchFamily="50" charset="-128"/>
                <a:ea typeface="Meiryo UI" panose="020B0604030504040204" pitchFamily="50" charset="-128"/>
              </a:rPr>
              <a:t>技術</a:t>
            </a:r>
            <a:endParaRPr lang="en-US" altLang="ja-JP" sz="36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C25AFFF-22EB-5CF4-3262-6C4413C3D024}"/>
              </a:ext>
            </a:extLst>
          </p:cNvPr>
          <p:cNvSpPr txBox="1"/>
          <p:nvPr/>
        </p:nvSpPr>
        <p:spPr>
          <a:xfrm>
            <a:off x="1836718" y="2350484"/>
            <a:ext cx="6096000" cy="369332"/>
          </a:xfrm>
          <a:prstGeom prst="rect">
            <a:avLst/>
          </a:prstGeom>
          <a:noFill/>
        </p:spPr>
        <p:txBody>
          <a:bodyPr wrap="square">
            <a:spAutoFit/>
          </a:bodyPr>
          <a:lstStyle/>
          <a:p>
            <a:pPr marL="90488">
              <a:defRPr/>
            </a:pPr>
            <a:r>
              <a:rPr lang="ja-JP" altLang="en-US" sz="1800" b="1" dirty="0">
                <a:effectLst>
                  <a:outerShdw blurRad="38100" dist="38100" dir="2700000" algn="tl">
                    <a:srgbClr val="FFFFFF"/>
                  </a:outerShdw>
                </a:effectLst>
                <a:latin typeface="Meiryo UI" panose="020B0604030504040204" pitchFamily="50" charset="-128"/>
                <a:ea typeface="Meiryo UI" panose="020B0604030504040204" pitchFamily="50" charset="-128"/>
              </a:rPr>
              <a:t>テクノロジーの進化</a:t>
            </a:r>
            <a:endParaRPr lang="en-US" altLang="ja-JP" sz="1800" b="1" dirty="0">
              <a:effectLst>
                <a:outerShdw blurRad="38100" dist="38100" dir="2700000" algn="tl">
                  <a:srgbClr val="FFFFFF"/>
                </a:outerShdw>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505BDBD-D61C-7623-3288-072D619C012C}"/>
              </a:ext>
            </a:extLst>
          </p:cNvPr>
          <p:cNvSpPr txBox="1"/>
          <p:nvPr/>
        </p:nvSpPr>
        <p:spPr>
          <a:xfrm>
            <a:off x="128587" y="5838549"/>
            <a:ext cx="11934825" cy="584775"/>
          </a:xfrm>
          <a:prstGeom prst="rect">
            <a:avLst/>
          </a:prstGeom>
          <a:noFill/>
        </p:spPr>
        <p:txBody>
          <a:bodyPr wrap="square">
            <a:spAutoFit/>
          </a:bodyPr>
          <a:lstStyle/>
          <a:p>
            <a:pPr algn="l"/>
            <a:r>
              <a:rPr lang="ja-JP" altLang="ja-JP" sz="1600" b="1" dirty="0">
                <a:latin typeface="Meiryo UI" panose="020B0604030504040204" pitchFamily="50" charset="-128"/>
                <a:ea typeface="Meiryo UI" panose="020B0604030504040204" pitchFamily="50" charset="-128"/>
              </a:rPr>
              <a:t>当委員会としては</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今後も引き続き</a:t>
            </a:r>
            <a:r>
              <a:rPr lang="en-US" altLang="ja-JP" sz="1600" b="1" dirty="0">
                <a:latin typeface="Meiryo UI" panose="020B0604030504040204" pitchFamily="50" charset="-128"/>
                <a:ea typeface="Meiryo UI" panose="020B0604030504040204" pitchFamily="50" charset="-128"/>
              </a:rPr>
              <a:t>POS</a:t>
            </a:r>
            <a:r>
              <a:rPr lang="ja-JP" altLang="ja-JP" sz="1600" b="1" dirty="0">
                <a:latin typeface="Meiryo UI" panose="020B0604030504040204" pitchFamily="50" charset="-128"/>
                <a:ea typeface="Meiryo UI" panose="020B0604030504040204" pitchFamily="50" charset="-128"/>
              </a:rPr>
              <a:t>端末装置だけではなく</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POS</a:t>
            </a:r>
            <a:r>
              <a:rPr lang="ja-JP" altLang="ja-JP" sz="1600" b="1" dirty="0">
                <a:latin typeface="Meiryo UI" panose="020B0604030504040204" pitchFamily="50" charset="-128"/>
                <a:ea typeface="Meiryo UI" panose="020B0604030504040204" pitchFamily="50" charset="-128"/>
              </a:rPr>
              <a:t>周辺機器および、それらをとりまくアプリケーションや決済等の社会システムなど全てを包含した議論を重ねる中</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今後予想される店舗形態の在り方についても討議を深め</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的確な情報発信に努めていく所存である。</a:t>
            </a:r>
          </a:p>
        </p:txBody>
      </p:sp>
      <p:sp>
        <p:nvSpPr>
          <p:cNvPr id="23" name="二等辺三角形 22">
            <a:extLst>
              <a:ext uri="{FF2B5EF4-FFF2-40B4-BE49-F238E27FC236}">
                <a16:creationId xmlns:a16="http://schemas.microsoft.com/office/drawing/2014/main" id="{5F5EDA4F-DA3C-D1EB-21CC-AFE31BB3C545}"/>
              </a:ext>
            </a:extLst>
          </p:cNvPr>
          <p:cNvSpPr/>
          <p:nvPr/>
        </p:nvSpPr>
        <p:spPr bwMode="auto">
          <a:xfrm rot="10800000">
            <a:off x="4365186" y="2123472"/>
            <a:ext cx="3176760" cy="222486"/>
          </a:xfrm>
          <a:prstGeom prst="triangl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4" name="二等辺三角形 23">
            <a:extLst>
              <a:ext uri="{FF2B5EF4-FFF2-40B4-BE49-F238E27FC236}">
                <a16:creationId xmlns:a16="http://schemas.microsoft.com/office/drawing/2014/main" id="{550414E2-0167-EFB5-98AE-D88F146B1CDB}"/>
              </a:ext>
            </a:extLst>
          </p:cNvPr>
          <p:cNvSpPr/>
          <p:nvPr/>
        </p:nvSpPr>
        <p:spPr bwMode="auto">
          <a:xfrm rot="10800000">
            <a:off x="4365186" y="3257790"/>
            <a:ext cx="3176760" cy="222486"/>
          </a:xfrm>
          <a:prstGeom prst="triangl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5" name="フッター プレースホルダー 3">
            <a:extLst>
              <a:ext uri="{FF2B5EF4-FFF2-40B4-BE49-F238E27FC236}">
                <a16:creationId xmlns:a16="http://schemas.microsoft.com/office/drawing/2014/main" id="{30036D49-940E-4F52-A634-D01B33DAA820}"/>
              </a:ext>
            </a:extLst>
          </p:cNvPr>
          <p:cNvSpPr>
            <a:spLocks noGrp="1"/>
          </p:cNvSpPr>
          <p:nvPr>
            <p:ph type="ftr" sz="quarter" idx="3"/>
          </p:nvPr>
        </p:nvSpPr>
        <p:spPr>
          <a:xfrm>
            <a:off x="360000" y="6526800"/>
            <a:ext cx="3456000" cy="154800"/>
          </a:xfrm>
        </p:spPr>
        <p:txBody>
          <a:bodyPr/>
          <a:lstStyle/>
          <a:p>
            <a:r>
              <a:rPr lang="en-US" altLang="ja-JP"/>
              <a:t>© JEITA</a:t>
            </a:r>
            <a:endParaRPr lang="ja-JP" altLang="en-US" dirty="0"/>
          </a:p>
        </p:txBody>
      </p:sp>
    </p:spTree>
    <p:extLst>
      <p:ext uri="{BB962C8B-B14F-4D97-AF65-F5344CB8AC3E}">
        <p14:creationId xmlns:p14="http://schemas.microsoft.com/office/powerpoint/2010/main" val="415361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r>
              <a:rPr kumimoji="1" lang="ja-JP" altLang="en-US" dirty="0"/>
              <a:t>１．</a:t>
            </a:r>
            <a:r>
              <a:rPr kumimoji="1" lang="en-US" altLang="zh-CN" dirty="0"/>
              <a:t>2024</a:t>
            </a:r>
            <a:r>
              <a:rPr kumimoji="1" lang="zh-CN" altLang="en-US" dirty="0"/>
              <a:t>年度　流通</a:t>
            </a:r>
            <a:r>
              <a:rPr kumimoji="1" lang="en-US" altLang="zh-CN" dirty="0"/>
              <a:t>POS</a:t>
            </a:r>
            <a:r>
              <a:rPr kumimoji="1" lang="zh-CN" altLang="en-US" dirty="0"/>
              <a:t>端末専門委員会 参加会社</a:t>
            </a:r>
            <a:endParaRPr kumimoji="1" lang="ja-JP" altLang="en-US" dirty="0"/>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kumimoji="1" lang="en-US" altLang="ja-JP" dirty="0"/>
              <a:t>NEC</a:t>
            </a:r>
            <a:r>
              <a:rPr kumimoji="1" lang="ja-JP" altLang="en-US" dirty="0"/>
              <a:t>プラットフォームズ</a:t>
            </a:r>
            <a:r>
              <a:rPr kumimoji="1" lang="en-US" altLang="ja-JP" dirty="0"/>
              <a:t>(</a:t>
            </a:r>
            <a:r>
              <a:rPr kumimoji="1" lang="ja-JP" altLang="en-US" dirty="0"/>
              <a:t>株</a:t>
            </a:r>
            <a:r>
              <a:rPr kumimoji="1" lang="en-US" altLang="ja-JP" dirty="0"/>
              <a:t>)</a:t>
            </a:r>
          </a:p>
          <a:p>
            <a:r>
              <a:rPr kumimoji="1" lang="en-US" altLang="ja-JP" dirty="0"/>
              <a:t> </a:t>
            </a:r>
            <a:r>
              <a:rPr kumimoji="1" lang="ja-JP" altLang="en-US" dirty="0"/>
              <a:t>シャープ</a:t>
            </a:r>
            <a:r>
              <a:rPr kumimoji="1" lang="en-US" altLang="ja-JP" dirty="0"/>
              <a:t>(</a:t>
            </a:r>
            <a:r>
              <a:rPr kumimoji="1" lang="ja-JP" altLang="en-US" dirty="0"/>
              <a:t>株</a:t>
            </a:r>
            <a:r>
              <a:rPr kumimoji="1" lang="en-US" altLang="ja-JP" dirty="0"/>
              <a:t>)</a:t>
            </a:r>
          </a:p>
          <a:p>
            <a:r>
              <a:rPr kumimoji="1" lang="en-US" altLang="ja-JP" dirty="0"/>
              <a:t> </a:t>
            </a:r>
            <a:r>
              <a:rPr kumimoji="1" lang="ja-JP" altLang="en-US" dirty="0"/>
              <a:t>東芝テック</a:t>
            </a:r>
            <a:r>
              <a:rPr kumimoji="1" lang="en-US" altLang="ja-JP" dirty="0"/>
              <a:t>(</a:t>
            </a:r>
            <a:r>
              <a:rPr kumimoji="1" lang="ja-JP" altLang="en-US" dirty="0"/>
              <a:t>株</a:t>
            </a:r>
            <a:r>
              <a:rPr kumimoji="1" lang="en-US" altLang="ja-JP" dirty="0"/>
              <a:t>)</a:t>
            </a:r>
          </a:p>
          <a:p>
            <a:r>
              <a:rPr kumimoji="1" lang="en-US" altLang="ja-JP" dirty="0"/>
              <a:t> </a:t>
            </a:r>
            <a:r>
              <a:rPr kumimoji="1" lang="ja-JP" altLang="en-US" dirty="0"/>
              <a:t>富士通</a:t>
            </a:r>
            <a:r>
              <a:rPr kumimoji="1" lang="en-US" altLang="ja-JP" dirty="0"/>
              <a:t>(</a:t>
            </a:r>
            <a:r>
              <a:rPr kumimoji="1" lang="ja-JP" altLang="en-US" dirty="0"/>
              <a:t>株</a:t>
            </a:r>
            <a:r>
              <a:rPr kumimoji="1" lang="en-US" altLang="ja-JP" dirty="0"/>
              <a:t>)</a:t>
            </a:r>
          </a:p>
          <a:p>
            <a:pPr marL="0" indent="0">
              <a:buNone/>
            </a:pPr>
            <a:r>
              <a:rPr lang="ja-JP" altLang="en-US" dirty="0"/>
              <a:t>　</a:t>
            </a:r>
            <a:r>
              <a:rPr kumimoji="1" lang="ja-JP" altLang="en-US" dirty="0"/>
              <a:t>　</a:t>
            </a:r>
            <a:r>
              <a:rPr kumimoji="1" lang="en-US" altLang="ja-JP" dirty="0"/>
              <a:t>※</a:t>
            </a:r>
            <a:r>
              <a:rPr kumimoji="1" lang="ja-JP" altLang="en-US" dirty="0"/>
              <a:t>統計参加会社は　計</a:t>
            </a:r>
            <a:r>
              <a:rPr kumimoji="1" lang="en-US" altLang="ja-JP" dirty="0"/>
              <a:t>10</a:t>
            </a:r>
            <a:r>
              <a:rPr kumimoji="1" lang="ja-JP" altLang="en-US" dirty="0"/>
              <a:t>社</a:t>
            </a:r>
            <a:r>
              <a:rPr kumimoji="1" lang="en-US" altLang="ja-JP" dirty="0"/>
              <a:t>(</a:t>
            </a:r>
            <a:r>
              <a:rPr kumimoji="1" lang="ja-JP" altLang="en-US" dirty="0"/>
              <a:t>上記</a:t>
            </a:r>
            <a:r>
              <a:rPr kumimoji="1" lang="en-US" altLang="ja-JP" dirty="0"/>
              <a:t>4</a:t>
            </a:r>
            <a:r>
              <a:rPr kumimoji="1" lang="ja-JP" altLang="en-US" dirty="0"/>
              <a:t>社含む</a:t>
            </a:r>
            <a:r>
              <a:rPr kumimoji="1" lang="en-US" altLang="ja-JP" dirty="0"/>
              <a:t>)</a:t>
            </a:r>
            <a:endParaRPr kumimoji="1" lang="ja-JP" altLang="en-US" dirty="0"/>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Tree>
    <p:extLst>
      <p:ext uri="{BB962C8B-B14F-4D97-AF65-F5344CB8AC3E}">
        <p14:creationId xmlns:p14="http://schemas.microsoft.com/office/powerpoint/2010/main" val="3618811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E6DF3DD7-B4F9-91D4-92A2-220A6BE37BA3}"/>
              </a:ext>
            </a:extLst>
          </p:cNvPr>
          <p:cNvSpPr/>
          <p:nvPr/>
        </p:nvSpPr>
        <p:spPr>
          <a:xfrm>
            <a:off x="1938516" y="868018"/>
            <a:ext cx="8556129" cy="4123614"/>
          </a:xfrm>
          <a:prstGeom prst="rect">
            <a:avLst/>
          </a:prstGeom>
          <a:solidFill>
            <a:srgbClr val="B9DE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4000" dirty="0">
                <a:solidFill>
                  <a:schemeClr val="tx1"/>
                </a:solidFill>
              </a:rPr>
              <a:t>流通</a:t>
            </a:r>
            <a:r>
              <a:rPr kumimoji="1" lang="en-US" altLang="ja-JP" sz="4000" dirty="0">
                <a:solidFill>
                  <a:schemeClr val="tx1"/>
                </a:solidFill>
              </a:rPr>
              <a:t>POS</a:t>
            </a:r>
            <a:r>
              <a:rPr kumimoji="1" lang="ja-JP" altLang="en-US" sz="4000" dirty="0">
                <a:solidFill>
                  <a:schemeClr val="tx1"/>
                </a:solidFill>
              </a:rPr>
              <a:t>端末調査</a:t>
            </a:r>
            <a:br>
              <a:rPr lang="en-US" altLang="ja-JP" sz="4000" dirty="0">
                <a:solidFill>
                  <a:schemeClr val="tx1"/>
                </a:solidFill>
              </a:rPr>
            </a:br>
            <a:endParaRPr lang="en-US" altLang="ja-JP" sz="4000" dirty="0">
              <a:solidFill>
                <a:schemeClr val="tx1"/>
              </a:solidFill>
            </a:endParaRPr>
          </a:p>
          <a:p>
            <a:pPr algn="ctr"/>
            <a:r>
              <a:rPr lang="ja-JP" altLang="en-US" sz="4000" dirty="0">
                <a:solidFill>
                  <a:schemeClr val="tx1"/>
                </a:solidFill>
              </a:rPr>
              <a:t>ご清聴ありがとうございました。</a:t>
            </a:r>
            <a:endParaRPr kumimoji="1" lang="ja-JP" altLang="en-US" sz="4000" dirty="0">
              <a:solidFill>
                <a:schemeClr val="tx1"/>
              </a:solidFill>
            </a:endParaRPr>
          </a:p>
        </p:txBody>
      </p:sp>
      <p:sp>
        <p:nvSpPr>
          <p:cNvPr id="19" name="正方形/長方形 18">
            <a:extLst>
              <a:ext uri="{FF2B5EF4-FFF2-40B4-BE49-F238E27FC236}">
                <a16:creationId xmlns:a16="http://schemas.microsoft.com/office/drawing/2014/main" id="{DD9A49FA-705F-0DF3-0279-40BC5783A6F1}"/>
              </a:ext>
            </a:extLst>
          </p:cNvPr>
          <p:cNvSpPr/>
          <p:nvPr/>
        </p:nvSpPr>
        <p:spPr>
          <a:xfrm>
            <a:off x="7297738" y="5644896"/>
            <a:ext cx="4476088" cy="540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ja-JP" altLang="en-US" b="1" dirty="0"/>
              <a:t>流通</a:t>
            </a:r>
            <a:r>
              <a:rPr kumimoji="1" lang="en-US" altLang="ja-JP" b="1" dirty="0"/>
              <a:t>POS</a:t>
            </a:r>
            <a:r>
              <a:rPr kumimoji="1" lang="ja-JP" altLang="en-US" b="1" dirty="0"/>
              <a:t>端末専門委員会</a:t>
            </a:r>
            <a:endParaRPr kumimoji="1" lang="en-US" altLang="ja-JP" b="1" dirty="0"/>
          </a:p>
          <a:p>
            <a:pPr algn="r"/>
            <a:r>
              <a:rPr lang="en-US" altLang="ja-JP" b="1" dirty="0"/>
              <a:t>NEC</a:t>
            </a:r>
            <a:r>
              <a:rPr lang="ja-JP" altLang="en-US" b="1" dirty="0"/>
              <a:t>プラットフォームズ株式会社　松本　信一</a:t>
            </a:r>
            <a:endParaRPr kumimoji="1" lang="ja-JP" altLang="en-US" b="1" dirty="0"/>
          </a:p>
        </p:txBody>
      </p:sp>
    </p:spTree>
    <p:extLst>
      <p:ext uri="{BB962C8B-B14F-4D97-AF65-F5344CB8AC3E}">
        <p14:creationId xmlns:p14="http://schemas.microsoft.com/office/powerpoint/2010/main" val="74126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r>
              <a:rPr kumimoji="1" lang="ja-JP" altLang="en-US" dirty="0"/>
              <a:t>２．流通</a:t>
            </a:r>
            <a:r>
              <a:rPr kumimoji="1" lang="en-US" altLang="ja-JP" dirty="0"/>
              <a:t>POS</a:t>
            </a:r>
            <a:r>
              <a:rPr kumimoji="1" lang="ja-JP" altLang="en-US" dirty="0"/>
              <a:t>端末専門委員会の活動</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pPr marL="0" indent="0">
              <a:buNone/>
            </a:pPr>
            <a:r>
              <a:rPr kumimoji="1" lang="ja-JP" altLang="en-US" dirty="0">
                <a:solidFill>
                  <a:schemeClr val="accent1"/>
                </a:solidFill>
              </a:rPr>
              <a:t>１．流通</a:t>
            </a:r>
            <a:r>
              <a:rPr kumimoji="1" lang="en-US" altLang="ja-JP" dirty="0">
                <a:solidFill>
                  <a:schemeClr val="accent1"/>
                </a:solidFill>
              </a:rPr>
              <a:t>POS</a:t>
            </a:r>
            <a:r>
              <a:rPr kumimoji="1" lang="ja-JP" altLang="en-US" dirty="0">
                <a:solidFill>
                  <a:schemeClr val="accent1"/>
                </a:solidFill>
              </a:rPr>
              <a:t>端末装置の出荷実績調査</a:t>
            </a:r>
            <a:br>
              <a:rPr kumimoji="1" lang="en-US" altLang="ja-JP" dirty="0"/>
            </a:br>
            <a:r>
              <a:rPr kumimoji="1" lang="ja-JP" altLang="en-US" dirty="0"/>
              <a:t>　　　</a:t>
            </a:r>
            <a:r>
              <a:rPr kumimoji="1" lang="en-US" altLang="ja-JP" dirty="0"/>
              <a:t>POS</a:t>
            </a:r>
            <a:r>
              <a:rPr kumimoji="1" lang="ja-JP" altLang="en-US" dirty="0"/>
              <a:t>端末・無線</a:t>
            </a:r>
            <a:r>
              <a:rPr kumimoji="1" lang="en-US" altLang="ja-JP" dirty="0"/>
              <a:t>POS</a:t>
            </a:r>
            <a:r>
              <a:rPr kumimoji="1" lang="ja-JP" altLang="en-US" dirty="0"/>
              <a:t>・ｾﾙﾌﾁｪｯｸｱｳﾄｼｽﾃﾑの出荷実績調査と傾向分析</a:t>
            </a:r>
          </a:p>
          <a:p>
            <a:pPr marL="0" indent="0">
              <a:buNone/>
            </a:pPr>
            <a:r>
              <a:rPr kumimoji="1" lang="ja-JP" altLang="en-US" dirty="0">
                <a:solidFill>
                  <a:schemeClr val="accent1"/>
                </a:solidFill>
              </a:rPr>
              <a:t>２．３ヶ年出荷見通し調査</a:t>
            </a:r>
            <a:br>
              <a:rPr kumimoji="1" lang="en-US" altLang="ja-JP" dirty="0"/>
            </a:br>
            <a:r>
              <a:rPr kumimoji="1" lang="ja-JP" altLang="en-US" dirty="0"/>
              <a:t>　　　</a:t>
            </a:r>
            <a:r>
              <a:rPr kumimoji="1" lang="en-US" altLang="ja-JP" dirty="0"/>
              <a:t>POS</a:t>
            </a:r>
            <a:r>
              <a:rPr kumimoji="1" lang="ja-JP" altLang="en-US" dirty="0"/>
              <a:t>端末市場見通し、無線</a:t>
            </a:r>
            <a:r>
              <a:rPr kumimoji="1" lang="en-US" altLang="ja-JP" dirty="0"/>
              <a:t>POS</a:t>
            </a:r>
            <a:r>
              <a:rPr kumimoji="1" lang="ja-JP" altLang="en-US" dirty="0"/>
              <a:t>の占める割合、ｾﾙﾌﾁｪｯｸｱｳﾄの占める割合、市場の伸びの見通し</a:t>
            </a:r>
          </a:p>
          <a:p>
            <a:pPr marL="0" indent="0">
              <a:buNone/>
            </a:pPr>
            <a:r>
              <a:rPr kumimoji="1" lang="ja-JP" altLang="en-US" dirty="0">
                <a:solidFill>
                  <a:schemeClr val="accent1"/>
                </a:solidFill>
              </a:rPr>
              <a:t>３．カード決済端末の動向</a:t>
            </a:r>
            <a:br>
              <a:rPr kumimoji="1" lang="en-US" altLang="ja-JP" dirty="0"/>
            </a:br>
            <a:r>
              <a:rPr kumimoji="1" lang="ja-JP" altLang="en-US" dirty="0"/>
              <a:t>　　　カード決済端末の出荷実績と３ヶ年出荷見通し調査</a:t>
            </a:r>
          </a:p>
          <a:p>
            <a:pPr marL="0" indent="0">
              <a:buNone/>
            </a:pPr>
            <a:endParaRPr kumimoji="1" lang="ja-JP" altLang="en-US" dirty="0"/>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Tree>
    <p:extLst>
      <p:ext uri="{BB962C8B-B14F-4D97-AF65-F5344CB8AC3E}">
        <p14:creationId xmlns:p14="http://schemas.microsoft.com/office/powerpoint/2010/main" val="186176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r>
              <a:rPr kumimoji="1" lang="ja-JP" altLang="en-US" dirty="0"/>
              <a:t>３．</a:t>
            </a:r>
            <a:r>
              <a:rPr kumimoji="1" lang="en-US" altLang="ja-JP" dirty="0"/>
              <a:t>POS</a:t>
            </a:r>
            <a:r>
              <a:rPr kumimoji="1" lang="ja-JP" altLang="en-US" dirty="0"/>
              <a:t>端末装置　出荷実績</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kumimoji="1" lang="ja-JP" altLang="en-US" dirty="0">
                <a:solidFill>
                  <a:schemeClr val="accent1"/>
                </a:solidFill>
              </a:rPr>
              <a:t>製品の定義：</a:t>
            </a:r>
            <a:r>
              <a:rPr kumimoji="1" lang="en-US" altLang="ja-JP" dirty="0">
                <a:solidFill>
                  <a:schemeClr val="accent1"/>
                </a:solidFill>
              </a:rPr>
              <a:t>POS</a:t>
            </a:r>
            <a:r>
              <a:rPr kumimoji="1" lang="ja-JP" altLang="en-US" dirty="0">
                <a:solidFill>
                  <a:schemeClr val="accent1"/>
                </a:solidFill>
              </a:rPr>
              <a:t>端末</a:t>
            </a:r>
            <a:r>
              <a:rPr kumimoji="1" lang="en-US" altLang="ja-JP" dirty="0">
                <a:solidFill>
                  <a:schemeClr val="accent1"/>
                </a:solidFill>
              </a:rPr>
              <a:t>(POS</a:t>
            </a:r>
            <a:r>
              <a:rPr kumimoji="1" lang="ja-JP" altLang="en-US" dirty="0">
                <a:solidFill>
                  <a:schemeClr val="accent1"/>
                </a:solidFill>
              </a:rPr>
              <a:t>ターミナル</a:t>
            </a:r>
            <a:r>
              <a:rPr kumimoji="1" lang="en-US" altLang="ja-JP" dirty="0">
                <a:solidFill>
                  <a:schemeClr val="accent1"/>
                </a:solidFill>
              </a:rPr>
              <a:t>)</a:t>
            </a:r>
          </a:p>
          <a:p>
            <a:pPr lvl="1"/>
            <a:r>
              <a:rPr kumimoji="1" lang="en-US" altLang="ja-JP" sz="1600" b="1" dirty="0"/>
              <a:t>ECR</a:t>
            </a:r>
            <a:r>
              <a:rPr kumimoji="1" lang="ja-JP" altLang="en-US" sz="1600" b="1" dirty="0"/>
              <a:t>機能を有し，単品（アイテム）別に収集した販売情報や，仕入れ，配送段階などの時点での情報をコンピュータに送り商品データの管理をするもので，コンピュータに接続するための通信機能を有し、</a:t>
            </a:r>
            <a:r>
              <a:rPr kumimoji="1" lang="en-US" altLang="ja-JP" sz="1600" b="1" dirty="0"/>
              <a:t>POS</a:t>
            </a:r>
            <a:r>
              <a:rPr kumimoji="1" lang="ja-JP" altLang="en-US" sz="1600" b="1" dirty="0"/>
              <a:t>として型番を取っているものに限る。</a:t>
            </a:r>
            <a:br>
              <a:rPr kumimoji="1" lang="ja-JP" altLang="en-US" sz="1600" b="1" dirty="0"/>
            </a:br>
            <a:r>
              <a:rPr kumimoji="1" lang="ja-JP" altLang="en-US" sz="1600" b="1" dirty="0"/>
              <a:t> 　　注</a:t>
            </a:r>
            <a:r>
              <a:rPr lang="ja-JP" altLang="en-US" sz="1600" b="1" dirty="0"/>
              <a:t>１</a:t>
            </a:r>
            <a:r>
              <a:rPr kumimoji="1" lang="ja-JP" altLang="en-US" sz="1600" b="1" dirty="0"/>
              <a:t>）</a:t>
            </a:r>
            <a:r>
              <a:rPr kumimoji="1" lang="en-US" altLang="ja-JP" sz="1600" b="1" dirty="0"/>
              <a:t>ECR</a:t>
            </a:r>
            <a:r>
              <a:rPr kumimoji="1" lang="ja-JP" altLang="en-US" sz="1600" b="1" dirty="0"/>
              <a:t>そのものは除く</a:t>
            </a:r>
            <a:r>
              <a:rPr kumimoji="1" lang="en-US" altLang="ja-JP" sz="1600" b="1" dirty="0"/>
              <a:t>｡ </a:t>
            </a:r>
          </a:p>
          <a:p>
            <a:pPr marL="457200" lvl="1" indent="0">
              <a:buNone/>
            </a:pPr>
            <a:endParaRPr kumimoji="1" lang="ja-JP" altLang="en-US" b="1" dirty="0"/>
          </a:p>
          <a:p>
            <a:r>
              <a:rPr kumimoji="1" lang="ja-JP" altLang="en-US" dirty="0">
                <a:solidFill>
                  <a:schemeClr val="accent1"/>
                </a:solidFill>
              </a:rPr>
              <a:t>自主統計</a:t>
            </a:r>
            <a:endParaRPr kumimoji="1" lang="en-US" altLang="ja-JP" dirty="0">
              <a:solidFill>
                <a:schemeClr val="accent1"/>
              </a:solidFill>
            </a:endParaRPr>
          </a:p>
          <a:p>
            <a:pPr lvl="1"/>
            <a:r>
              <a:rPr kumimoji="1" lang="ja-JP" altLang="en-US" sz="1600" b="1" dirty="0"/>
              <a:t>自主統計参加会社</a:t>
            </a:r>
            <a:r>
              <a:rPr kumimoji="1" lang="en-US" altLang="ja-JP" sz="1600" b="1" dirty="0"/>
              <a:t>10</a:t>
            </a:r>
            <a:r>
              <a:rPr kumimoji="1" lang="ja-JP" altLang="en-US" sz="1600" b="1" dirty="0"/>
              <a:t>社による四半期毎のデータに基づく</a:t>
            </a:r>
            <a:endParaRPr kumimoji="1" lang="en-US" altLang="ja-JP" sz="1600" b="1" dirty="0"/>
          </a:p>
          <a:p>
            <a:pPr lvl="1"/>
            <a:r>
              <a:rPr kumimoji="1" lang="ja-JP" altLang="en-US" sz="1600" b="1" dirty="0"/>
              <a:t>自主統計への参加会社</a:t>
            </a:r>
            <a:r>
              <a:rPr kumimoji="1" lang="en-US" altLang="ja-JP" sz="1600" b="1" dirty="0"/>
              <a:t>10</a:t>
            </a:r>
            <a:r>
              <a:rPr kumimoji="1" lang="ja-JP" altLang="en-US" sz="1600" b="1" dirty="0"/>
              <a:t>社の回答は、</a:t>
            </a:r>
            <a:r>
              <a:rPr kumimoji="1" lang="ja-JP" altLang="en-US" sz="1600" b="1" dirty="0">
                <a:solidFill>
                  <a:schemeClr val="accent1"/>
                </a:solidFill>
              </a:rPr>
              <a:t>国内</a:t>
            </a:r>
            <a:r>
              <a:rPr kumimoji="1" lang="en-US" altLang="ja-JP" sz="1600" b="1" dirty="0">
                <a:solidFill>
                  <a:schemeClr val="accent1"/>
                </a:solidFill>
              </a:rPr>
              <a:t>POS</a:t>
            </a:r>
            <a:r>
              <a:rPr kumimoji="1" lang="ja-JP" altLang="en-US" sz="1600" b="1" dirty="0">
                <a:solidFill>
                  <a:schemeClr val="accent1"/>
                </a:solidFill>
              </a:rPr>
              <a:t>市場のほぼ全体を捉えており、本調査結果は国内</a:t>
            </a:r>
            <a:r>
              <a:rPr kumimoji="1" lang="en-US" altLang="ja-JP" sz="1600" b="1" dirty="0">
                <a:solidFill>
                  <a:schemeClr val="accent1"/>
                </a:solidFill>
              </a:rPr>
              <a:t>POS</a:t>
            </a:r>
            <a:r>
              <a:rPr kumimoji="1" lang="ja-JP" altLang="en-US" sz="1600" b="1" dirty="0">
                <a:solidFill>
                  <a:schemeClr val="accent1"/>
                </a:solidFill>
              </a:rPr>
              <a:t>市場の</a:t>
            </a:r>
            <a:br>
              <a:rPr kumimoji="1" lang="en-US" altLang="ja-JP" sz="1600" b="1" dirty="0">
                <a:solidFill>
                  <a:schemeClr val="accent1"/>
                </a:solidFill>
              </a:rPr>
            </a:br>
            <a:r>
              <a:rPr kumimoji="1" lang="ja-JP" altLang="en-US" sz="1600" b="1" dirty="0">
                <a:solidFill>
                  <a:schemeClr val="accent1"/>
                </a:solidFill>
              </a:rPr>
              <a:t>実態を示した統計</a:t>
            </a:r>
            <a:r>
              <a:rPr kumimoji="1" lang="ja-JP" altLang="en-US" sz="1600" b="1" dirty="0"/>
              <a:t>であると考える。 </a:t>
            </a:r>
          </a:p>
          <a:p>
            <a:endParaRPr kumimoji="1" lang="ja-JP" altLang="en-US" dirty="0"/>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Tree>
    <p:extLst>
      <p:ext uri="{BB962C8B-B14F-4D97-AF65-F5344CB8AC3E}">
        <p14:creationId xmlns:p14="http://schemas.microsoft.com/office/powerpoint/2010/main" val="321020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r>
              <a:rPr kumimoji="1" lang="zh-TW" altLang="en-US" dirty="0"/>
              <a:t>３</a:t>
            </a:r>
            <a:r>
              <a:rPr kumimoji="1" lang="en-US" altLang="zh-TW" dirty="0"/>
              <a:t>.</a:t>
            </a:r>
            <a:r>
              <a:rPr kumimoji="1" lang="zh-TW" altLang="en-US" dirty="0"/>
              <a:t>１　年度別</a:t>
            </a:r>
            <a:r>
              <a:rPr kumimoji="1" lang="en-US" altLang="zh-TW" dirty="0"/>
              <a:t>POS</a:t>
            </a:r>
            <a:r>
              <a:rPr kumimoji="1" lang="zh-TW" altLang="en-US" dirty="0"/>
              <a:t>端末出荷台数実績推移</a:t>
            </a:r>
            <a:endParaRPr kumimoji="1" lang="ja-JP" altLang="en-US" dirty="0"/>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kumimoji="1" lang="ja-JP" altLang="en-US" dirty="0">
                <a:solidFill>
                  <a:schemeClr val="accent1"/>
                </a:solidFill>
              </a:rPr>
              <a:t>出荷台数＝約</a:t>
            </a:r>
            <a:r>
              <a:rPr kumimoji="1" lang="en-US" altLang="ja-JP" dirty="0">
                <a:solidFill>
                  <a:schemeClr val="accent1"/>
                </a:solidFill>
              </a:rPr>
              <a:t>10.4</a:t>
            </a:r>
            <a:r>
              <a:rPr kumimoji="1" lang="ja-JP" altLang="en-US" dirty="0">
                <a:solidFill>
                  <a:schemeClr val="accent1"/>
                </a:solidFill>
              </a:rPr>
              <a:t>万台、　前年度比</a:t>
            </a:r>
            <a:r>
              <a:rPr kumimoji="1" lang="en-US" altLang="ja-JP" dirty="0">
                <a:solidFill>
                  <a:schemeClr val="accent1"/>
                </a:solidFill>
              </a:rPr>
              <a:t>96</a:t>
            </a:r>
            <a:r>
              <a:rPr kumimoji="1" lang="ja-JP" altLang="en-US" dirty="0">
                <a:solidFill>
                  <a:schemeClr val="accent1"/>
                </a:solidFill>
              </a:rPr>
              <a:t>％</a:t>
            </a:r>
          </a:p>
          <a:p>
            <a:pPr lvl="1"/>
            <a:r>
              <a:rPr kumimoji="1" lang="en-US" altLang="ja-JP" sz="1600" b="1" dirty="0"/>
              <a:t>2020</a:t>
            </a:r>
            <a:r>
              <a:rPr kumimoji="1" lang="ja-JP" altLang="en-US" sz="1600" b="1" dirty="0"/>
              <a:t>年度から</a:t>
            </a:r>
            <a:r>
              <a:rPr kumimoji="1" lang="en-US" altLang="ja-JP" sz="1600" b="1" dirty="0"/>
              <a:t>2022</a:t>
            </a:r>
            <a:r>
              <a:rPr kumimoji="1" lang="ja-JP" altLang="en-US" sz="1600" b="1" dirty="0"/>
              <a:t>年度にかけて</a:t>
            </a:r>
            <a:r>
              <a:rPr kumimoji="1" lang="en-US" altLang="ja-JP" sz="1600" b="1" dirty="0"/>
              <a:t>10</a:t>
            </a:r>
            <a:r>
              <a:rPr kumimoji="1" lang="ja-JP" altLang="en-US" sz="1600" b="1" dirty="0"/>
              <a:t>万台を</a:t>
            </a:r>
            <a:r>
              <a:rPr lang="ja-JP" altLang="en-US" sz="1600" b="1" dirty="0"/>
              <a:t>割り込んでいたが</a:t>
            </a:r>
            <a:r>
              <a:rPr kumimoji="1" lang="ja-JP" altLang="en-US" sz="1600" b="1" dirty="0"/>
              <a:t>，</a:t>
            </a:r>
            <a:r>
              <a:rPr kumimoji="1" lang="en-US" altLang="ja-JP" sz="1600" b="1" dirty="0"/>
              <a:t>2024</a:t>
            </a:r>
            <a:r>
              <a:rPr kumimoji="1" lang="ja-JP" altLang="en-US" sz="1600" b="1" dirty="0"/>
              <a:t>年度は，</a:t>
            </a:r>
            <a:r>
              <a:rPr kumimoji="1" lang="en-US" altLang="ja-JP" sz="1600" b="1" dirty="0"/>
              <a:t>2023</a:t>
            </a:r>
            <a:r>
              <a:rPr kumimoji="1" lang="ja-JP" altLang="en-US" sz="1600" b="1" dirty="0"/>
              <a:t>年度に続き</a:t>
            </a:r>
            <a:r>
              <a:rPr kumimoji="1" lang="en-US" altLang="ja-JP" sz="1600" b="1" dirty="0"/>
              <a:t>10</a:t>
            </a:r>
            <a:r>
              <a:rPr kumimoji="1" lang="ja-JP" altLang="en-US" sz="1600" b="1" dirty="0"/>
              <a:t>万台を超える</a:t>
            </a:r>
            <a:br>
              <a:rPr kumimoji="1" lang="en-US" altLang="ja-JP" sz="1600" b="1" dirty="0"/>
            </a:br>
            <a:r>
              <a:rPr kumimoji="1" lang="ja-JP" altLang="en-US" sz="1600" b="1" dirty="0"/>
              <a:t>結果なった</a:t>
            </a:r>
            <a:r>
              <a:rPr lang="ja-JP" altLang="en-US" sz="1600" b="1" dirty="0"/>
              <a:t>。しかし，</a:t>
            </a:r>
            <a:r>
              <a:rPr kumimoji="1" lang="en-US" altLang="ja-JP" sz="1600" b="1" dirty="0"/>
              <a:t>2019</a:t>
            </a:r>
            <a:r>
              <a:rPr kumimoji="1" lang="ja-JP" altLang="en-US" sz="1600" b="1" dirty="0"/>
              <a:t>年以前の水準には至らなかった。</a:t>
            </a:r>
            <a:endParaRPr kumimoji="1" lang="en-US" altLang="ja-JP" sz="1600" b="1" dirty="0"/>
          </a:p>
          <a:p>
            <a:pPr lvl="1"/>
            <a:r>
              <a:rPr kumimoji="1" lang="en-US" altLang="ja-JP" sz="1600" b="1" dirty="0"/>
              <a:t>2017</a:t>
            </a:r>
            <a:r>
              <a:rPr kumimoji="1" lang="ja-JP" altLang="en-US" sz="1600" b="1" dirty="0"/>
              <a:t>年度から</a:t>
            </a:r>
            <a:r>
              <a:rPr kumimoji="1" lang="en-US" altLang="ja-JP" sz="1600" b="1" dirty="0"/>
              <a:t>2018</a:t>
            </a:r>
            <a:r>
              <a:rPr kumimoji="1" lang="ja-JP" altLang="en-US" sz="1600" b="1" dirty="0"/>
              <a:t>年度にかけては，大手コンビニエンスストア</a:t>
            </a:r>
            <a:r>
              <a:rPr kumimoji="1" lang="en-US" altLang="ja-JP" sz="1600" b="1" dirty="0"/>
              <a:t>3</a:t>
            </a:r>
            <a:r>
              <a:rPr kumimoji="1" lang="ja-JP" altLang="en-US" sz="1600" b="1" dirty="0"/>
              <a:t>社の一斉</a:t>
            </a:r>
            <a:r>
              <a:rPr kumimoji="1" lang="en-US" altLang="ja-JP" sz="1600" b="1" dirty="0"/>
              <a:t>POS</a:t>
            </a:r>
            <a:r>
              <a:rPr kumimoji="1" lang="ja-JP" altLang="en-US" sz="1600" b="1" dirty="0"/>
              <a:t>リプレースにより，過去</a:t>
            </a:r>
            <a:r>
              <a:rPr kumimoji="1" lang="en-US" altLang="ja-JP" sz="1600" b="1" dirty="0"/>
              <a:t>20</a:t>
            </a:r>
            <a:r>
              <a:rPr kumimoji="1" lang="ja-JP" altLang="en-US" sz="1600" b="1" dirty="0"/>
              <a:t>年で最大規模の出荷台数を記録した。</a:t>
            </a:r>
            <a:endParaRPr kumimoji="1" lang="en-US" altLang="ja-JP" sz="1600" b="1" dirty="0"/>
          </a:p>
          <a:p>
            <a:endParaRPr kumimoji="1" lang="ja-JP" altLang="en-US" dirty="0"/>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pic>
        <p:nvPicPr>
          <p:cNvPr id="6" name="図 5">
            <a:extLst>
              <a:ext uri="{FF2B5EF4-FFF2-40B4-BE49-F238E27FC236}">
                <a16:creationId xmlns:a16="http://schemas.microsoft.com/office/drawing/2014/main" id="{89555128-CE99-B69F-E4B7-9FA22267F774}"/>
              </a:ext>
            </a:extLst>
          </p:cNvPr>
          <p:cNvPicPr>
            <a:picLocks noChangeAspect="1"/>
          </p:cNvPicPr>
          <p:nvPr/>
        </p:nvPicPr>
        <p:blipFill>
          <a:blip r:embed="rId2"/>
          <a:stretch>
            <a:fillRect/>
          </a:stretch>
        </p:blipFill>
        <p:spPr>
          <a:xfrm>
            <a:off x="2570648" y="2445032"/>
            <a:ext cx="6889931" cy="4138384"/>
          </a:xfrm>
          <a:prstGeom prst="rect">
            <a:avLst/>
          </a:prstGeom>
        </p:spPr>
      </p:pic>
    </p:spTree>
    <p:extLst>
      <p:ext uri="{BB962C8B-B14F-4D97-AF65-F5344CB8AC3E}">
        <p14:creationId xmlns:p14="http://schemas.microsoft.com/office/powerpoint/2010/main" val="202191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r>
              <a:rPr kumimoji="1" lang="zh-TW" altLang="en-US" dirty="0"/>
              <a:t>３</a:t>
            </a:r>
            <a:r>
              <a:rPr kumimoji="1" lang="en-US" altLang="zh-TW" dirty="0"/>
              <a:t>.</a:t>
            </a:r>
            <a:r>
              <a:rPr kumimoji="1" lang="zh-TW" altLang="en-US" dirty="0"/>
              <a:t>２　四半期別</a:t>
            </a:r>
            <a:r>
              <a:rPr kumimoji="1" lang="en-US" altLang="zh-TW" dirty="0"/>
              <a:t>POS</a:t>
            </a:r>
            <a:r>
              <a:rPr kumimoji="1" lang="zh-TW" altLang="en-US" dirty="0"/>
              <a:t>端末出荷台数実績推移</a:t>
            </a:r>
            <a:endParaRPr kumimoji="1" lang="ja-JP" altLang="en-US" dirty="0"/>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sp>
        <p:nvSpPr>
          <p:cNvPr id="6" name="コンテンツ プレースホルダー 5">
            <a:extLst>
              <a:ext uri="{FF2B5EF4-FFF2-40B4-BE49-F238E27FC236}">
                <a16:creationId xmlns:a16="http://schemas.microsoft.com/office/drawing/2014/main" id="{FA15B8BA-475E-EE71-6D34-72661AC92B9B}"/>
              </a:ext>
            </a:extLst>
          </p:cNvPr>
          <p:cNvSpPr>
            <a:spLocks noGrp="1"/>
          </p:cNvSpPr>
          <p:nvPr>
            <p:ph idx="1"/>
          </p:nvPr>
        </p:nvSpPr>
        <p:spPr/>
        <p:txBody>
          <a:bodyPr/>
          <a:lstStyle/>
          <a:p>
            <a:r>
              <a:rPr lang="ja-JP" altLang="en-US" dirty="0">
                <a:solidFill>
                  <a:schemeClr val="accent1"/>
                </a:solidFill>
              </a:rPr>
              <a:t>第１、第３、第４四半期は、前年比同等</a:t>
            </a:r>
            <a:endParaRPr kumimoji="1" lang="ja-JP" altLang="en-US" dirty="0">
              <a:solidFill>
                <a:schemeClr val="accent1"/>
              </a:solidFill>
            </a:endParaRPr>
          </a:p>
          <a:p>
            <a:pPr lvl="1"/>
            <a:r>
              <a:rPr lang="ja-JP" altLang="en-US" sz="1600" b="1" dirty="0">
                <a:latin typeface="Meiryo UI" panose="020B0604030504040204" pitchFamily="50" charset="-128"/>
                <a:ea typeface="Meiryo UI" panose="020B0604030504040204" pitchFamily="50" charset="-128"/>
              </a:rPr>
              <a:t>第１四半期</a:t>
            </a:r>
            <a:r>
              <a:rPr lang="en-US" altLang="ja-JP" sz="1600" b="1" dirty="0">
                <a:latin typeface="Meiryo UI" panose="020B0604030504040204" pitchFamily="50" charset="-128"/>
                <a:ea typeface="Meiryo UI" panose="020B0604030504040204" pitchFamily="50" charset="-128"/>
              </a:rPr>
              <a:t>:106%</a:t>
            </a:r>
            <a:r>
              <a:rPr lang="ja-JP" altLang="en-US" sz="1600" b="1" dirty="0">
                <a:latin typeface="Meiryo UI" panose="020B0604030504040204" pitchFamily="50" charset="-128"/>
                <a:ea typeface="Meiryo UI" panose="020B0604030504040204" pitchFamily="50" charset="-128"/>
              </a:rPr>
              <a:t>、第</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四半期</a:t>
            </a:r>
            <a:r>
              <a:rPr lang="en-US" altLang="ja-JP" sz="1600" b="1" dirty="0">
                <a:latin typeface="Meiryo UI" panose="020B0604030504040204" pitchFamily="50" charset="-128"/>
                <a:ea typeface="Meiryo UI" panose="020B0604030504040204" pitchFamily="50" charset="-128"/>
              </a:rPr>
              <a:t>:82%</a:t>
            </a:r>
            <a:r>
              <a:rPr lang="ja-JP" altLang="en-US" sz="1600" b="1" dirty="0">
                <a:latin typeface="Meiryo UI" panose="020B0604030504040204" pitchFamily="50" charset="-128"/>
                <a:ea typeface="Meiryo UI" panose="020B0604030504040204" pitchFamily="50" charset="-128"/>
              </a:rPr>
              <a:t>、第</a:t>
            </a:r>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四半期</a:t>
            </a:r>
            <a:r>
              <a:rPr lang="en-US" altLang="ja-JP" sz="1600" b="1" dirty="0">
                <a:latin typeface="Meiryo UI" panose="020B0604030504040204" pitchFamily="50" charset="-128"/>
                <a:ea typeface="Meiryo UI" panose="020B0604030504040204" pitchFamily="50" charset="-128"/>
              </a:rPr>
              <a:t>:97%</a:t>
            </a:r>
            <a:r>
              <a:rPr lang="ja-JP" altLang="en-US" sz="1600" b="1" dirty="0">
                <a:latin typeface="Meiryo UI" panose="020B0604030504040204" pitchFamily="50" charset="-128"/>
                <a:ea typeface="Meiryo UI" panose="020B0604030504040204" pitchFamily="50" charset="-128"/>
              </a:rPr>
              <a:t>、第</a:t>
            </a:r>
            <a:r>
              <a:rPr lang="en-US" altLang="ja-JP" sz="1600" b="1" dirty="0">
                <a:latin typeface="Meiryo UI" panose="020B0604030504040204" pitchFamily="50" charset="-128"/>
                <a:ea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rPr>
              <a:t>四半期</a:t>
            </a:r>
            <a:r>
              <a:rPr lang="en-US" altLang="ja-JP" sz="1600" b="1" dirty="0">
                <a:latin typeface="Meiryo UI" panose="020B0604030504040204" pitchFamily="50" charset="-128"/>
                <a:ea typeface="Meiryo UI" panose="020B0604030504040204" pitchFamily="50" charset="-128"/>
              </a:rPr>
              <a:t>:101%</a:t>
            </a:r>
            <a:endParaRPr kumimoji="1" lang="en-US" altLang="ja-JP" sz="1600" b="1" dirty="0"/>
          </a:p>
          <a:p>
            <a:pPr lvl="1"/>
            <a:r>
              <a:rPr lang="ja-JP" altLang="en-US" sz="1600" b="1" dirty="0">
                <a:latin typeface="Meiryo UI" panose="020B0604030504040204" pitchFamily="50" charset="-128"/>
                <a:ea typeface="Meiryo UI" panose="020B0604030504040204" pitchFamily="50" charset="-128"/>
              </a:rPr>
              <a:t>出荷台数が増える傾向にある第</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四半期が減少，第</a:t>
            </a:r>
            <a:r>
              <a:rPr lang="en-US" altLang="ja-JP" sz="1600" b="1" dirty="0">
                <a:latin typeface="Meiryo UI" panose="020B0604030504040204" pitchFamily="50" charset="-128"/>
                <a:ea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rPr>
              <a:t>四半期においては、</a:t>
            </a:r>
            <a:r>
              <a:rPr lang="en-US" altLang="ja-JP" sz="1600" b="1" dirty="0">
                <a:latin typeface="Meiryo UI" panose="020B0604030504040204" pitchFamily="50" charset="-128"/>
                <a:ea typeface="Meiryo UI" panose="020B0604030504040204" pitchFamily="50" charset="-128"/>
              </a:rPr>
              <a:t>2023</a:t>
            </a:r>
            <a:r>
              <a:rPr lang="ja-JP" altLang="en-US" sz="1600" b="1" dirty="0">
                <a:latin typeface="Meiryo UI" panose="020B0604030504040204" pitchFamily="50" charset="-128"/>
                <a:ea typeface="Meiryo UI" panose="020B0604030504040204" pitchFamily="50" charset="-128"/>
              </a:rPr>
              <a:t>年度と同水準であった。</a:t>
            </a:r>
            <a:endParaRPr lang="ja-JP" altLang="en-US" dirty="0"/>
          </a:p>
        </p:txBody>
      </p:sp>
      <p:pic>
        <p:nvPicPr>
          <p:cNvPr id="5" name="図 4">
            <a:extLst>
              <a:ext uri="{FF2B5EF4-FFF2-40B4-BE49-F238E27FC236}">
                <a16:creationId xmlns:a16="http://schemas.microsoft.com/office/drawing/2014/main" id="{58B2951A-568D-2FA7-69C2-6ADD2E09CF72}"/>
              </a:ext>
            </a:extLst>
          </p:cNvPr>
          <p:cNvPicPr>
            <a:picLocks noChangeAspect="1"/>
          </p:cNvPicPr>
          <p:nvPr/>
        </p:nvPicPr>
        <p:blipFill>
          <a:blip r:embed="rId2"/>
          <a:stretch>
            <a:fillRect/>
          </a:stretch>
        </p:blipFill>
        <p:spPr>
          <a:xfrm>
            <a:off x="2840238" y="2502520"/>
            <a:ext cx="6350753" cy="3742049"/>
          </a:xfrm>
          <a:prstGeom prst="rect">
            <a:avLst/>
          </a:prstGeom>
        </p:spPr>
      </p:pic>
    </p:spTree>
    <p:extLst>
      <p:ext uri="{BB962C8B-B14F-4D97-AF65-F5344CB8AC3E}">
        <p14:creationId xmlns:p14="http://schemas.microsoft.com/office/powerpoint/2010/main" val="380647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r>
              <a:rPr kumimoji="1" lang="zh-TW" altLang="en-US" dirty="0"/>
              <a:t>３</a:t>
            </a:r>
            <a:r>
              <a:rPr kumimoji="1" lang="en-US" altLang="zh-TW" dirty="0"/>
              <a:t>.</a:t>
            </a:r>
            <a:r>
              <a:rPr kumimoji="1" lang="zh-TW" altLang="en-US" dirty="0"/>
              <a:t>３　年度別</a:t>
            </a:r>
            <a:r>
              <a:rPr kumimoji="1" lang="en-US" altLang="zh-TW" dirty="0"/>
              <a:t>POS</a:t>
            </a:r>
            <a:r>
              <a:rPr kumimoji="1" lang="zh-TW" altLang="en-US" dirty="0"/>
              <a:t>端末出荷金額実績推移</a:t>
            </a:r>
            <a:endParaRPr kumimoji="1" lang="ja-JP" altLang="en-US" dirty="0"/>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zh-TW" altLang="en-US" dirty="0">
                <a:solidFill>
                  <a:schemeClr val="accent1"/>
                </a:solidFill>
              </a:rPr>
              <a:t>出荷金額＝約</a:t>
            </a:r>
            <a:r>
              <a:rPr lang="en-US" altLang="ja-JP" dirty="0">
                <a:solidFill>
                  <a:schemeClr val="accent1"/>
                </a:solidFill>
              </a:rPr>
              <a:t>382</a:t>
            </a:r>
            <a:r>
              <a:rPr lang="zh-TW" altLang="en-US" dirty="0">
                <a:solidFill>
                  <a:schemeClr val="accent1"/>
                </a:solidFill>
              </a:rPr>
              <a:t>億円   前年度比</a:t>
            </a:r>
            <a:r>
              <a:rPr lang="en-US" altLang="zh-TW" dirty="0">
                <a:solidFill>
                  <a:schemeClr val="accent1"/>
                </a:solidFill>
              </a:rPr>
              <a:t>1</a:t>
            </a:r>
            <a:r>
              <a:rPr lang="en-US" altLang="ja-JP" dirty="0">
                <a:solidFill>
                  <a:schemeClr val="accent1"/>
                </a:solidFill>
              </a:rPr>
              <a:t>06</a:t>
            </a:r>
            <a:r>
              <a:rPr lang="zh-TW" altLang="en-US" dirty="0">
                <a:solidFill>
                  <a:schemeClr val="accent1"/>
                </a:solidFill>
              </a:rPr>
              <a:t>％（約</a:t>
            </a:r>
            <a:r>
              <a:rPr lang="en-US" altLang="ja-JP" dirty="0">
                <a:solidFill>
                  <a:schemeClr val="accent1"/>
                </a:solidFill>
              </a:rPr>
              <a:t>21</a:t>
            </a:r>
            <a:r>
              <a:rPr lang="zh-TW" altLang="en-US" dirty="0">
                <a:solidFill>
                  <a:schemeClr val="accent1"/>
                </a:solidFill>
              </a:rPr>
              <a:t>億円増）</a:t>
            </a:r>
          </a:p>
          <a:p>
            <a:pPr lvl="1"/>
            <a:r>
              <a:rPr lang="ja-JP" altLang="en-US" sz="1600" b="1" dirty="0">
                <a:latin typeface="Meiryo UI" panose="020B0604030504040204" pitchFamily="50" charset="-128"/>
                <a:ea typeface="Meiryo UI" panose="020B0604030504040204" pitchFamily="50" charset="-128"/>
              </a:rPr>
              <a:t>過去</a:t>
            </a:r>
            <a:r>
              <a:rPr lang="en-US" altLang="ja-JP" sz="1600" b="1" dirty="0">
                <a:latin typeface="Meiryo UI" panose="020B0604030504040204" pitchFamily="50" charset="-128"/>
                <a:ea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rPr>
              <a:t>年で最低の数値だった</a:t>
            </a:r>
            <a:r>
              <a:rPr lang="en-US" altLang="ja-JP" sz="1600" b="1" dirty="0">
                <a:latin typeface="Meiryo UI" panose="020B0604030504040204" pitchFamily="50" charset="-128"/>
                <a:ea typeface="Meiryo UI" panose="020B0604030504040204" pitchFamily="50" charset="-128"/>
              </a:rPr>
              <a:t>2021</a:t>
            </a:r>
            <a:r>
              <a:rPr lang="ja-JP" altLang="en-US" sz="1600" b="1" dirty="0">
                <a:latin typeface="Meiryo UI" panose="020B0604030504040204" pitchFamily="50" charset="-128"/>
                <a:ea typeface="Meiryo UI" panose="020B0604030504040204" pitchFamily="50" charset="-128"/>
              </a:rPr>
              <a:t>年度以降より年々増加傾向にあり，</a:t>
            </a:r>
            <a:r>
              <a:rPr lang="en-US" altLang="ja-JP" sz="1600" b="1" dirty="0">
                <a:latin typeface="Meiryo UI" panose="020B0604030504040204" pitchFamily="50" charset="-128"/>
                <a:ea typeface="Meiryo UI" panose="020B0604030504040204" pitchFamily="50" charset="-128"/>
              </a:rPr>
              <a:t>300</a:t>
            </a:r>
            <a:r>
              <a:rPr lang="ja-JP" altLang="en-US" sz="1600" b="1" dirty="0">
                <a:latin typeface="Meiryo UI" panose="020B0604030504040204" pitchFamily="50" charset="-128"/>
                <a:ea typeface="Meiryo UI" panose="020B0604030504040204" pitchFamily="50" charset="-128"/>
              </a:rPr>
              <a:t>億円を大きく上回る水準となった。</a:t>
            </a:r>
            <a:endParaRPr lang="en-US" altLang="ja-JP"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pic>
        <p:nvPicPr>
          <p:cNvPr id="6" name="図 5">
            <a:extLst>
              <a:ext uri="{FF2B5EF4-FFF2-40B4-BE49-F238E27FC236}">
                <a16:creationId xmlns:a16="http://schemas.microsoft.com/office/drawing/2014/main" id="{25050CAD-064F-2EF7-6398-E2BA64613C44}"/>
              </a:ext>
            </a:extLst>
          </p:cNvPr>
          <p:cNvPicPr>
            <a:picLocks noChangeAspect="1"/>
          </p:cNvPicPr>
          <p:nvPr/>
        </p:nvPicPr>
        <p:blipFill>
          <a:blip r:embed="rId2"/>
          <a:stretch>
            <a:fillRect/>
          </a:stretch>
        </p:blipFill>
        <p:spPr>
          <a:xfrm>
            <a:off x="2573577" y="2125255"/>
            <a:ext cx="7044844" cy="3953964"/>
          </a:xfrm>
          <a:prstGeom prst="rect">
            <a:avLst/>
          </a:prstGeom>
        </p:spPr>
      </p:pic>
    </p:spTree>
    <p:extLst>
      <p:ext uri="{BB962C8B-B14F-4D97-AF65-F5344CB8AC3E}">
        <p14:creationId xmlns:p14="http://schemas.microsoft.com/office/powerpoint/2010/main" val="91955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A85-3022-D6D4-6A70-3F145C7D2239}"/>
              </a:ext>
            </a:extLst>
          </p:cNvPr>
          <p:cNvSpPr>
            <a:spLocks noGrp="1"/>
          </p:cNvSpPr>
          <p:nvPr>
            <p:ph type="title"/>
          </p:nvPr>
        </p:nvSpPr>
        <p:spPr/>
        <p:txBody>
          <a:bodyPr/>
          <a:lstStyle/>
          <a:p>
            <a:r>
              <a:rPr kumimoji="1" lang="zh-TW" altLang="en-US" dirty="0"/>
              <a:t>３</a:t>
            </a:r>
            <a:r>
              <a:rPr kumimoji="1" lang="en-US" altLang="zh-TW" dirty="0"/>
              <a:t>.</a:t>
            </a:r>
            <a:r>
              <a:rPr kumimoji="1" lang="zh-TW" altLang="en-US" dirty="0"/>
              <a:t>４　</a:t>
            </a:r>
            <a:r>
              <a:rPr kumimoji="1" lang="en-US" altLang="zh-TW" dirty="0"/>
              <a:t>POS</a:t>
            </a:r>
            <a:r>
              <a:rPr kumimoji="1" lang="zh-TW" altLang="en-US" dirty="0"/>
              <a:t>端末出荷単価実績推移</a:t>
            </a:r>
          </a:p>
        </p:txBody>
      </p:sp>
      <p:sp>
        <p:nvSpPr>
          <p:cNvPr id="3" name="コンテンツ プレースホルダー 2">
            <a:extLst>
              <a:ext uri="{FF2B5EF4-FFF2-40B4-BE49-F238E27FC236}">
                <a16:creationId xmlns:a16="http://schemas.microsoft.com/office/drawing/2014/main" id="{CEC28B70-EA99-1049-7FD4-29822DFD8F0F}"/>
              </a:ext>
            </a:extLst>
          </p:cNvPr>
          <p:cNvSpPr>
            <a:spLocks noGrp="1"/>
          </p:cNvSpPr>
          <p:nvPr>
            <p:ph idx="1"/>
          </p:nvPr>
        </p:nvSpPr>
        <p:spPr/>
        <p:txBody>
          <a:bodyPr/>
          <a:lstStyle/>
          <a:p>
            <a:r>
              <a:rPr lang="zh-TW" altLang="en-US" dirty="0">
                <a:solidFill>
                  <a:schemeClr val="accent1"/>
                </a:solidFill>
              </a:rPr>
              <a:t>出荷単価＝約</a:t>
            </a:r>
            <a:r>
              <a:rPr lang="en-US" altLang="ja-JP" dirty="0">
                <a:solidFill>
                  <a:schemeClr val="accent1"/>
                </a:solidFill>
              </a:rPr>
              <a:t>36.7</a:t>
            </a:r>
            <a:r>
              <a:rPr lang="zh-TW" altLang="en-US" dirty="0">
                <a:solidFill>
                  <a:schemeClr val="accent1"/>
                </a:solidFill>
              </a:rPr>
              <a:t>万円</a:t>
            </a:r>
            <a:r>
              <a:rPr lang="ja-JP" altLang="en-US" dirty="0">
                <a:solidFill>
                  <a:schemeClr val="accent1"/>
                </a:solidFill>
              </a:rPr>
              <a:t>　</a:t>
            </a:r>
            <a:r>
              <a:rPr lang="zh-TW" altLang="en-US" dirty="0">
                <a:solidFill>
                  <a:schemeClr val="accent1"/>
                </a:solidFill>
              </a:rPr>
              <a:t>前年度比</a:t>
            </a:r>
            <a:r>
              <a:rPr lang="en-US" altLang="ja-JP" dirty="0">
                <a:solidFill>
                  <a:schemeClr val="accent1"/>
                </a:solidFill>
              </a:rPr>
              <a:t>110</a:t>
            </a:r>
            <a:r>
              <a:rPr lang="zh-TW" altLang="en-US" dirty="0">
                <a:solidFill>
                  <a:schemeClr val="accent1"/>
                </a:solidFill>
              </a:rPr>
              <a:t>％</a:t>
            </a:r>
            <a:r>
              <a:rPr lang="en-US" altLang="zh-TW" dirty="0">
                <a:solidFill>
                  <a:schemeClr val="accent1"/>
                </a:solidFill>
              </a:rPr>
              <a:t>(</a:t>
            </a:r>
            <a:r>
              <a:rPr lang="en-US" altLang="ja-JP" dirty="0">
                <a:solidFill>
                  <a:schemeClr val="accent1"/>
                </a:solidFill>
              </a:rPr>
              <a:t>3.4</a:t>
            </a:r>
            <a:r>
              <a:rPr lang="zh-TW" altLang="en-US" dirty="0">
                <a:solidFill>
                  <a:schemeClr val="accent1"/>
                </a:solidFill>
              </a:rPr>
              <a:t>万円</a:t>
            </a:r>
            <a:r>
              <a:rPr lang="ja-JP" altLang="en-US" dirty="0">
                <a:solidFill>
                  <a:schemeClr val="accent1"/>
                </a:solidFill>
              </a:rPr>
              <a:t>増</a:t>
            </a:r>
            <a:r>
              <a:rPr lang="en-US" altLang="zh-TW" dirty="0">
                <a:solidFill>
                  <a:schemeClr val="accent1"/>
                </a:solidFill>
              </a:rPr>
              <a:t>)</a:t>
            </a:r>
            <a:endParaRPr lang="zh-TW" altLang="en-US" dirty="0">
              <a:solidFill>
                <a:schemeClr val="accent1"/>
              </a:solidFill>
            </a:endParaRPr>
          </a:p>
          <a:p>
            <a:pPr lvl="1"/>
            <a:r>
              <a:rPr lang="ja-JP" altLang="en-US" sz="1600" b="1" dirty="0">
                <a:latin typeface="Meiryo UI" panose="020B0604030504040204" pitchFamily="50" charset="-128"/>
                <a:ea typeface="Meiryo UI" panose="020B0604030504040204" pitchFamily="50" charset="-128"/>
              </a:rPr>
              <a:t>過去</a:t>
            </a:r>
            <a:r>
              <a:rPr lang="en-US" altLang="ja-JP" sz="1600" b="1" dirty="0">
                <a:latin typeface="Meiryo UI" panose="020B0604030504040204" pitchFamily="50" charset="-128"/>
                <a:ea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rPr>
              <a:t>年で最低だった</a:t>
            </a:r>
            <a:r>
              <a:rPr lang="en-US" altLang="ja-JP" sz="1600" b="1" dirty="0">
                <a:latin typeface="Meiryo UI" panose="020B0604030504040204" pitchFamily="50" charset="-128"/>
                <a:ea typeface="Meiryo UI" panose="020B0604030504040204" pitchFamily="50" charset="-128"/>
              </a:rPr>
              <a:t>2018</a:t>
            </a:r>
            <a:r>
              <a:rPr lang="ja-JP" altLang="en-US" sz="1600" b="1" dirty="0">
                <a:latin typeface="Meiryo UI" panose="020B0604030504040204" pitchFamily="50" charset="-128"/>
                <a:ea typeface="Meiryo UI" panose="020B0604030504040204" pitchFamily="50" charset="-128"/>
              </a:rPr>
              <a:t>年度の単価から上昇基調。</a:t>
            </a:r>
            <a:endParaRPr lang="en-US" altLang="ja-JP" sz="1600" b="1" dirty="0">
              <a:latin typeface="Meiryo UI" panose="020B0604030504040204" pitchFamily="50" charset="-128"/>
              <a:ea typeface="Meiryo UI" panose="020B0604030504040204" pitchFamily="50" charset="-128"/>
            </a:endParaRPr>
          </a:p>
          <a:p>
            <a:pPr lvl="1"/>
            <a:r>
              <a:rPr lang="ja-JP" altLang="en-US" sz="1600" b="1" dirty="0">
                <a:latin typeface="Meiryo UI" panose="020B0604030504040204" pitchFamily="50" charset="-128"/>
                <a:ea typeface="Meiryo UI" panose="020B0604030504040204" pitchFamily="50" charset="-128"/>
              </a:rPr>
              <a:t>単価の高いセルフチェックアウトシステムの割合増加や，為替や物価上昇による販売価格の上昇が窺える。</a:t>
            </a:r>
            <a:endParaRPr lang="en-US" altLang="ja-JP" sz="1600" b="1"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E3BC0DB-6067-2B8C-EB8E-376B4B31336F}"/>
              </a:ext>
            </a:extLst>
          </p:cNvPr>
          <p:cNvSpPr>
            <a:spLocks noGrp="1"/>
          </p:cNvSpPr>
          <p:nvPr>
            <p:ph type="ftr" sz="quarter" idx="3"/>
          </p:nvPr>
        </p:nvSpPr>
        <p:spPr/>
        <p:txBody>
          <a:bodyPr/>
          <a:lstStyle/>
          <a:p>
            <a:r>
              <a:rPr lang="en-US" altLang="ja-JP"/>
              <a:t>© JEITA</a:t>
            </a:r>
            <a:endParaRPr lang="ja-JP" altLang="en-US" dirty="0"/>
          </a:p>
        </p:txBody>
      </p:sp>
      <p:pic>
        <p:nvPicPr>
          <p:cNvPr id="5" name="図 4">
            <a:extLst>
              <a:ext uri="{FF2B5EF4-FFF2-40B4-BE49-F238E27FC236}">
                <a16:creationId xmlns:a16="http://schemas.microsoft.com/office/drawing/2014/main" id="{85DFB3F6-3C21-9DC2-9C98-B8D6683CD95C}"/>
              </a:ext>
            </a:extLst>
          </p:cNvPr>
          <p:cNvPicPr>
            <a:picLocks noChangeAspect="1"/>
          </p:cNvPicPr>
          <p:nvPr/>
        </p:nvPicPr>
        <p:blipFill>
          <a:blip r:embed="rId2"/>
          <a:stretch>
            <a:fillRect/>
          </a:stretch>
        </p:blipFill>
        <p:spPr>
          <a:xfrm>
            <a:off x="-47618" y="2539665"/>
            <a:ext cx="6256867" cy="3185436"/>
          </a:xfrm>
          <a:prstGeom prst="rect">
            <a:avLst/>
          </a:prstGeom>
        </p:spPr>
      </p:pic>
      <p:pic>
        <p:nvPicPr>
          <p:cNvPr id="8" name="図 7">
            <a:extLst>
              <a:ext uri="{FF2B5EF4-FFF2-40B4-BE49-F238E27FC236}">
                <a16:creationId xmlns:a16="http://schemas.microsoft.com/office/drawing/2014/main" id="{30E305F9-F2F1-34CF-309B-6B27C8F34430}"/>
              </a:ext>
            </a:extLst>
          </p:cNvPr>
          <p:cNvPicPr>
            <a:picLocks noChangeAspect="1"/>
          </p:cNvPicPr>
          <p:nvPr/>
        </p:nvPicPr>
        <p:blipFill>
          <a:blip r:embed="rId3"/>
          <a:stretch>
            <a:fillRect/>
          </a:stretch>
        </p:blipFill>
        <p:spPr>
          <a:xfrm>
            <a:off x="6054714" y="2297219"/>
            <a:ext cx="5992887" cy="3871296"/>
          </a:xfrm>
          <a:prstGeom prst="rect">
            <a:avLst/>
          </a:prstGeom>
        </p:spPr>
      </p:pic>
    </p:spTree>
    <p:extLst>
      <p:ext uri="{BB962C8B-B14F-4D97-AF65-F5344CB8AC3E}">
        <p14:creationId xmlns:p14="http://schemas.microsoft.com/office/powerpoint/2010/main" val="254795590"/>
      </p:ext>
    </p:extLst>
  </p:cSld>
  <p:clrMapOvr>
    <a:masterClrMapping/>
  </p:clrMapOvr>
</p:sld>
</file>

<file path=ppt/theme/theme1.xml><?xml version="1.0" encoding="utf-8"?>
<a:theme xmlns:a="http://schemas.openxmlformats.org/drawingml/2006/main" name="Office テーマ">
  <a:themeElements>
    <a:clrScheme name="JEITA">
      <a:dk1>
        <a:srgbClr val="616161"/>
      </a:dk1>
      <a:lt1>
        <a:sysClr val="window" lastClr="FFFFFF"/>
      </a:lt1>
      <a:dk2>
        <a:srgbClr val="838383"/>
      </a:dk2>
      <a:lt2>
        <a:srgbClr val="FFFFFF"/>
      </a:lt2>
      <a:accent1>
        <a:srgbClr val="0055A2"/>
      </a:accent1>
      <a:accent2>
        <a:srgbClr val="3CAADC"/>
      </a:accent2>
      <a:accent3>
        <a:srgbClr val="91D250"/>
      </a:accent3>
      <a:accent4>
        <a:srgbClr val="FFBE00"/>
      </a:accent4>
      <a:accent5>
        <a:srgbClr val="FA8C00"/>
      </a:accent5>
      <a:accent6>
        <a:srgbClr val="8C41C8"/>
      </a:accent6>
      <a:hlink>
        <a:srgbClr val="6F3B55"/>
      </a:hlink>
      <a:folHlink>
        <a:srgbClr val="034A90"/>
      </a:folHlink>
    </a:clrScheme>
    <a:fontScheme name="JEITA">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8F4151792DCA540ACF5F012EC495395" ma:contentTypeVersion="19" ma:contentTypeDescription="新しいドキュメントを作成します。" ma:contentTypeScope="" ma:versionID="bbfb10dc51d57bc2fbc1f2fb93adde69">
  <xsd:schema xmlns:xsd="http://www.w3.org/2001/XMLSchema" xmlns:xs="http://www.w3.org/2001/XMLSchema" xmlns:p="http://schemas.microsoft.com/office/2006/metadata/properties" xmlns:ns2="51632d10-89a5-4585-8cd3-349a53166999" xmlns:ns3="18bcad6d-6954-4574-a87f-a74e8dd31c01" targetNamespace="http://schemas.microsoft.com/office/2006/metadata/properties" ma:root="true" ma:fieldsID="b7eb6a3cf8f2729d38c4c589a9ca933b" ns2:_="" ns3:_="">
    <xsd:import namespace="51632d10-89a5-4585-8cd3-349a53166999"/>
    <xsd:import namespace="18bcad6d-6954-4574-a87f-a74e8dd31c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32d10-89a5-4585-8cd3-349a53166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547eb181-6f95-4e45-954e-86874d762f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bcad6d-6954-4574-a87f-a74e8dd31c01"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12f36dbc-8e7d-4af5-8026-86d9d091c88c}" ma:internalName="TaxCatchAll" ma:showField="CatchAllData" ma:web="18bcad6d-6954-4574-a87f-a74e8dd31c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bcad6d-6954-4574-a87f-a74e8dd31c01" xsi:nil="true"/>
    <lcf76f155ced4ddcb4097134ff3c332f xmlns="51632d10-89a5-4585-8cd3-349a531669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6E2DD1-F9DD-4124-95F0-6C03AC30D9F4}"/>
</file>

<file path=customXml/itemProps2.xml><?xml version="1.0" encoding="utf-8"?>
<ds:datastoreItem xmlns:ds="http://schemas.openxmlformats.org/officeDocument/2006/customXml" ds:itemID="{1FB4677F-056C-40CC-8723-899A555A9E77}"/>
</file>

<file path=customXml/itemProps3.xml><?xml version="1.0" encoding="utf-8"?>
<ds:datastoreItem xmlns:ds="http://schemas.openxmlformats.org/officeDocument/2006/customXml" ds:itemID="{04E72F91-6C75-4816-95CB-BAC1A151942E}"/>
</file>

<file path=docProps/app.xml><?xml version="1.0" encoding="utf-8"?>
<Properties xmlns="http://schemas.openxmlformats.org/officeDocument/2006/extended-properties" xmlns:vt="http://schemas.openxmlformats.org/officeDocument/2006/docPropsVTypes">
  <TotalTime>4725</TotalTime>
  <Words>2580</Words>
  <Application>Microsoft Office PowerPoint</Application>
  <PresentationFormat>ワイド画面</PresentationFormat>
  <Paragraphs>213</Paragraphs>
  <Slides>30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Meiryo UI</vt:lpstr>
      <vt:lpstr>メイリオ</vt:lpstr>
      <vt:lpstr>游ゴシック</vt:lpstr>
      <vt:lpstr>Arial</vt:lpstr>
      <vt:lpstr>Century</vt:lpstr>
      <vt:lpstr>Segoe UI</vt:lpstr>
      <vt:lpstr>Times New Roman</vt:lpstr>
      <vt:lpstr>Wingdings</vt:lpstr>
      <vt:lpstr>Office テーマ</vt:lpstr>
      <vt:lpstr>国内POS専用端末の2024年の出荷実績 ならびに３ヵ年見通し</vt:lpstr>
      <vt:lpstr>目次</vt:lpstr>
      <vt:lpstr>１．2024年度　流通POS端末専門委員会 参加会社</vt:lpstr>
      <vt:lpstr>２．流通POS端末専門委員会の活動</vt:lpstr>
      <vt:lpstr>３．POS端末装置　出荷実績</vt:lpstr>
      <vt:lpstr>３.１　年度別POS端末出荷台数実績推移</vt:lpstr>
      <vt:lpstr>３.２　四半期別POS端末出荷台数実績推移</vt:lpstr>
      <vt:lpstr>３.３　年度別POS端末出荷金額実績推移</vt:lpstr>
      <vt:lpstr>３.４　POS端末出荷単価実績推移</vt:lpstr>
      <vt:lpstr>３.５　無線POS 年度別出荷台数実績推移</vt:lpstr>
      <vt:lpstr>３.６　無線POS 年度別出荷金額実績推移</vt:lpstr>
      <vt:lpstr>３.７　無線POS 年度別出荷単価実績推移</vt:lpstr>
      <vt:lpstr>３.８ セルフチェックアウトシステム 年度別出荷台数実績推移</vt:lpstr>
      <vt:lpstr>３.９ セルフチェックアウトシステム 年度別出荷金額実績推移</vt:lpstr>
      <vt:lpstr>３.１０セルフチェックアウトシステム 年度別出荷単価実績推移</vt:lpstr>
      <vt:lpstr>４．ＰＯＳ端末装置出荷見通し</vt:lpstr>
      <vt:lpstr>４.１　ＰＯＳ端末出荷見通し　　出荷台数</vt:lpstr>
      <vt:lpstr>４.２　ＰＯＳ端末出荷見通し　　出荷金額</vt:lpstr>
      <vt:lpstr>４.３　出荷見通し　　無線ＰＯＳ出荷台数</vt:lpstr>
      <vt:lpstr>４.４　出荷見通し　　無線ＰＯＳ出荷金額</vt:lpstr>
      <vt:lpstr>４.５　出荷見通し　セルフチェックアウトシステム出荷台数</vt:lpstr>
      <vt:lpstr>４.６　出荷見通し　セルフチェックアウトシステム出荷金額</vt:lpstr>
      <vt:lpstr>５．カード決済端末の動向</vt:lpstr>
      <vt:lpstr>５.１　カード決済端末　　出荷台数実績推移</vt:lpstr>
      <vt:lpstr>５.２　カード決済端末　　出荷金額実績推移</vt:lpstr>
      <vt:lpstr>５.３　カード決済端末　出荷単価実績推移</vt:lpstr>
      <vt:lpstr>５.4　カード決済端末(据置型)見通し</vt:lpstr>
      <vt:lpstr>５.5　カード決済端末(携帯型)見通し</vt:lpstr>
      <vt:lpstr>６．「Society5.0の実現 ～社会課題解決のためのイノベーション～」　におけるPOS端末について</vt:lpstr>
      <vt:lpstr>PowerPoint プレゼンテーション</vt:lpstr>
    </vt:vector>
  </TitlesOfParts>
  <Company>一般社団法人電子情報技術産業協会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プレゼンテーションタイトル</dc:title>
  <dc:creator>AYN Design Inc.</dc:creator>
  <cp:lastModifiedBy>MATSUMOTO SHINICHI(松本　信一)</cp:lastModifiedBy>
  <cp:revision>121</cp:revision>
  <dcterms:created xsi:type="dcterms:W3CDTF">2023-05-03T08:03:40Z</dcterms:created>
  <dcterms:modified xsi:type="dcterms:W3CDTF">2025-07-22T07:32:44Z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0b8f5e-a60e-4a82-afde-6afffc7420ba_Enabled">
    <vt:lpwstr>true</vt:lpwstr>
  </property>
  <property fmtid="{D5CDD505-2E9C-101B-9397-08002B2CF9AE}" pid="3" name="MSIP_Label_3c0b8f5e-a60e-4a82-afde-6afffc7420ba_SetDate">
    <vt:lpwstr>2025-06-18T06:58:23Z</vt:lpwstr>
  </property>
  <property fmtid="{D5CDD505-2E9C-101B-9397-08002B2CF9AE}" pid="4" name="MSIP_Label_3c0b8f5e-a60e-4a82-afde-6afffc7420ba_Method">
    <vt:lpwstr>Standard</vt:lpwstr>
  </property>
  <property fmtid="{D5CDD505-2E9C-101B-9397-08002B2CF9AE}" pid="5" name="MSIP_Label_3c0b8f5e-a60e-4a82-afde-6afffc7420ba_Name">
    <vt:lpwstr>未分類</vt:lpwstr>
  </property>
  <property fmtid="{D5CDD505-2E9C-101B-9397-08002B2CF9AE}" pid="6" name="MSIP_Label_3c0b8f5e-a60e-4a82-afde-6afffc7420ba_SiteId">
    <vt:lpwstr>e67df547-9d0d-4f4d-9161-51c6ed1f7d11</vt:lpwstr>
  </property>
  <property fmtid="{D5CDD505-2E9C-101B-9397-08002B2CF9AE}" pid="7" name="MSIP_Label_3c0b8f5e-a60e-4a82-afde-6afffc7420ba_ActionId">
    <vt:lpwstr>ae30b396-55f7-450a-9a5b-ff013040e6a1</vt:lpwstr>
  </property>
  <property fmtid="{D5CDD505-2E9C-101B-9397-08002B2CF9AE}" pid="8" name="MSIP_Label_3c0b8f5e-a60e-4a82-afde-6afffc7420ba_ContentBits">
    <vt:lpwstr>0</vt:lpwstr>
  </property>
  <property fmtid="{D5CDD505-2E9C-101B-9397-08002B2CF9AE}" pid="9" name="MSIP_Label_3c0b8f5e-a60e-4a82-afde-6afffc7420ba_Tag">
    <vt:lpwstr>10, 3, 0, 1</vt:lpwstr>
  </property>
  <property fmtid="{D5CDD505-2E9C-101B-9397-08002B2CF9AE}" pid="10" name="ContentTypeId">
    <vt:lpwstr>0x01010088F4151792DCA540ACF5F012EC495395</vt:lpwstr>
  </property>
</Properties>
</file>