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1.xml" ContentType="application/vnd.openxmlformats-officedocument.drawingml.chartshapes+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olors6.xml" ContentType="application/vnd.ms-office.chartcolorstyle+xml"/>
  <Override PartName="/ppt/charts/chart10.xml" ContentType="application/vnd.openxmlformats-officedocument.drawingml.chart+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notesMasters/notesMaster1.xml" ContentType="application/vnd.openxmlformats-officedocument.presentationml.notesMaster+xml"/>
  <Override PartName="/ppt/theme/theme1.xml" ContentType="application/vnd.openxmlformats-officedocument.theme+xml"/>
  <Override PartName="/ppt/charts/style7.xml" ContentType="application/vnd.ms-office.chart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95" r:id="rId2"/>
    <p:sldId id="313" r:id="rId3"/>
    <p:sldId id="327" r:id="rId4"/>
    <p:sldId id="328" r:id="rId5"/>
    <p:sldId id="349" r:id="rId6"/>
    <p:sldId id="392" r:id="rId7"/>
    <p:sldId id="400" r:id="rId8"/>
    <p:sldId id="401" r:id="rId9"/>
    <p:sldId id="402" r:id="rId10"/>
    <p:sldId id="403" r:id="rId11"/>
    <p:sldId id="404" r:id="rId12"/>
    <p:sldId id="405" r:id="rId13"/>
    <p:sldId id="406" r:id="rId14"/>
    <p:sldId id="407" r:id="rId15"/>
    <p:sldId id="408" r:id="rId16"/>
    <p:sldId id="411" r:id="rId17"/>
    <p:sldId id="412" r:id="rId18"/>
    <p:sldId id="413" r:id="rId19"/>
    <p:sldId id="416"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協会紹介" id="{DFEF2BEA-C324-4803-8DCD-351960B31698}">
          <p14:sldIdLst/>
        </p14:section>
        <p14:section name="テンプレート" id="{66EE52C8-BC7E-4EEC-9034-FBCA72401ECD}">
          <p14:sldIdLst>
            <p14:sldId id="295"/>
            <p14:sldId id="313"/>
            <p14:sldId id="327"/>
            <p14:sldId id="328"/>
            <p14:sldId id="349"/>
            <p14:sldId id="392"/>
            <p14:sldId id="400"/>
            <p14:sldId id="401"/>
            <p14:sldId id="402"/>
            <p14:sldId id="403"/>
            <p14:sldId id="404"/>
            <p14:sldId id="405"/>
            <p14:sldId id="406"/>
            <p14:sldId id="407"/>
            <p14:sldId id="408"/>
            <p14:sldId id="411"/>
            <p14:sldId id="412"/>
            <p14:sldId id="413"/>
            <p14:sldId id="41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890" userDrawn="1">
          <p15:clr>
            <a:srgbClr val="A4A3A4"/>
          </p15:clr>
        </p15:guide>
        <p15:guide id="4" pos="5751" userDrawn="1">
          <p15:clr>
            <a:srgbClr val="A4A3A4"/>
          </p15:clr>
        </p15:guide>
        <p15:guide id="5" pos="2048" userDrawn="1">
          <p15:clr>
            <a:srgbClr val="A4A3A4"/>
          </p15:clr>
        </p15:guide>
        <p15:guide id="6" pos="5110" userDrawn="1">
          <p15:clr>
            <a:srgbClr val="A4A3A4"/>
          </p15:clr>
        </p15:guide>
        <p15:guide id="7" pos="1685" userDrawn="1">
          <p15:clr>
            <a:srgbClr val="A4A3A4"/>
          </p15:clr>
        </p15:guide>
        <p15:guide id="8" pos="7673" userDrawn="1">
          <p15:clr>
            <a:srgbClr val="A4A3A4"/>
          </p15:clr>
        </p15:guide>
        <p15:guide id="9" pos="461" userDrawn="1">
          <p15:clr>
            <a:srgbClr val="A4A3A4"/>
          </p15:clr>
        </p15:guide>
        <p15:guide id="10" pos="211" userDrawn="1">
          <p15:clr>
            <a:srgbClr val="A4A3A4"/>
          </p15:clr>
        </p15:guide>
        <p15:guide id="11" pos="7234" userDrawn="1">
          <p15:clr>
            <a:srgbClr val="A4A3A4"/>
          </p15:clr>
        </p15:guide>
        <p15:guide id="13" orient="horz" pos="4110" userDrawn="1">
          <p15:clr>
            <a:srgbClr val="A4A3A4"/>
          </p15:clr>
        </p15:guide>
        <p15:guide id="14" pos="7378" userDrawn="1">
          <p15:clr>
            <a:srgbClr val="A4A3A4"/>
          </p15:clr>
        </p15:guide>
        <p15:guide id="15" pos="3659" userDrawn="1">
          <p15:clr>
            <a:srgbClr val="A4A3A4"/>
          </p15:clr>
        </p15:guide>
        <p15:guide id="16" pos="4021" userDrawn="1">
          <p15:clr>
            <a:srgbClr val="A4A3A4"/>
          </p15:clr>
        </p15:guide>
        <p15:guide id="17"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2"/>
    <a:srgbClr val="B9DEFF"/>
    <a:srgbClr val="FFFFFF"/>
    <a:srgbClr val="BFBFBF"/>
    <a:srgbClr val="616161"/>
    <a:srgbClr val="989898"/>
    <a:srgbClr val="898989"/>
    <a:srgbClr val="3AABDB"/>
    <a:srgbClr val="6ECDED"/>
    <a:srgbClr val="F1E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4252" autoAdjust="0"/>
  </p:normalViewPr>
  <p:slideViewPr>
    <p:cSldViewPr snapToGrid="0" showGuides="1">
      <p:cViewPr varScale="1">
        <p:scale>
          <a:sx n="110" d="100"/>
          <a:sy n="110" d="100"/>
        </p:scale>
        <p:origin x="372" y="96"/>
      </p:cViewPr>
      <p:guideLst>
        <p:guide orient="horz" pos="2160"/>
        <p:guide pos="3840"/>
        <p:guide pos="1890"/>
        <p:guide pos="5751"/>
        <p:guide pos="2048"/>
        <p:guide pos="5110"/>
        <p:guide pos="1685"/>
        <p:guide pos="7673"/>
        <p:guide pos="461"/>
        <p:guide pos="211"/>
        <p:guide pos="7234"/>
        <p:guide orient="horz" pos="4110"/>
        <p:guide pos="7378"/>
        <p:guide pos="3659"/>
        <p:guide pos="4021"/>
        <p:guide pos="3817"/>
      </p:guideLst>
    </p:cSldViewPr>
  </p:slideViewPr>
  <p:notesTextViewPr>
    <p:cViewPr>
      <p:scale>
        <a:sx n="3" d="2"/>
        <a:sy n="3" d="2"/>
      </p:scale>
      <p:origin x="0" y="0"/>
    </p:cViewPr>
  </p:notesTextViewPr>
  <p:sorterViewPr>
    <p:cViewPr varScale="1">
      <p:scale>
        <a:sx n="1" d="1"/>
        <a:sy n="1" d="1"/>
      </p:scale>
      <p:origin x="0" y="-1398"/>
    </p:cViewPr>
  </p:sorterViewPr>
  <p:notesViewPr>
    <p:cSldViewPr snapToGrid="0" showGuides="1">
      <p:cViewPr varScale="1">
        <p:scale>
          <a:sx n="66" d="100"/>
          <a:sy n="66" d="100"/>
        </p:scale>
        <p:origin x="282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56921771725313E-2"/>
          <c:y val="3.7873827382997619E-2"/>
          <c:w val="0.88646871368117863"/>
          <c:h val="0.82538622616678226"/>
        </c:manualLayout>
      </c:layout>
      <c:barChart>
        <c:barDir val="col"/>
        <c:grouping val="stacked"/>
        <c:varyColors val="0"/>
        <c:ser>
          <c:idx val="0"/>
          <c:order val="0"/>
          <c:spPr>
            <a:solidFill>
              <a:srgbClr val="002060"/>
            </a:solidFill>
            <a:ln>
              <a:noFill/>
            </a:ln>
            <a:effectLst/>
          </c:spPr>
          <c:invertIfNegative val="0"/>
          <c:cat>
            <c:strRef>
              <c:f>Sheet1!$A$10:$A$14</c:f>
              <c:strCache>
                <c:ptCount val="5"/>
                <c:pt idx="0">
                  <c:v>2023年</c:v>
                </c:pt>
                <c:pt idx="1">
                  <c:v>2024年</c:v>
                </c:pt>
                <c:pt idx="2">
                  <c:v>2025年</c:v>
                </c:pt>
                <c:pt idx="3">
                  <c:v>2026年</c:v>
                </c:pt>
                <c:pt idx="4">
                  <c:v>2027年</c:v>
                </c:pt>
              </c:strCache>
            </c:strRef>
          </c:cat>
          <c:val>
            <c:numRef>
              <c:f>Sheet1!$B$10:$B$14</c:f>
              <c:numCache>
                <c:formatCode>General</c:formatCode>
                <c:ptCount val="5"/>
                <c:pt idx="0">
                  <c:v>76.03</c:v>
                </c:pt>
                <c:pt idx="1">
                  <c:v>90.539999999999992</c:v>
                </c:pt>
                <c:pt idx="2">
                  <c:v>97.860000000000014</c:v>
                </c:pt>
                <c:pt idx="3">
                  <c:v>97.19</c:v>
                </c:pt>
                <c:pt idx="4">
                  <c:v>96.550000000000011</c:v>
                </c:pt>
              </c:numCache>
            </c:numRef>
          </c:val>
          <c:extLst>
            <c:ext xmlns:c16="http://schemas.microsoft.com/office/drawing/2014/chart" uri="{C3380CC4-5D6E-409C-BE32-E72D297353CC}">
              <c16:uniqueId val="{00000000-4EA8-46F3-8FEC-7B66358D59AB}"/>
            </c:ext>
          </c:extLst>
        </c:ser>
        <c:dLbls>
          <c:showLegendKey val="0"/>
          <c:showVal val="0"/>
          <c:showCatName val="0"/>
          <c:showSerName val="0"/>
          <c:showPercent val="0"/>
          <c:showBubbleSize val="0"/>
        </c:dLbls>
        <c:gapWidth val="150"/>
        <c:overlap val="100"/>
        <c:axId val="734074424"/>
        <c:axId val="734075144"/>
      </c:barChart>
      <c:catAx>
        <c:axId val="734074424"/>
        <c:scaling>
          <c:orientation val="minMax"/>
        </c:scaling>
        <c:delete val="0"/>
        <c:axPos val="b"/>
        <c:numFmt formatCode="General" sourceLinked="1"/>
        <c:majorTickMark val="none"/>
        <c:minorTickMark val="none"/>
        <c:tickLblPos val="nextTo"/>
        <c:spPr>
          <a:noFill/>
          <a:ln w="9525" cap="flat" cmpd="sng" algn="ctr">
            <a:solidFill>
              <a:srgbClr val="292929"/>
            </a:solidFill>
            <a:round/>
          </a:ln>
          <a:effectLst/>
        </c:spPr>
        <c:txPr>
          <a:bodyPr rot="-60000000" spcFirstLastPara="1" vertOverflow="ellipsis" vert="horz" wrap="square" anchor="ctr" anchorCtr="1"/>
          <a:lstStyle/>
          <a:p>
            <a:pPr>
              <a:defRPr sz="1400" b="0" i="0" u="none" strike="noStrike" kern="1200" baseline="0">
                <a:solidFill>
                  <a:srgbClr val="292929"/>
                </a:solidFill>
                <a:latin typeface="+mn-lt"/>
                <a:ea typeface="+mn-ea"/>
                <a:cs typeface="+mn-cs"/>
              </a:defRPr>
            </a:pPr>
            <a:endParaRPr lang="ja-JP"/>
          </a:p>
        </c:txPr>
        <c:crossAx val="734075144"/>
        <c:crosses val="autoZero"/>
        <c:auto val="1"/>
        <c:lblAlgn val="ctr"/>
        <c:lblOffset val="100"/>
        <c:noMultiLvlLbl val="0"/>
      </c:catAx>
      <c:valAx>
        <c:axId val="734075144"/>
        <c:scaling>
          <c:orientation val="minMax"/>
          <c:max val="100"/>
        </c:scaling>
        <c:delete val="0"/>
        <c:axPos val="l"/>
        <c:majorGridlines>
          <c:spPr>
            <a:ln w="9525" cap="flat" cmpd="sng" algn="ctr">
              <a:noFill/>
              <a:round/>
            </a:ln>
            <a:effectLst/>
          </c:spPr>
        </c:majorGridlines>
        <c:numFmt formatCode="General" sourceLinked="1"/>
        <c:majorTickMark val="in"/>
        <c:minorTickMark val="none"/>
        <c:tickLblPos val="nextTo"/>
        <c:spPr>
          <a:noFill/>
          <a:ln>
            <a:solidFill>
              <a:srgbClr val="292929"/>
            </a:solidFill>
          </a:ln>
          <a:effectLst/>
        </c:spPr>
        <c:txPr>
          <a:bodyPr rot="-60000000" spcFirstLastPara="1" vertOverflow="ellipsis" vert="horz" wrap="square" anchor="ctr" anchorCtr="1"/>
          <a:lstStyle/>
          <a:p>
            <a:pPr>
              <a:defRPr sz="1400" b="0" i="0" u="none" strike="noStrike" kern="1200" baseline="0">
                <a:solidFill>
                  <a:schemeClr val="bg2">
                    <a:lumMod val="50000"/>
                  </a:schemeClr>
                </a:solidFill>
                <a:latin typeface="+mn-lt"/>
                <a:ea typeface="+mn-ea"/>
                <a:cs typeface="+mn-cs"/>
              </a:defRPr>
            </a:pPr>
            <a:endParaRPr lang="ja-JP"/>
          </a:p>
        </c:txPr>
        <c:crossAx val="73407442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～300万円</c:v>
                </c:pt>
              </c:strCache>
            </c:strRef>
          </c:tx>
          <c:spPr>
            <a:solidFill>
              <a:srgbClr val="000099"/>
            </a:solidFill>
            <a:ln>
              <a:noFill/>
            </a:ln>
            <a:effectLst/>
          </c:spPr>
          <c:invertIfNegative val="0"/>
          <c:cat>
            <c:strRef>
              <c:f>Sheet1!$A$2:$A$5</c:f>
              <c:strCache>
                <c:ptCount val="4"/>
                <c:pt idx="0">
                  <c:v>2017年</c:v>
                </c:pt>
                <c:pt idx="1">
                  <c:v>2019年</c:v>
                </c:pt>
                <c:pt idx="2">
                  <c:v>2022年</c:v>
                </c:pt>
                <c:pt idx="3">
                  <c:v>2024年</c:v>
                </c:pt>
              </c:strCache>
            </c:strRef>
          </c:cat>
          <c:val>
            <c:numRef>
              <c:f>Sheet1!$B$2:$B$5</c:f>
              <c:numCache>
                <c:formatCode>General</c:formatCode>
                <c:ptCount val="4"/>
                <c:pt idx="0">
                  <c:v>11</c:v>
                </c:pt>
                <c:pt idx="1">
                  <c:v>5</c:v>
                </c:pt>
                <c:pt idx="2">
                  <c:v>5</c:v>
                </c:pt>
                <c:pt idx="3">
                  <c:v>4</c:v>
                </c:pt>
              </c:numCache>
            </c:numRef>
          </c:val>
          <c:extLst>
            <c:ext xmlns:c16="http://schemas.microsoft.com/office/drawing/2014/chart" uri="{C3380CC4-5D6E-409C-BE32-E72D297353CC}">
              <c16:uniqueId val="{00000000-A1E6-411E-82EF-8F34837F4D64}"/>
            </c:ext>
          </c:extLst>
        </c:ser>
        <c:ser>
          <c:idx val="1"/>
          <c:order val="1"/>
          <c:tx>
            <c:strRef>
              <c:f>Sheet1!$C$1</c:f>
              <c:strCache>
                <c:ptCount val="1"/>
                <c:pt idx="0">
                  <c:v>300～600万円</c:v>
                </c:pt>
              </c:strCache>
            </c:strRef>
          </c:tx>
          <c:spPr>
            <a:solidFill>
              <a:schemeClr val="accent1">
                <a:lumMod val="60000"/>
                <a:lumOff val="40000"/>
              </a:schemeClr>
            </a:solidFill>
            <a:ln>
              <a:noFill/>
            </a:ln>
            <a:effectLst/>
          </c:spPr>
          <c:invertIfNegative val="0"/>
          <c:cat>
            <c:strRef>
              <c:f>Sheet1!$A$2:$A$5</c:f>
              <c:strCache>
                <c:ptCount val="4"/>
                <c:pt idx="0">
                  <c:v>2017年</c:v>
                </c:pt>
                <c:pt idx="1">
                  <c:v>2019年</c:v>
                </c:pt>
                <c:pt idx="2">
                  <c:v>2022年</c:v>
                </c:pt>
                <c:pt idx="3">
                  <c:v>2024年</c:v>
                </c:pt>
              </c:strCache>
            </c:strRef>
          </c:cat>
          <c:val>
            <c:numRef>
              <c:f>Sheet1!$C$2:$C$5</c:f>
              <c:numCache>
                <c:formatCode>General</c:formatCode>
                <c:ptCount val="4"/>
                <c:pt idx="0">
                  <c:v>6</c:v>
                </c:pt>
                <c:pt idx="1">
                  <c:v>5</c:v>
                </c:pt>
                <c:pt idx="2">
                  <c:v>5</c:v>
                </c:pt>
                <c:pt idx="3">
                  <c:v>3</c:v>
                </c:pt>
              </c:numCache>
            </c:numRef>
          </c:val>
          <c:extLst>
            <c:ext xmlns:c16="http://schemas.microsoft.com/office/drawing/2014/chart" uri="{C3380CC4-5D6E-409C-BE32-E72D297353CC}">
              <c16:uniqueId val="{00000001-A1E6-411E-82EF-8F34837F4D64}"/>
            </c:ext>
          </c:extLst>
        </c:ser>
        <c:ser>
          <c:idx val="2"/>
          <c:order val="2"/>
          <c:tx>
            <c:strRef>
              <c:f>Sheet1!$D$1</c:f>
              <c:strCache>
                <c:ptCount val="1"/>
                <c:pt idx="0">
                  <c:v>600万円～</c:v>
                </c:pt>
              </c:strCache>
            </c:strRef>
          </c:tx>
          <c:spPr>
            <a:solidFill>
              <a:schemeClr val="accent1">
                <a:lumMod val="20000"/>
                <a:lumOff val="80000"/>
              </a:schemeClr>
            </a:solidFill>
            <a:ln>
              <a:noFill/>
            </a:ln>
            <a:effectLst/>
          </c:spPr>
          <c:invertIfNegative val="0"/>
          <c:cat>
            <c:strRef>
              <c:f>Sheet1!$A$2:$A$5</c:f>
              <c:strCache>
                <c:ptCount val="4"/>
                <c:pt idx="0">
                  <c:v>2017年</c:v>
                </c:pt>
                <c:pt idx="1">
                  <c:v>2019年</c:v>
                </c:pt>
                <c:pt idx="2">
                  <c:v>2022年</c:v>
                </c:pt>
                <c:pt idx="3">
                  <c:v>2024年</c:v>
                </c:pt>
              </c:strCache>
            </c:strRef>
          </c:cat>
          <c:val>
            <c:numRef>
              <c:f>Sheet1!$D$2:$D$5</c:f>
              <c:numCache>
                <c:formatCode>General</c:formatCode>
                <c:ptCount val="4"/>
                <c:pt idx="0">
                  <c:v>1</c:v>
                </c:pt>
                <c:pt idx="1">
                  <c:v>1</c:v>
                </c:pt>
                <c:pt idx="2">
                  <c:v>1</c:v>
                </c:pt>
                <c:pt idx="3">
                  <c:v>0</c:v>
                </c:pt>
              </c:numCache>
            </c:numRef>
          </c:val>
          <c:extLst>
            <c:ext xmlns:c16="http://schemas.microsoft.com/office/drawing/2014/chart" uri="{C3380CC4-5D6E-409C-BE32-E72D297353CC}">
              <c16:uniqueId val="{00000002-A1E6-411E-82EF-8F34837F4D64}"/>
            </c:ext>
          </c:extLst>
        </c:ser>
        <c:dLbls>
          <c:showLegendKey val="0"/>
          <c:showVal val="0"/>
          <c:showCatName val="0"/>
          <c:showSerName val="0"/>
          <c:showPercent val="0"/>
          <c:showBubbleSize val="0"/>
        </c:dLbls>
        <c:gapWidth val="150"/>
        <c:overlap val="100"/>
        <c:axId val="488511792"/>
        <c:axId val="488504952"/>
      </c:barChart>
      <c:catAx>
        <c:axId val="48851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crossAx val="488504952"/>
        <c:crosses val="autoZero"/>
        <c:auto val="1"/>
        <c:lblAlgn val="ctr"/>
        <c:lblOffset val="100"/>
        <c:noMultiLvlLbl val="0"/>
      </c:catAx>
      <c:valAx>
        <c:axId val="488504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crossAx val="48851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292929"/>
          </a:solidFill>
          <a:latin typeface="+mn-ea"/>
          <a:ea typeface="+mn-ea"/>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～30万円</c:v>
                </c:pt>
              </c:strCache>
            </c:strRef>
          </c:tx>
          <c:spPr>
            <a:solidFill>
              <a:srgbClr val="000099"/>
            </a:solidFill>
            <a:ln>
              <a:noFill/>
            </a:ln>
            <a:effectLst/>
          </c:spPr>
          <c:invertIfNegative val="0"/>
          <c:cat>
            <c:strRef>
              <c:f>Sheet1!$A$2:$A$4</c:f>
              <c:strCache>
                <c:ptCount val="3"/>
                <c:pt idx="0">
                  <c:v>2019年</c:v>
                </c:pt>
                <c:pt idx="1">
                  <c:v>2022年</c:v>
                </c:pt>
                <c:pt idx="2">
                  <c:v>2024年</c:v>
                </c:pt>
              </c:strCache>
            </c:strRef>
          </c:cat>
          <c:val>
            <c:numRef>
              <c:f>Sheet1!$B$2:$B$4</c:f>
              <c:numCache>
                <c:formatCode>General</c:formatCode>
                <c:ptCount val="3"/>
                <c:pt idx="1">
                  <c:v>2</c:v>
                </c:pt>
              </c:numCache>
            </c:numRef>
          </c:val>
          <c:extLst>
            <c:ext xmlns:c16="http://schemas.microsoft.com/office/drawing/2014/chart" uri="{C3380CC4-5D6E-409C-BE32-E72D297353CC}">
              <c16:uniqueId val="{00000000-1ED5-4738-9349-8B7410CD3E0A}"/>
            </c:ext>
          </c:extLst>
        </c:ser>
        <c:ser>
          <c:idx val="1"/>
          <c:order val="1"/>
          <c:tx>
            <c:strRef>
              <c:f>Sheet1!$C$1</c:f>
              <c:strCache>
                <c:ptCount val="1"/>
                <c:pt idx="0">
                  <c:v>30～100万円</c:v>
                </c:pt>
              </c:strCache>
            </c:strRef>
          </c:tx>
          <c:spPr>
            <a:solidFill>
              <a:schemeClr val="accent1">
                <a:lumMod val="60000"/>
                <a:lumOff val="40000"/>
              </a:schemeClr>
            </a:solidFill>
            <a:ln>
              <a:noFill/>
            </a:ln>
            <a:effectLst/>
          </c:spPr>
          <c:invertIfNegative val="0"/>
          <c:cat>
            <c:strRef>
              <c:f>Sheet1!$A$2:$A$4</c:f>
              <c:strCache>
                <c:ptCount val="3"/>
                <c:pt idx="0">
                  <c:v>2019年</c:v>
                </c:pt>
                <c:pt idx="1">
                  <c:v>2022年</c:v>
                </c:pt>
                <c:pt idx="2">
                  <c:v>2024年</c:v>
                </c:pt>
              </c:strCache>
            </c:strRef>
          </c:cat>
          <c:val>
            <c:numRef>
              <c:f>Sheet1!$C$2:$C$4</c:f>
              <c:numCache>
                <c:formatCode>General</c:formatCode>
                <c:ptCount val="3"/>
                <c:pt idx="0">
                  <c:v>2</c:v>
                </c:pt>
                <c:pt idx="1">
                  <c:v>2</c:v>
                </c:pt>
                <c:pt idx="2">
                  <c:v>2</c:v>
                </c:pt>
              </c:numCache>
            </c:numRef>
          </c:val>
          <c:extLst>
            <c:ext xmlns:c16="http://schemas.microsoft.com/office/drawing/2014/chart" uri="{C3380CC4-5D6E-409C-BE32-E72D297353CC}">
              <c16:uniqueId val="{00000001-1ED5-4738-9349-8B7410CD3E0A}"/>
            </c:ext>
          </c:extLst>
        </c:ser>
        <c:ser>
          <c:idx val="2"/>
          <c:order val="2"/>
          <c:tx>
            <c:strRef>
              <c:f>Sheet1!$D$1</c:f>
              <c:strCache>
                <c:ptCount val="1"/>
                <c:pt idx="0">
                  <c:v>100万円～</c:v>
                </c:pt>
              </c:strCache>
            </c:strRef>
          </c:tx>
          <c:spPr>
            <a:solidFill>
              <a:schemeClr val="accent1">
                <a:lumMod val="20000"/>
                <a:lumOff val="80000"/>
              </a:schemeClr>
            </a:solidFill>
            <a:ln>
              <a:noFill/>
            </a:ln>
            <a:effectLst/>
          </c:spPr>
          <c:invertIfNegative val="0"/>
          <c:cat>
            <c:strRef>
              <c:f>Sheet1!$A$2:$A$4</c:f>
              <c:strCache>
                <c:ptCount val="3"/>
                <c:pt idx="0">
                  <c:v>2019年</c:v>
                </c:pt>
                <c:pt idx="1">
                  <c:v>2022年</c:v>
                </c:pt>
                <c:pt idx="2">
                  <c:v>2024年</c:v>
                </c:pt>
              </c:strCache>
            </c:strRef>
          </c:cat>
          <c:val>
            <c:numRef>
              <c:f>Sheet1!$D$2:$D$4</c:f>
              <c:numCache>
                <c:formatCode>General</c:formatCode>
                <c:ptCount val="3"/>
                <c:pt idx="0">
                  <c:v>1</c:v>
                </c:pt>
              </c:numCache>
            </c:numRef>
          </c:val>
          <c:extLst>
            <c:ext xmlns:c16="http://schemas.microsoft.com/office/drawing/2014/chart" uri="{C3380CC4-5D6E-409C-BE32-E72D297353CC}">
              <c16:uniqueId val="{00000002-1ED5-4738-9349-8B7410CD3E0A}"/>
            </c:ext>
          </c:extLst>
        </c:ser>
        <c:ser>
          <c:idx val="3"/>
          <c:order val="3"/>
          <c:tx>
            <c:strRef>
              <c:f>Sheet1!$E$1</c:f>
              <c:strCache>
                <c:ptCount val="1"/>
                <c:pt idx="0">
                  <c:v>月額費のみ</c:v>
                </c:pt>
              </c:strCache>
            </c:strRef>
          </c:tx>
          <c:spPr>
            <a:solidFill>
              <a:schemeClr val="accent1">
                <a:lumMod val="75000"/>
              </a:schemeClr>
            </a:solidFill>
            <a:ln>
              <a:noFill/>
            </a:ln>
            <a:effectLst/>
          </c:spPr>
          <c:invertIfNegative val="0"/>
          <c:cat>
            <c:strRef>
              <c:f>Sheet1!$A$2:$A$4</c:f>
              <c:strCache>
                <c:ptCount val="3"/>
                <c:pt idx="0">
                  <c:v>2019年</c:v>
                </c:pt>
                <c:pt idx="1">
                  <c:v>2022年</c:v>
                </c:pt>
                <c:pt idx="2">
                  <c:v>2024年</c:v>
                </c:pt>
              </c:strCache>
            </c:strRef>
          </c:cat>
          <c:val>
            <c:numRef>
              <c:f>Sheet1!$E$2:$E$4</c:f>
              <c:numCache>
                <c:formatCode>General</c:formatCode>
                <c:ptCount val="3"/>
                <c:pt idx="0">
                  <c:v>1</c:v>
                </c:pt>
                <c:pt idx="1">
                  <c:v>0</c:v>
                </c:pt>
                <c:pt idx="2">
                  <c:v>1</c:v>
                </c:pt>
              </c:numCache>
            </c:numRef>
          </c:val>
          <c:extLst>
            <c:ext xmlns:c16="http://schemas.microsoft.com/office/drawing/2014/chart" uri="{C3380CC4-5D6E-409C-BE32-E72D297353CC}">
              <c16:uniqueId val="{00000003-1ED5-4738-9349-8B7410CD3E0A}"/>
            </c:ext>
          </c:extLst>
        </c:ser>
        <c:dLbls>
          <c:showLegendKey val="0"/>
          <c:showVal val="0"/>
          <c:showCatName val="0"/>
          <c:showSerName val="0"/>
          <c:showPercent val="0"/>
          <c:showBubbleSize val="0"/>
        </c:dLbls>
        <c:gapWidth val="150"/>
        <c:overlap val="100"/>
        <c:axId val="488511792"/>
        <c:axId val="488504952"/>
      </c:barChart>
      <c:catAx>
        <c:axId val="48851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crossAx val="488504952"/>
        <c:crosses val="autoZero"/>
        <c:auto val="1"/>
        <c:lblAlgn val="ctr"/>
        <c:lblOffset val="100"/>
        <c:noMultiLvlLbl val="0"/>
      </c:catAx>
      <c:valAx>
        <c:axId val="488504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crossAx val="488511792"/>
        <c:crosses val="autoZero"/>
        <c:crossBetween val="between"/>
      </c:valAx>
      <c:spPr>
        <a:noFill/>
        <a:ln>
          <a:noFill/>
        </a:ln>
        <a:effectLst/>
      </c:spPr>
    </c:plotArea>
    <c:legend>
      <c:legendPos val="b"/>
      <c:layout>
        <c:manualLayout>
          <c:xMode val="edge"/>
          <c:yMode val="edge"/>
          <c:x val="0"/>
          <c:y val="0.82693132854909324"/>
          <c:w val="0.97780510452931935"/>
          <c:h val="0.15298498414917383"/>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292929"/>
          </a:solidFill>
          <a:latin typeface="+mn-ea"/>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280749004467904E-2"/>
          <c:y val="8.6622020705121525E-2"/>
          <c:w val="0.72772995888572423"/>
          <c:h val="0.74470433594972363"/>
        </c:manualLayout>
      </c:layout>
      <c:barChart>
        <c:barDir val="col"/>
        <c:grouping val="stacked"/>
        <c:varyColors val="0"/>
        <c:ser>
          <c:idx val="1"/>
          <c:order val="0"/>
          <c:tx>
            <c:strRef>
              <c:f>Sheet1!$A$2</c:f>
              <c:strCache>
                <c:ptCount val="1"/>
                <c:pt idx="0">
                  <c:v>金額</c:v>
                </c:pt>
              </c:strCache>
            </c:strRef>
          </c:tx>
          <c:spPr>
            <a:solidFill>
              <a:srgbClr val="000080"/>
            </a:solidFill>
            <a:ln w="12047">
              <a:solidFill>
                <a:srgbClr val="000000"/>
              </a:solidFill>
              <a:prstDash val="solid"/>
            </a:ln>
          </c:spPr>
          <c:invertIfNegative val="0"/>
          <c:cat>
            <c:strRef>
              <c:f>Sheet1!$B$1:$F$1</c:f>
              <c:strCache>
                <c:ptCount val="5"/>
                <c:pt idx="0">
                  <c:v>2023年</c:v>
                </c:pt>
                <c:pt idx="1">
                  <c:v>2024年</c:v>
                </c:pt>
                <c:pt idx="2">
                  <c:v>2025年</c:v>
                </c:pt>
                <c:pt idx="3">
                  <c:v>2026年</c:v>
                </c:pt>
                <c:pt idx="4">
                  <c:v>2027年</c:v>
                </c:pt>
              </c:strCache>
            </c:strRef>
          </c:cat>
          <c:val>
            <c:numRef>
              <c:f>Sheet1!$B$2:$F$2</c:f>
              <c:numCache>
                <c:formatCode>General</c:formatCode>
                <c:ptCount val="5"/>
                <c:pt idx="0">
                  <c:v>4336</c:v>
                </c:pt>
                <c:pt idx="1">
                  <c:v>5277</c:v>
                </c:pt>
                <c:pt idx="2">
                  <c:v>5778</c:v>
                </c:pt>
                <c:pt idx="3">
                  <c:v>5681</c:v>
                </c:pt>
                <c:pt idx="4">
                  <c:v>5588</c:v>
                </c:pt>
              </c:numCache>
            </c:numRef>
          </c:val>
          <c:extLst>
            <c:ext xmlns:c16="http://schemas.microsoft.com/office/drawing/2014/chart" uri="{C3380CC4-5D6E-409C-BE32-E72D297353CC}">
              <c16:uniqueId val="{00000000-A67E-418B-817F-E6D04EAC370E}"/>
            </c:ext>
          </c:extLst>
        </c:ser>
        <c:dLbls>
          <c:showLegendKey val="0"/>
          <c:showVal val="0"/>
          <c:showCatName val="0"/>
          <c:showSerName val="0"/>
          <c:showPercent val="0"/>
          <c:showBubbleSize val="0"/>
        </c:dLbls>
        <c:gapWidth val="150"/>
        <c:overlap val="100"/>
        <c:axId val="276052224"/>
        <c:axId val="1"/>
      </c:barChart>
      <c:lineChart>
        <c:grouping val="standard"/>
        <c:varyColors val="0"/>
        <c:ser>
          <c:idx val="2"/>
          <c:order val="1"/>
          <c:tx>
            <c:strRef>
              <c:f>Sheet1!$A$3</c:f>
              <c:strCache>
                <c:ptCount val="1"/>
                <c:pt idx="0">
                  <c:v>台数</c:v>
                </c:pt>
              </c:strCache>
            </c:strRef>
          </c:tx>
          <c:spPr>
            <a:ln w="12047">
              <a:solidFill>
                <a:srgbClr val="3366FF"/>
              </a:solidFill>
              <a:prstDash val="solid"/>
            </a:ln>
          </c:spPr>
          <c:marker>
            <c:symbol val="triangle"/>
            <c:size val="4"/>
            <c:spPr>
              <a:solidFill>
                <a:srgbClr val="3366FF"/>
              </a:solidFill>
              <a:ln>
                <a:solidFill>
                  <a:srgbClr val="000000"/>
                </a:solidFill>
                <a:prstDash val="solid"/>
              </a:ln>
            </c:spPr>
          </c:marker>
          <c:cat>
            <c:strRef>
              <c:f>Sheet1!$B$1:$F$1</c:f>
              <c:strCache>
                <c:ptCount val="5"/>
                <c:pt idx="0">
                  <c:v>2023年</c:v>
                </c:pt>
                <c:pt idx="1">
                  <c:v>2024年</c:v>
                </c:pt>
                <c:pt idx="2">
                  <c:v>2025年</c:v>
                </c:pt>
                <c:pt idx="3">
                  <c:v>2026年</c:v>
                </c:pt>
                <c:pt idx="4">
                  <c:v>2027年</c:v>
                </c:pt>
              </c:strCache>
            </c:strRef>
          </c:cat>
          <c:val>
            <c:numRef>
              <c:f>Sheet1!$B$3:$F$3</c:f>
              <c:numCache>
                <c:formatCode>General</c:formatCode>
                <c:ptCount val="5"/>
                <c:pt idx="0">
                  <c:v>8804</c:v>
                </c:pt>
                <c:pt idx="1">
                  <c:v>6819</c:v>
                </c:pt>
                <c:pt idx="2">
                  <c:v>7841</c:v>
                </c:pt>
                <c:pt idx="3">
                  <c:v>7824</c:v>
                </c:pt>
                <c:pt idx="4">
                  <c:v>7808</c:v>
                </c:pt>
              </c:numCache>
            </c:numRef>
          </c:val>
          <c:smooth val="0"/>
          <c:extLst>
            <c:ext xmlns:c16="http://schemas.microsoft.com/office/drawing/2014/chart" uri="{C3380CC4-5D6E-409C-BE32-E72D297353CC}">
              <c16:uniqueId val="{00000001-A67E-418B-817F-E6D04EAC370E}"/>
            </c:ext>
          </c:extLst>
        </c:ser>
        <c:dLbls>
          <c:showLegendKey val="0"/>
          <c:showVal val="0"/>
          <c:showCatName val="0"/>
          <c:showSerName val="0"/>
          <c:showPercent val="0"/>
          <c:showBubbleSize val="0"/>
        </c:dLbls>
        <c:marker val="1"/>
        <c:smooth val="0"/>
        <c:axId val="3"/>
        <c:axId val="4"/>
      </c:lineChart>
      <c:catAx>
        <c:axId val="276052224"/>
        <c:scaling>
          <c:orientation val="minMax"/>
        </c:scaling>
        <c:delete val="0"/>
        <c:axPos val="b"/>
        <c:numFmt formatCode="General" sourceLinked="1"/>
        <c:majorTickMark val="in"/>
        <c:minorTickMark val="none"/>
        <c:tickLblPos val="nextTo"/>
        <c:spPr>
          <a:ln w="3012">
            <a:solidFill>
              <a:schemeClr val="tx1"/>
            </a:solidFill>
            <a:prstDash val="solid"/>
          </a:ln>
        </c:spPr>
        <c:txPr>
          <a:bodyPr rot="0" vert="horz"/>
          <a:lstStyle/>
          <a:p>
            <a:pPr>
              <a:defRPr sz="1565" b="1" i="0" u="none" strike="noStrike" baseline="0">
                <a:solidFill>
                  <a:schemeClr val="tx1"/>
                </a:solidFill>
                <a:latin typeface="ＭＳ Ｐゴシック"/>
                <a:ea typeface="ＭＳ Ｐゴシック"/>
                <a:cs typeface="ＭＳ Ｐゴシック"/>
              </a:defRPr>
            </a:pPr>
            <a:endParaRPr lang="ja-JP"/>
          </a:p>
        </c:txPr>
        <c:crossAx val="1"/>
        <c:crossesAt val="0"/>
        <c:auto val="0"/>
        <c:lblAlgn val="ctr"/>
        <c:lblOffset val="100"/>
        <c:tickLblSkip val="1"/>
        <c:tickMarkSkip val="1"/>
        <c:noMultiLvlLbl val="0"/>
      </c:catAx>
      <c:valAx>
        <c:axId val="1"/>
        <c:scaling>
          <c:orientation val="minMax"/>
          <c:max val="8000"/>
          <c:min val="0"/>
        </c:scaling>
        <c:delete val="0"/>
        <c:axPos val="l"/>
        <c:numFmt formatCode="General" sourceLinked="1"/>
        <c:majorTickMark val="in"/>
        <c:minorTickMark val="none"/>
        <c:tickLblPos val="nextTo"/>
        <c:spPr>
          <a:ln w="3012">
            <a:solidFill>
              <a:schemeClr val="tx1"/>
            </a:solidFill>
            <a:prstDash val="solid"/>
          </a:ln>
        </c:spPr>
        <c:txPr>
          <a:bodyPr rot="0" vert="horz"/>
          <a:lstStyle/>
          <a:p>
            <a:pPr>
              <a:defRPr sz="1565" b="1" i="0" u="none" strike="noStrike" baseline="0">
                <a:solidFill>
                  <a:schemeClr val="tx1"/>
                </a:solidFill>
                <a:latin typeface="ＭＳ Ｐゴシック"/>
                <a:ea typeface="ＭＳ Ｐゴシック"/>
                <a:cs typeface="ＭＳ Ｐゴシック"/>
              </a:defRPr>
            </a:pPr>
            <a:endParaRPr lang="ja-JP"/>
          </a:p>
        </c:txPr>
        <c:crossAx val="276052224"/>
        <c:crosses val="autoZero"/>
        <c:crossBetween val="between"/>
        <c:majorUnit val="2000"/>
        <c:minorUnit val="40"/>
        <c:dispUnits>
          <c:builtInUnit val="hundreds"/>
        </c:dispUnits>
      </c:valAx>
      <c:catAx>
        <c:axId val="3"/>
        <c:scaling>
          <c:orientation val="minMax"/>
        </c:scaling>
        <c:delete val="1"/>
        <c:axPos val="b"/>
        <c:numFmt formatCode="General" sourceLinked="1"/>
        <c:majorTickMark val="out"/>
        <c:minorTickMark val="none"/>
        <c:tickLblPos val="nextTo"/>
        <c:crossAx val="4"/>
        <c:crossesAt val="0"/>
        <c:auto val="1"/>
        <c:lblAlgn val="ctr"/>
        <c:lblOffset val="100"/>
        <c:noMultiLvlLbl val="0"/>
      </c:catAx>
      <c:valAx>
        <c:axId val="4"/>
        <c:scaling>
          <c:orientation val="minMax"/>
          <c:max val="9000"/>
          <c:min val="0"/>
        </c:scaling>
        <c:delete val="0"/>
        <c:axPos val="r"/>
        <c:numFmt formatCode="General" sourceLinked="1"/>
        <c:majorTickMark val="in"/>
        <c:minorTickMark val="none"/>
        <c:tickLblPos val="nextTo"/>
        <c:spPr>
          <a:ln w="3012">
            <a:solidFill>
              <a:schemeClr val="tx1"/>
            </a:solidFill>
            <a:prstDash val="solid"/>
          </a:ln>
        </c:spPr>
        <c:txPr>
          <a:bodyPr rot="0" vert="horz"/>
          <a:lstStyle/>
          <a:p>
            <a:pPr>
              <a:defRPr sz="1565" b="1" i="0" u="none" strike="noStrike" baseline="0">
                <a:solidFill>
                  <a:schemeClr val="tx1"/>
                </a:solidFill>
                <a:latin typeface="ＭＳ Ｐゴシック"/>
                <a:ea typeface="ＭＳ Ｐゴシック"/>
                <a:cs typeface="ＭＳ Ｐゴシック"/>
              </a:defRPr>
            </a:pPr>
            <a:endParaRPr lang="ja-JP"/>
          </a:p>
        </c:txPr>
        <c:crossAx val="3"/>
        <c:crosses val="max"/>
        <c:crossBetween val="between"/>
        <c:majorUnit val="2000"/>
        <c:minorUnit val="2000"/>
        <c:dispUnits>
          <c:builtInUnit val="thousands"/>
          <c:dispUnitsLbl>
            <c:layout>
              <c:manualLayout>
                <c:xMode val="edge"/>
                <c:yMode val="edge"/>
                <c:x val="0.82230450100504593"/>
                <c:y val="0.12289102430374468"/>
              </c:manualLayout>
            </c:layout>
            <c:tx>
              <c:rich>
                <a:bodyPr rot="0" vert="wordArtVertRtl"/>
                <a:lstStyle/>
                <a:p>
                  <a:pPr algn="ctr">
                    <a:defRPr sz="1200" b="0" i="0" u="none" strike="noStrike" baseline="0">
                      <a:solidFill>
                        <a:schemeClr val="tx1"/>
                      </a:solidFill>
                      <a:latin typeface="ＭＳ Ｐゴシック"/>
                      <a:ea typeface="ＭＳ Ｐゴシック"/>
                      <a:cs typeface="ＭＳ Ｐゴシック"/>
                    </a:defRPr>
                  </a:pPr>
                  <a:r>
                    <a:rPr lang="ja-JP" altLang="en-US" sz="1400" dirty="0"/>
                    <a:t>千台</a:t>
                  </a:r>
                </a:p>
              </c:rich>
            </c:tx>
            <c:spPr>
              <a:noFill/>
              <a:ln w="24094">
                <a:noFill/>
              </a:ln>
            </c:spPr>
          </c:dispUnitsLbl>
        </c:dispUnits>
      </c:valAx>
      <c:spPr>
        <a:noFill/>
        <a:ln w="24094">
          <a:noFill/>
        </a:ln>
      </c:spPr>
    </c:plotArea>
    <c:legend>
      <c:legendPos val="r"/>
      <c:legendEntry>
        <c:idx val="0"/>
        <c:txPr>
          <a:bodyPr/>
          <a:lstStyle/>
          <a:p>
            <a:pPr>
              <a:defRPr sz="1600" b="0" i="0" u="none" strike="noStrike" baseline="0">
                <a:solidFill>
                  <a:schemeClr val="tx1"/>
                </a:solidFill>
                <a:latin typeface="ＭＳ Ｐゴシック"/>
                <a:ea typeface="ＭＳ Ｐゴシック"/>
                <a:cs typeface="ＭＳ Ｐゴシック"/>
              </a:defRPr>
            </a:pPr>
            <a:endParaRPr lang="ja-JP"/>
          </a:p>
        </c:txPr>
      </c:legendEntry>
      <c:legendEntry>
        <c:idx val="1"/>
        <c:txPr>
          <a:bodyPr/>
          <a:lstStyle/>
          <a:p>
            <a:pPr>
              <a:defRPr sz="1600" b="0" i="0" u="none" strike="noStrike" baseline="0">
                <a:solidFill>
                  <a:schemeClr val="tx1"/>
                </a:solidFill>
                <a:latin typeface="ＭＳ Ｐゴシック"/>
                <a:ea typeface="ＭＳ Ｐゴシック"/>
                <a:cs typeface="ＭＳ Ｐゴシック"/>
              </a:defRPr>
            </a:pPr>
            <a:endParaRPr lang="ja-JP"/>
          </a:p>
        </c:txPr>
      </c:legendEntry>
      <c:layout>
        <c:manualLayout>
          <c:xMode val="edge"/>
          <c:yMode val="edge"/>
          <c:x val="0.86766541822721599"/>
          <c:y val="0.13846153846153847"/>
          <c:w val="0.10611735330836454"/>
          <c:h val="0.37948717948717947"/>
        </c:manualLayout>
      </c:layout>
      <c:overlay val="0"/>
      <c:spPr>
        <a:solidFill>
          <a:schemeClr val="bg1"/>
        </a:solidFill>
        <a:ln w="3012">
          <a:solidFill>
            <a:schemeClr val="tx1"/>
          </a:solidFill>
          <a:prstDash val="solid"/>
        </a:ln>
      </c:spPr>
      <c:txPr>
        <a:bodyPr/>
        <a:lstStyle/>
        <a:p>
          <a:pPr>
            <a:defRPr sz="1600" b="0" i="0" u="none" strike="noStrike" baseline="0">
              <a:solidFill>
                <a:schemeClr val="tx1"/>
              </a:solidFill>
              <a:latin typeface="ＭＳ Ｐゴシック"/>
              <a:ea typeface="ＭＳ Ｐゴシック"/>
              <a:cs typeface="ＭＳ Ｐゴシック"/>
            </a:defRPr>
          </a:pPr>
          <a:endParaRPr lang="ja-JP"/>
        </a:p>
      </c:txPr>
    </c:legend>
    <c:plotVisOnly val="1"/>
    <c:dispBlanksAs val="gap"/>
    <c:showDLblsOverMax val="0"/>
  </c:chart>
  <c:spPr>
    <a:noFill/>
    <a:ln>
      <a:noFill/>
    </a:ln>
  </c:spPr>
  <c:txPr>
    <a:bodyPr/>
    <a:lstStyle/>
    <a:p>
      <a:pPr>
        <a:defRPr sz="1565"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76679237110569E-2"/>
          <c:y val="7.2946661028565632E-2"/>
          <c:w val="0.85623015760919885"/>
          <c:h val="0.69628422293767434"/>
        </c:manualLayout>
      </c:layout>
      <c:barChart>
        <c:barDir val="col"/>
        <c:grouping val="stacked"/>
        <c:varyColors val="0"/>
        <c:ser>
          <c:idx val="1"/>
          <c:order val="0"/>
          <c:tx>
            <c:strRef>
              <c:f>Sheet1!$A$2</c:f>
              <c:strCache>
                <c:ptCount val="1"/>
                <c:pt idx="0">
                  <c:v>金額</c:v>
                </c:pt>
              </c:strCache>
            </c:strRef>
          </c:tx>
          <c:spPr>
            <a:solidFill>
              <a:srgbClr val="000080"/>
            </a:solidFill>
            <a:ln w="12047">
              <a:solidFill>
                <a:srgbClr val="000000"/>
              </a:solidFill>
              <a:prstDash val="solid"/>
            </a:ln>
          </c:spPr>
          <c:invertIfNegative val="0"/>
          <c:cat>
            <c:strRef>
              <c:f>Sheet1!$B$1:$F$1</c:f>
              <c:strCache>
                <c:ptCount val="5"/>
                <c:pt idx="0">
                  <c:v>2023年</c:v>
                </c:pt>
                <c:pt idx="1">
                  <c:v>2024年</c:v>
                </c:pt>
                <c:pt idx="2">
                  <c:v>2025年</c:v>
                </c:pt>
                <c:pt idx="3">
                  <c:v>2026年</c:v>
                </c:pt>
                <c:pt idx="4">
                  <c:v>2027年</c:v>
                </c:pt>
              </c:strCache>
            </c:strRef>
          </c:cat>
          <c:val>
            <c:numRef>
              <c:f>Sheet1!$B$2:$F$2</c:f>
              <c:numCache>
                <c:formatCode>General</c:formatCode>
                <c:ptCount val="5"/>
                <c:pt idx="0">
                  <c:v>939</c:v>
                </c:pt>
                <c:pt idx="1">
                  <c:v>1364</c:v>
                </c:pt>
                <c:pt idx="2">
                  <c:v>1518</c:v>
                </c:pt>
                <c:pt idx="3">
                  <c:v>1503</c:v>
                </c:pt>
                <c:pt idx="4">
                  <c:v>1489</c:v>
                </c:pt>
              </c:numCache>
            </c:numRef>
          </c:val>
          <c:extLst>
            <c:ext xmlns:c16="http://schemas.microsoft.com/office/drawing/2014/chart" uri="{C3380CC4-5D6E-409C-BE32-E72D297353CC}">
              <c16:uniqueId val="{00000000-A991-4611-ABDA-739EA56003DD}"/>
            </c:ext>
          </c:extLst>
        </c:ser>
        <c:dLbls>
          <c:showLegendKey val="0"/>
          <c:showVal val="0"/>
          <c:showCatName val="0"/>
          <c:showSerName val="0"/>
          <c:showPercent val="0"/>
          <c:showBubbleSize val="0"/>
        </c:dLbls>
        <c:gapWidth val="150"/>
        <c:overlap val="100"/>
        <c:axId val="276052224"/>
        <c:axId val="1"/>
      </c:barChart>
      <c:lineChart>
        <c:grouping val="standard"/>
        <c:varyColors val="0"/>
        <c:ser>
          <c:idx val="2"/>
          <c:order val="1"/>
          <c:tx>
            <c:strRef>
              <c:f>Sheet1!#REF!</c:f>
              <c:strCache>
                <c:ptCount val="1"/>
                <c:pt idx="0">
                  <c:v>#REF!</c:v>
                </c:pt>
              </c:strCache>
            </c:strRef>
          </c:tx>
          <c:spPr>
            <a:ln w="12047">
              <a:solidFill>
                <a:srgbClr val="3366FF"/>
              </a:solidFill>
              <a:prstDash val="solid"/>
            </a:ln>
          </c:spPr>
          <c:marker>
            <c:symbol val="triangle"/>
            <c:size val="4"/>
            <c:spPr>
              <a:solidFill>
                <a:srgbClr val="3366FF"/>
              </a:solidFill>
              <a:ln>
                <a:solidFill>
                  <a:srgbClr val="000000"/>
                </a:solidFill>
                <a:prstDash val="solid"/>
              </a:ln>
            </c:spPr>
          </c:marker>
          <c:cat>
            <c:strRef>
              <c:f>Sheet1!$B$1:$F$1</c:f>
              <c:strCache>
                <c:ptCount val="5"/>
                <c:pt idx="0">
                  <c:v>2023年</c:v>
                </c:pt>
                <c:pt idx="1">
                  <c:v>2024年</c:v>
                </c:pt>
                <c:pt idx="2">
                  <c:v>2025年</c:v>
                </c:pt>
                <c:pt idx="3">
                  <c:v>2026年</c:v>
                </c:pt>
                <c:pt idx="4">
                  <c:v>2027年</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A991-4611-ABDA-739EA56003DD}"/>
            </c:ext>
          </c:extLst>
        </c:ser>
        <c:dLbls>
          <c:showLegendKey val="0"/>
          <c:showVal val="0"/>
          <c:showCatName val="0"/>
          <c:showSerName val="0"/>
          <c:showPercent val="0"/>
          <c:showBubbleSize val="0"/>
        </c:dLbls>
        <c:marker val="1"/>
        <c:smooth val="0"/>
        <c:axId val="3"/>
        <c:axId val="4"/>
      </c:lineChart>
      <c:catAx>
        <c:axId val="276052224"/>
        <c:scaling>
          <c:orientation val="minMax"/>
        </c:scaling>
        <c:delete val="0"/>
        <c:axPos val="b"/>
        <c:numFmt formatCode="General" sourceLinked="1"/>
        <c:majorTickMark val="in"/>
        <c:minorTickMark val="none"/>
        <c:tickLblPos val="nextTo"/>
        <c:spPr>
          <a:ln w="3012">
            <a:solidFill>
              <a:schemeClr val="tx1"/>
            </a:solidFill>
            <a:prstDash val="solid"/>
          </a:ln>
        </c:spPr>
        <c:txPr>
          <a:bodyPr rot="0" vert="horz"/>
          <a:lstStyle/>
          <a:p>
            <a:pPr>
              <a:defRPr sz="1565" b="1" i="0" u="none" strike="noStrike" baseline="0">
                <a:solidFill>
                  <a:schemeClr val="tx1"/>
                </a:solidFill>
                <a:latin typeface="ＭＳ Ｐゴシック"/>
                <a:ea typeface="ＭＳ Ｐゴシック"/>
                <a:cs typeface="ＭＳ Ｐゴシック"/>
              </a:defRPr>
            </a:pPr>
            <a:endParaRPr lang="ja-JP"/>
          </a:p>
        </c:txPr>
        <c:crossAx val="1"/>
        <c:crossesAt val="0"/>
        <c:auto val="0"/>
        <c:lblAlgn val="ctr"/>
        <c:lblOffset val="100"/>
        <c:tickLblSkip val="1"/>
        <c:tickMarkSkip val="1"/>
        <c:noMultiLvlLbl val="0"/>
      </c:catAx>
      <c:valAx>
        <c:axId val="1"/>
        <c:scaling>
          <c:orientation val="minMax"/>
          <c:max val="1800"/>
          <c:min val="0"/>
        </c:scaling>
        <c:delete val="0"/>
        <c:axPos val="l"/>
        <c:numFmt formatCode="General" sourceLinked="1"/>
        <c:majorTickMark val="in"/>
        <c:minorTickMark val="none"/>
        <c:tickLblPos val="nextTo"/>
        <c:spPr>
          <a:ln w="3012">
            <a:solidFill>
              <a:schemeClr val="tx1"/>
            </a:solidFill>
            <a:prstDash val="solid"/>
          </a:ln>
        </c:spPr>
        <c:txPr>
          <a:bodyPr rot="0" vert="horz"/>
          <a:lstStyle/>
          <a:p>
            <a:pPr>
              <a:defRPr sz="1565" b="1" i="0" u="none" strike="noStrike" baseline="0">
                <a:solidFill>
                  <a:schemeClr val="tx1"/>
                </a:solidFill>
                <a:latin typeface="ＭＳ Ｐゴシック"/>
                <a:ea typeface="ＭＳ Ｐゴシック"/>
                <a:cs typeface="ＭＳ Ｐゴシック"/>
              </a:defRPr>
            </a:pPr>
            <a:endParaRPr lang="ja-JP"/>
          </a:p>
        </c:txPr>
        <c:crossAx val="276052224"/>
        <c:crosses val="autoZero"/>
        <c:crossBetween val="between"/>
        <c:majorUnit val="500"/>
        <c:minorUnit val="40"/>
        <c:dispUnits>
          <c:builtInUnit val="hundreds"/>
        </c:dispUnits>
      </c:valAx>
      <c:catAx>
        <c:axId val="3"/>
        <c:scaling>
          <c:orientation val="minMax"/>
        </c:scaling>
        <c:delete val="1"/>
        <c:axPos val="b"/>
        <c:numFmt formatCode="General" sourceLinked="1"/>
        <c:majorTickMark val="out"/>
        <c:minorTickMark val="none"/>
        <c:tickLblPos val="nextTo"/>
        <c:crossAx val="4"/>
        <c:crossesAt val="0"/>
        <c:auto val="1"/>
        <c:lblAlgn val="ctr"/>
        <c:lblOffset val="100"/>
        <c:noMultiLvlLbl val="0"/>
      </c:catAx>
      <c:valAx>
        <c:axId val="4"/>
        <c:scaling>
          <c:orientation val="minMax"/>
          <c:max val="9000"/>
          <c:min val="0"/>
        </c:scaling>
        <c:delete val="1"/>
        <c:axPos val="r"/>
        <c:numFmt formatCode="General" sourceLinked="1"/>
        <c:majorTickMark val="in"/>
        <c:minorTickMark val="none"/>
        <c:tickLblPos val="nextTo"/>
        <c:crossAx val="3"/>
        <c:crosses val="max"/>
        <c:crossBetween val="between"/>
        <c:majorUnit val="2000"/>
        <c:minorUnit val="2000"/>
        <c:dispUnits>
          <c:builtInUnit val="thousands"/>
          <c:dispUnitsLbl>
            <c:layout>
              <c:manualLayout>
                <c:xMode val="edge"/>
                <c:yMode val="edge"/>
                <c:x val="0.82230450100504593"/>
                <c:y val="0.12289102430374468"/>
              </c:manualLayout>
            </c:layout>
            <c:tx>
              <c:rich>
                <a:bodyPr rot="0" vert="wordArtVertRtl"/>
                <a:lstStyle/>
                <a:p>
                  <a:pPr algn="ctr">
                    <a:defRPr sz="1200" b="0" i="0" u="none" strike="noStrike" baseline="0">
                      <a:solidFill>
                        <a:schemeClr val="tx1"/>
                      </a:solidFill>
                      <a:latin typeface="ＭＳ Ｐゴシック"/>
                      <a:ea typeface="ＭＳ Ｐゴシック"/>
                      <a:cs typeface="ＭＳ Ｐゴシック"/>
                    </a:defRPr>
                  </a:pPr>
                  <a:r>
                    <a:rPr lang="ja-JP" altLang="en-US" sz="1400" dirty="0"/>
                    <a:t>千台</a:t>
                  </a:r>
                </a:p>
              </c:rich>
            </c:tx>
            <c:spPr>
              <a:noFill/>
              <a:ln w="24094">
                <a:noFill/>
              </a:ln>
            </c:spPr>
          </c:dispUnitsLbl>
        </c:dispUnits>
      </c:valAx>
      <c:spPr>
        <a:noFill/>
        <a:ln w="24094">
          <a:noFill/>
        </a:ln>
      </c:spPr>
    </c:plotArea>
    <c:plotVisOnly val="1"/>
    <c:dispBlanksAs val="gap"/>
    <c:showDLblsOverMax val="0"/>
  </c:chart>
  <c:spPr>
    <a:noFill/>
    <a:ln>
      <a:noFill/>
    </a:ln>
  </c:spPr>
  <c:txPr>
    <a:bodyPr/>
    <a:lstStyle/>
    <a:p>
      <a:pPr>
        <a:defRPr sz="1565"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3497666825674"/>
          <c:y val="4.0491436971941172E-2"/>
          <c:w val="0.85499571975329192"/>
          <c:h val="0.74987898651820162"/>
        </c:manualLayout>
      </c:layout>
      <c:barChart>
        <c:barDir val="col"/>
        <c:grouping val="stacked"/>
        <c:varyColors val="0"/>
        <c:ser>
          <c:idx val="1"/>
          <c:order val="0"/>
          <c:tx>
            <c:strRef>
              <c:f>Sheet1!$A$2</c:f>
              <c:strCache>
                <c:ptCount val="1"/>
                <c:pt idx="0">
                  <c:v>金額</c:v>
                </c:pt>
              </c:strCache>
            </c:strRef>
          </c:tx>
          <c:spPr>
            <a:solidFill>
              <a:srgbClr val="000080"/>
            </a:solidFill>
            <a:ln w="12047">
              <a:solidFill>
                <a:srgbClr val="000000"/>
              </a:solidFill>
              <a:prstDash val="solid"/>
            </a:ln>
          </c:spPr>
          <c:invertIfNegative val="0"/>
          <c:cat>
            <c:strRef>
              <c:f>Sheet1!$B$1:$F$1</c:f>
              <c:strCache>
                <c:ptCount val="5"/>
                <c:pt idx="0">
                  <c:v>2023年</c:v>
                </c:pt>
                <c:pt idx="1">
                  <c:v>2024年</c:v>
                </c:pt>
                <c:pt idx="2">
                  <c:v>2025年</c:v>
                </c:pt>
                <c:pt idx="3">
                  <c:v>2026年</c:v>
                </c:pt>
                <c:pt idx="4">
                  <c:v>2027年</c:v>
                </c:pt>
              </c:strCache>
            </c:strRef>
          </c:cat>
          <c:val>
            <c:numRef>
              <c:f>Sheet1!$B$2:$F$2</c:f>
              <c:numCache>
                <c:formatCode>General</c:formatCode>
                <c:ptCount val="5"/>
                <c:pt idx="0">
                  <c:v>2328</c:v>
                </c:pt>
                <c:pt idx="1">
                  <c:v>2413</c:v>
                </c:pt>
                <c:pt idx="2">
                  <c:v>2490</c:v>
                </c:pt>
                <c:pt idx="3">
                  <c:v>2535</c:v>
                </c:pt>
                <c:pt idx="4">
                  <c:v>2578</c:v>
                </c:pt>
              </c:numCache>
            </c:numRef>
          </c:val>
          <c:extLst>
            <c:ext xmlns:c16="http://schemas.microsoft.com/office/drawing/2014/chart" uri="{C3380CC4-5D6E-409C-BE32-E72D297353CC}">
              <c16:uniqueId val="{00000000-528C-4B03-A6FC-F67272532501}"/>
            </c:ext>
          </c:extLst>
        </c:ser>
        <c:dLbls>
          <c:showLegendKey val="0"/>
          <c:showVal val="0"/>
          <c:showCatName val="0"/>
          <c:showSerName val="0"/>
          <c:showPercent val="0"/>
          <c:showBubbleSize val="0"/>
        </c:dLbls>
        <c:gapWidth val="150"/>
        <c:overlap val="100"/>
        <c:axId val="276052224"/>
        <c:axId val="1"/>
      </c:barChart>
      <c:lineChart>
        <c:grouping val="standard"/>
        <c:varyColors val="0"/>
        <c:ser>
          <c:idx val="2"/>
          <c:order val="1"/>
          <c:tx>
            <c:strRef>
              <c:f>Sheet1!#REF!</c:f>
              <c:strCache>
                <c:ptCount val="1"/>
                <c:pt idx="0">
                  <c:v>#REF!</c:v>
                </c:pt>
              </c:strCache>
            </c:strRef>
          </c:tx>
          <c:spPr>
            <a:ln w="12047">
              <a:solidFill>
                <a:srgbClr val="3366FF"/>
              </a:solidFill>
              <a:prstDash val="solid"/>
            </a:ln>
          </c:spPr>
          <c:marker>
            <c:symbol val="triangle"/>
            <c:size val="4"/>
            <c:spPr>
              <a:solidFill>
                <a:srgbClr val="3366FF"/>
              </a:solidFill>
              <a:ln>
                <a:solidFill>
                  <a:srgbClr val="000000"/>
                </a:solidFill>
                <a:prstDash val="solid"/>
              </a:ln>
            </c:spPr>
          </c:marker>
          <c:cat>
            <c:strRef>
              <c:f>Sheet1!$B$1:$F$1</c:f>
              <c:strCache>
                <c:ptCount val="5"/>
                <c:pt idx="0">
                  <c:v>2023年</c:v>
                </c:pt>
                <c:pt idx="1">
                  <c:v>2024年</c:v>
                </c:pt>
                <c:pt idx="2">
                  <c:v>2025年</c:v>
                </c:pt>
                <c:pt idx="3">
                  <c:v>2026年</c:v>
                </c:pt>
                <c:pt idx="4">
                  <c:v>2027年</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528C-4B03-A6FC-F67272532501}"/>
            </c:ext>
          </c:extLst>
        </c:ser>
        <c:dLbls>
          <c:showLegendKey val="0"/>
          <c:showVal val="0"/>
          <c:showCatName val="0"/>
          <c:showSerName val="0"/>
          <c:showPercent val="0"/>
          <c:showBubbleSize val="0"/>
        </c:dLbls>
        <c:marker val="1"/>
        <c:smooth val="0"/>
        <c:axId val="3"/>
        <c:axId val="4"/>
      </c:lineChart>
      <c:catAx>
        <c:axId val="276052224"/>
        <c:scaling>
          <c:orientation val="minMax"/>
        </c:scaling>
        <c:delete val="0"/>
        <c:axPos val="b"/>
        <c:numFmt formatCode="General" sourceLinked="1"/>
        <c:majorTickMark val="in"/>
        <c:minorTickMark val="none"/>
        <c:tickLblPos val="nextTo"/>
        <c:spPr>
          <a:ln w="3012">
            <a:solidFill>
              <a:schemeClr val="tx1"/>
            </a:solidFill>
            <a:prstDash val="solid"/>
          </a:ln>
        </c:spPr>
        <c:txPr>
          <a:bodyPr rot="0" vert="horz"/>
          <a:lstStyle/>
          <a:p>
            <a:pPr>
              <a:defRPr sz="1565" b="1" i="0" u="none" strike="noStrike" baseline="0">
                <a:solidFill>
                  <a:schemeClr val="tx1"/>
                </a:solidFill>
                <a:latin typeface="ＭＳ Ｐゴシック"/>
                <a:ea typeface="ＭＳ Ｐゴシック"/>
                <a:cs typeface="ＭＳ Ｐゴシック"/>
              </a:defRPr>
            </a:pPr>
            <a:endParaRPr lang="ja-JP"/>
          </a:p>
        </c:txPr>
        <c:crossAx val="1"/>
        <c:crossesAt val="0"/>
        <c:auto val="0"/>
        <c:lblAlgn val="ctr"/>
        <c:lblOffset val="100"/>
        <c:tickLblSkip val="1"/>
        <c:tickMarkSkip val="1"/>
        <c:noMultiLvlLbl val="0"/>
      </c:catAx>
      <c:valAx>
        <c:axId val="1"/>
        <c:scaling>
          <c:orientation val="minMax"/>
          <c:max val="2600"/>
          <c:min val="0"/>
        </c:scaling>
        <c:delete val="0"/>
        <c:axPos val="l"/>
        <c:numFmt formatCode="General" sourceLinked="1"/>
        <c:majorTickMark val="in"/>
        <c:minorTickMark val="none"/>
        <c:tickLblPos val="nextTo"/>
        <c:spPr>
          <a:ln w="3012">
            <a:solidFill>
              <a:schemeClr val="tx1"/>
            </a:solidFill>
            <a:prstDash val="solid"/>
          </a:ln>
        </c:spPr>
        <c:txPr>
          <a:bodyPr rot="0" vert="horz"/>
          <a:lstStyle/>
          <a:p>
            <a:pPr>
              <a:defRPr sz="1565" b="1" i="0" u="none" strike="noStrike" baseline="0">
                <a:solidFill>
                  <a:schemeClr val="tx1"/>
                </a:solidFill>
                <a:latin typeface="ＭＳ Ｐゴシック"/>
                <a:ea typeface="ＭＳ Ｐゴシック"/>
                <a:cs typeface="ＭＳ Ｐゴシック"/>
              </a:defRPr>
            </a:pPr>
            <a:endParaRPr lang="ja-JP"/>
          </a:p>
        </c:txPr>
        <c:crossAx val="276052224"/>
        <c:crosses val="autoZero"/>
        <c:crossBetween val="between"/>
        <c:majorUnit val="500"/>
        <c:minorUnit val="40"/>
        <c:dispUnits>
          <c:builtInUnit val="hundreds"/>
        </c:dispUnits>
      </c:valAx>
      <c:catAx>
        <c:axId val="3"/>
        <c:scaling>
          <c:orientation val="minMax"/>
        </c:scaling>
        <c:delete val="1"/>
        <c:axPos val="b"/>
        <c:numFmt formatCode="General" sourceLinked="1"/>
        <c:majorTickMark val="out"/>
        <c:minorTickMark val="none"/>
        <c:tickLblPos val="nextTo"/>
        <c:crossAx val="4"/>
        <c:crossesAt val="0"/>
        <c:auto val="1"/>
        <c:lblAlgn val="ctr"/>
        <c:lblOffset val="100"/>
        <c:noMultiLvlLbl val="0"/>
      </c:catAx>
      <c:valAx>
        <c:axId val="4"/>
        <c:scaling>
          <c:orientation val="minMax"/>
          <c:max val="9000"/>
          <c:min val="0"/>
        </c:scaling>
        <c:delete val="1"/>
        <c:axPos val="r"/>
        <c:numFmt formatCode="General" sourceLinked="1"/>
        <c:majorTickMark val="in"/>
        <c:minorTickMark val="none"/>
        <c:tickLblPos val="nextTo"/>
        <c:crossAx val="3"/>
        <c:crosses val="max"/>
        <c:crossBetween val="between"/>
        <c:majorUnit val="2000"/>
        <c:minorUnit val="2000"/>
        <c:dispUnits>
          <c:builtInUnit val="thousands"/>
          <c:dispUnitsLbl>
            <c:layout>
              <c:manualLayout>
                <c:xMode val="edge"/>
                <c:yMode val="edge"/>
                <c:x val="0.82230450100504593"/>
                <c:y val="0.12289102430374468"/>
              </c:manualLayout>
            </c:layout>
            <c:tx>
              <c:rich>
                <a:bodyPr rot="0" vert="wordArtVertRtl"/>
                <a:lstStyle/>
                <a:p>
                  <a:pPr algn="ctr">
                    <a:defRPr sz="1200" b="0" i="0" u="none" strike="noStrike" baseline="0">
                      <a:solidFill>
                        <a:schemeClr val="tx1"/>
                      </a:solidFill>
                      <a:latin typeface="ＭＳ Ｐゴシック"/>
                      <a:ea typeface="ＭＳ Ｐゴシック"/>
                      <a:cs typeface="ＭＳ Ｐゴシック"/>
                    </a:defRPr>
                  </a:pPr>
                  <a:r>
                    <a:rPr lang="ja-JP" altLang="en-US" sz="1400" dirty="0"/>
                    <a:t>千台</a:t>
                  </a:r>
                </a:p>
              </c:rich>
            </c:tx>
            <c:spPr>
              <a:noFill/>
              <a:ln w="24094">
                <a:noFill/>
              </a:ln>
            </c:spPr>
          </c:dispUnitsLbl>
        </c:dispUnits>
      </c:valAx>
      <c:spPr>
        <a:noFill/>
        <a:ln w="24094">
          <a:noFill/>
        </a:ln>
      </c:spPr>
    </c:plotArea>
    <c:plotVisOnly val="1"/>
    <c:dispBlanksAs val="gap"/>
    <c:showDLblsOverMax val="0"/>
  </c:chart>
  <c:spPr>
    <a:noFill/>
    <a:ln>
      <a:noFill/>
    </a:ln>
  </c:spPr>
  <c:txPr>
    <a:bodyPr/>
    <a:lstStyle/>
    <a:p>
      <a:pPr>
        <a:defRPr sz="1565"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デバイス</c:v>
                </c:pt>
              </c:strCache>
            </c:strRef>
          </c:tx>
          <c:spPr>
            <a:solidFill>
              <a:srgbClr val="000099"/>
            </a:solidFill>
            <a:ln>
              <a:noFill/>
            </a:ln>
            <a:effectLst/>
          </c:spPr>
          <c:invertIfNegative val="0"/>
          <c:cat>
            <c:strRef>
              <c:f>Sheet1!$A$2:$A$5</c:f>
              <c:strCache>
                <c:ptCount val="4"/>
                <c:pt idx="0">
                  <c:v>2017年</c:v>
                </c:pt>
                <c:pt idx="1">
                  <c:v>2019年</c:v>
                </c:pt>
                <c:pt idx="2">
                  <c:v>2022年</c:v>
                </c:pt>
                <c:pt idx="3">
                  <c:v>2024年</c:v>
                </c:pt>
              </c:strCache>
            </c:strRef>
          </c:cat>
          <c:val>
            <c:numRef>
              <c:f>Sheet1!$B$2:$B$5</c:f>
              <c:numCache>
                <c:formatCode>General</c:formatCode>
                <c:ptCount val="4"/>
                <c:pt idx="0">
                  <c:v>12</c:v>
                </c:pt>
                <c:pt idx="1">
                  <c:v>12</c:v>
                </c:pt>
                <c:pt idx="2">
                  <c:v>11</c:v>
                </c:pt>
                <c:pt idx="3">
                  <c:v>7</c:v>
                </c:pt>
              </c:numCache>
            </c:numRef>
          </c:val>
          <c:extLst>
            <c:ext xmlns:c16="http://schemas.microsoft.com/office/drawing/2014/chart" uri="{C3380CC4-5D6E-409C-BE32-E72D297353CC}">
              <c16:uniqueId val="{00000000-6A68-4C9E-A639-C59E4FB141D1}"/>
            </c:ext>
          </c:extLst>
        </c:ser>
        <c:ser>
          <c:idx val="1"/>
          <c:order val="1"/>
          <c:tx>
            <c:strRef>
              <c:f>Sheet1!$C$1</c:f>
              <c:strCache>
                <c:ptCount val="1"/>
                <c:pt idx="0">
                  <c:v>ソフト</c:v>
                </c:pt>
              </c:strCache>
            </c:strRef>
          </c:tx>
          <c:spPr>
            <a:solidFill>
              <a:schemeClr val="accent1">
                <a:lumMod val="60000"/>
                <a:lumOff val="40000"/>
              </a:schemeClr>
            </a:solidFill>
            <a:ln>
              <a:noFill/>
            </a:ln>
            <a:effectLst/>
          </c:spPr>
          <c:invertIfNegative val="0"/>
          <c:cat>
            <c:strRef>
              <c:f>Sheet1!$A$2:$A$5</c:f>
              <c:strCache>
                <c:ptCount val="4"/>
                <c:pt idx="0">
                  <c:v>2017年</c:v>
                </c:pt>
                <c:pt idx="1">
                  <c:v>2019年</c:v>
                </c:pt>
                <c:pt idx="2">
                  <c:v>2022年</c:v>
                </c:pt>
                <c:pt idx="3">
                  <c:v>2024年</c:v>
                </c:pt>
              </c:strCache>
            </c:strRef>
          </c:cat>
          <c:val>
            <c:numRef>
              <c:f>Sheet1!$C$2:$C$5</c:f>
              <c:numCache>
                <c:formatCode>General</c:formatCode>
                <c:ptCount val="4"/>
                <c:pt idx="0">
                  <c:v>22</c:v>
                </c:pt>
                <c:pt idx="1">
                  <c:v>12</c:v>
                </c:pt>
                <c:pt idx="2">
                  <c:v>7</c:v>
                </c:pt>
                <c:pt idx="3">
                  <c:v>5</c:v>
                </c:pt>
              </c:numCache>
            </c:numRef>
          </c:val>
          <c:extLst>
            <c:ext xmlns:c16="http://schemas.microsoft.com/office/drawing/2014/chart" uri="{C3380CC4-5D6E-409C-BE32-E72D297353CC}">
              <c16:uniqueId val="{00000001-6A68-4C9E-A639-C59E4FB141D1}"/>
            </c:ext>
          </c:extLst>
        </c:ser>
        <c:ser>
          <c:idx val="2"/>
          <c:order val="2"/>
          <c:tx>
            <c:strRef>
              <c:f>Sheet1!$D$1</c:f>
              <c:strCache>
                <c:ptCount val="1"/>
                <c:pt idx="0">
                  <c:v>サービス</c:v>
                </c:pt>
              </c:strCache>
            </c:strRef>
          </c:tx>
          <c:spPr>
            <a:solidFill>
              <a:schemeClr val="accent1">
                <a:lumMod val="20000"/>
                <a:lumOff val="80000"/>
              </a:schemeClr>
            </a:solidFill>
            <a:ln>
              <a:noFill/>
            </a:ln>
            <a:effectLst/>
          </c:spPr>
          <c:invertIfNegative val="0"/>
          <c:cat>
            <c:strRef>
              <c:f>Sheet1!$A$2:$A$5</c:f>
              <c:strCache>
                <c:ptCount val="4"/>
                <c:pt idx="0">
                  <c:v>2017年</c:v>
                </c:pt>
                <c:pt idx="1">
                  <c:v>2019年</c:v>
                </c:pt>
                <c:pt idx="2">
                  <c:v>2022年</c:v>
                </c:pt>
                <c:pt idx="3">
                  <c:v>2024年</c:v>
                </c:pt>
              </c:strCache>
            </c:strRef>
          </c:cat>
          <c:val>
            <c:numRef>
              <c:f>Sheet1!$D$2:$D$5</c:f>
              <c:numCache>
                <c:formatCode>General</c:formatCode>
                <c:ptCount val="4"/>
                <c:pt idx="0">
                  <c:v>3</c:v>
                </c:pt>
                <c:pt idx="1">
                  <c:v>4</c:v>
                </c:pt>
                <c:pt idx="2">
                  <c:v>4</c:v>
                </c:pt>
                <c:pt idx="3">
                  <c:v>3</c:v>
                </c:pt>
              </c:numCache>
            </c:numRef>
          </c:val>
          <c:extLst>
            <c:ext xmlns:c16="http://schemas.microsoft.com/office/drawing/2014/chart" uri="{C3380CC4-5D6E-409C-BE32-E72D297353CC}">
              <c16:uniqueId val="{00000002-6A68-4C9E-A639-C59E4FB141D1}"/>
            </c:ext>
          </c:extLst>
        </c:ser>
        <c:dLbls>
          <c:showLegendKey val="0"/>
          <c:showVal val="0"/>
          <c:showCatName val="0"/>
          <c:showSerName val="0"/>
          <c:showPercent val="0"/>
          <c:showBubbleSize val="0"/>
        </c:dLbls>
        <c:gapWidth val="150"/>
        <c:overlap val="100"/>
        <c:axId val="488511792"/>
        <c:axId val="488504952"/>
      </c:barChart>
      <c:catAx>
        <c:axId val="48851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92929"/>
                </a:solidFill>
                <a:latin typeface="Meiryo UI" panose="020B0604030504040204" pitchFamily="50" charset="-128"/>
                <a:ea typeface="Meiryo UI" panose="020B0604030504040204" pitchFamily="50" charset="-128"/>
                <a:cs typeface="Times New Roman" panose="02020603050405020304" pitchFamily="18" charset="0"/>
              </a:defRPr>
            </a:pPr>
            <a:endParaRPr lang="ja-JP"/>
          </a:p>
        </c:txPr>
        <c:crossAx val="488504952"/>
        <c:crosses val="autoZero"/>
        <c:auto val="1"/>
        <c:lblAlgn val="ctr"/>
        <c:lblOffset val="100"/>
        <c:noMultiLvlLbl val="0"/>
      </c:catAx>
      <c:valAx>
        <c:axId val="488504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292929"/>
                </a:solidFill>
                <a:latin typeface="Meiryo UI" panose="020B0604030504040204" pitchFamily="50" charset="-128"/>
                <a:ea typeface="Meiryo UI" panose="020B0604030504040204" pitchFamily="50" charset="-128"/>
                <a:cs typeface="Times New Roman" panose="02020603050405020304" pitchFamily="18" charset="0"/>
              </a:defRPr>
            </a:pPr>
            <a:endParaRPr lang="ja-JP"/>
          </a:p>
        </c:txPr>
        <c:crossAx val="48851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292929"/>
              </a:solidFill>
              <a:latin typeface="Meiryo UI" panose="020B0604030504040204" pitchFamily="50" charset="-128"/>
              <a:ea typeface="Meiryo UI" panose="020B0604030504040204" pitchFamily="50" charset="-128"/>
              <a:cs typeface="Times New Roman" panose="02020603050405020304" pitchFamily="18" charset="0"/>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292929"/>
          </a:solidFill>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80879877376811E-2"/>
          <c:y val="4.5279104741570826E-2"/>
          <c:w val="0.91430318520995735"/>
          <c:h val="0.76856687653671052"/>
        </c:manualLayout>
      </c:layout>
      <c:barChart>
        <c:barDir val="col"/>
        <c:grouping val="percentStacked"/>
        <c:varyColors val="0"/>
        <c:ser>
          <c:idx val="0"/>
          <c:order val="0"/>
          <c:tx>
            <c:strRef>
              <c:f>Sheet1!$B$1</c:f>
              <c:strCache>
                <c:ptCount val="1"/>
                <c:pt idx="0">
                  <c:v>OCRスキャナー</c:v>
                </c:pt>
              </c:strCache>
            </c:strRef>
          </c:tx>
          <c:spPr>
            <a:solidFill>
              <a:srgbClr val="000099"/>
            </a:solidFill>
            <a:ln>
              <a:noFill/>
            </a:ln>
            <a:effectLst/>
          </c:spPr>
          <c:invertIfNegative val="0"/>
          <c:cat>
            <c:strRef>
              <c:f>Sheet1!$A$2:$A$5</c:f>
              <c:strCache>
                <c:ptCount val="4"/>
                <c:pt idx="0">
                  <c:v>2017年</c:v>
                </c:pt>
                <c:pt idx="1">
                  <c:v>2019年</c:v>
                </c:pt>
                <c:pt idx="2">
                  <c:v>2022年</c:v>
                </c:pt>
                <c:pt idx="3">
                  <c:v>2024年</c:v>
                </c:pt>
              </c:strCache>
            </c:strRef>
          </c:cat>
          <c:val>
            <c:numRef>
              <c:f>Sheet1!$B$2:$B$5</c:f>
              <c:numCache>
                <c:formatCode>General</c:formatCode>
                <c:ptCount val="4"/>
                <c:pt idx="0">
                  <c:v>5</c:v>
                </c:pt>
                <c:pt idx="1">
                  <c:v>16</c:v>
                </c:pt>
                <c:pt idx="2">
                  <c:v>13</c:v>
                </c:pt>
                <c:pt idx="3">
                  <c:v>7</c:v>
                </c:pt>
              </c:numCache>
            </c:numRef>
          </c:val>
          <c:extLst>
            <c:ext xmlns:c16="http://schemas.microsoft.com/office/drawing/2014/chart" uri="{C3380CC4-5D6E-409C-BE32-E72D297353CC}">
              <c16:uniqueId val="{00000000-2124-4FCC-9A39-B938B109D53F}"/>
            </c:ext>
          </c:extLst>
        </c:ser>
        <c:ser>
          <c:idx val="1"/>
          <c:order val="1"/>
          <c:tx>
            <c:strRef>
              <c:f>Sheet1!$C$1</c:f>
              <c:strCache>
                <c:ptCount val="1"/>
                <c:pt idx="0">
                  <c:v>汎用スキャナー</c:v>
                </c:pt>
              </c:strCache>
            </c:strRef>
          </c:tx>
          <c:spPr>
            <a:solidFill>
              <a:schemeClr val="accent1">
                <a:lumMod val="60000"/>
                <a:lumOff val="40000"/>
              </a:schemeClr>
            </a:solidFill>
            <a:ln>
              <a:noFill/>
            </a:ln>
            <a:effectLst/>
          </c:spPr>
          <c:invertIfNegative val="0"/>
          <c:cat>
            <c:strRef>
              <c:f>Sheet1!$A$2:$A$5</c:f>
              <c:strCache>
                <c:ptCount val="4"/>
                <c:pt idx="0">
                  <c:v>2017年</c:v>
                </c:pt>
                <c:pt idx="1">
                  <c:v>2019年</c:v>
                </c:pt>
                <c:pt idx="2">
                  <c:v>2022年</c:v>
                </c:pt>
                <c:pt idx="3">
                  <c:v>2024年</c:v>
                </c:pt>
              </c:strCache>
            </c:strRef>
          </c:cat>
          <c:val>
            <c:numRef>
              <c:f>Sheet1!$C$2:$C$5</c:f>
              <c:numCache>
                <c:formatCode>General</c:formatCode>
                <c:ptCount val="4"/>
                <c:pt idx="0">
                  <c:v>11</c:v>
                </c:pt>
                <c:pt idx="1">
                  <c:v>14</c:v>
                </c:pt>
                <c:pt idx="2">
                  <c:v>8</c:v>
                </c:pt>
                <c:pt idx="3">
                  <c:v>8</c:v>
                </c:pt>
              </c:numCache>
            </c:numRef>
          </c:val>
          <c:extLst>
            <c:ext xmlns:c16="http://schemas.microsoft.com/office/drawing/2014/chart" uri="{C3380CC4-5D6E-409C-BE32-E72D297353CC}">
              <c16:uniqueId val="{00000001-2124-4FCC-9A39-B938B109D53F}"/>
            </c:ext>
          </c:extLst>
        </c:ser>
        <c:ser>
          <c:idx val="2"/>
          <c:order val="2"/>
          <c:tx>
            <c:strRef>
              <c:f>Sheet1!$D$1</c:f>
              <c:strCache>
                <c:ptCount val="1"/>
                <c:pt idx="0">
                  <c:v>イメージファイル</c:v>
                </c:pt>
              </c:strCache>
            </c:strRef>
          </c:tx>
          <c:spPr>
            <a:solidFill>
              <a:schemeClr val="accent1">
                <a:lumMod val="20000"/>
                <a:lumOff val="80000"/>
              </a:schemeClr>
            </a:solidFill>
            <a:ln>
              <a:noFill/>
            </a:ln>
            <a:effectLst/>
          </c:spPr>
          <c:invertIfNegative val="0"/>
          <c:cat>
            <c:strRef>
              <c:f>Sheet1!$A$2:$A$5</c:f>
              <c:strCache>
                <c:ptCount val="4"/>
                <c:pt idx="0">
                  <c:v>2017年</c:v>
                </c:pt>
                <c:pt idx="1">
                  <c:v>2019年</c:v>
                </c:pt>
                <c:pt idx="2">
                  <c:v>2022年</c:v>
                </c:pt>
                <c:pt idx="3">
                  <c:v>2024年</c:v>
                </c:pt>
              </c:strCache>
            </c:strRef>
          </c:cat>
          <c:val>
            <c:numRef>
              <c:f>Sheet1!$D$2:$D$5</c:f>
              <c:numCache>
                <c:formatCode>General</c:formatCode>
                <c:ptCount val="4"/>
                <c:pt idx="0">
                  <c:v>12</c:v>
                </c:pt>
                <c:pt idx="1">
                  <c:v>16</c:v>
                </c:pt>
                <c:pt idx="2">
                  <c:v>9</c:v>
                </c:pt>
                <c:pt idx="3">
                  <c:v>8</c:v>
                </c:pt>
              </c:numCache>
            </c:numRef>
          </c:val>
          <c:extLst>
            <c:ext xmlns:c16="http://schemas.microsoft.com/office/drawing/2014/chart" uri="{C3380CC4-5D6E-409C-BE32-E72D297353CC}">
              <c16:uniqueId val="{00000002-2124-4FCC-9A39-B938B109D53F}"/>
            </c:ext>
          </c:extLst>
        </c:ser>
        <c:ser>
          <c:idx val="3"/>
          <c:order val="3"/>
          <c:tx>
            <c:strRef>
              <c:f>Sheet1!$E$1</c:f>
              <c:strCache>
                <c:ptCount val="1"/>
                <c:pt idx="0">
                  <c:v>FAX</c:v>
                </c:pt>
              </c:strCache>
            </c:strRef>
          </c:tx>
          <c:spPr>
            <a:solidFill>
              <a:schemeClr val="bg1">
                <a:lumMod val="50000"/>
              </a:schemeClr>
            </a:solidFill>
            <a:ln>
              <a:noFill/>
            </a:ln>
            <a:effectLst/>
          </c:spPr>
          <c:invertIfNegative val="0"/>
          <c:cat>
            <c:strRef>
              <c:f>Sheet1!$A$2:$A$5</c:f>
              <c:strCache>
                <c:ptCount val="4"/>
                <c:pt idx="0">
                  <c:v>2017年</c:v>
                </c:pt>
                <c:pt idx="1">
                  <c:v>2019年</c:v>
                </c:pt>
                <c:pt idx="2">
                  <c:v>2022年</c:v>
                </c:pt>
                <c:pt idx="3">
                  <c:v>2024年</c:v>
                </c:pt>
              </c:strCache>
            </c:strRef>
          </c:cat>
          <c:val>
            <c:numRef>
              <c:f>Sheet1!$E$2:$E$5</c:f>
              <c:numCache>
                <c:formatCode>General</c:formatCode>
                <c:ptCount val="4"/>
                <c:pt idx="0">
                  <c:v>2</c:v>
                </c:pt>
                <c:pt idx="1">
                  <c:v>4</c:v>
                </c:pt>
                <c:pt idx="2">
                  <c:v>2</c:v>
                </c:pt>
                <c:pt idx="3">
                  <c:v>4</c:v>
                </c:pt>
              </c:numCache>
            </c:numRef>
          </c:val>
          <c:extLst>
            <c:ext xmlns:c16="http://schemas.microsoft.com/office/drawing/2014/chart" uri="{C3380CC4-5D6E-409C-BE32-E72D297353CC}">
              <c16:uniqueId val="{00000003-2124-4FCC-9A39-B938B109D53F}"/>
            </c:ext>
          </c:extLst>
        </c:ser>
        <c:ser>
          <c:idx val="4"/>
          <c:order val="4"/>
          <c:tx>
            <c:strRef>
              <c:f>Sheet1!$F$1</c:f>
              <c:strCache>
                <c:ptCount val="1"/>
                <c:pt idx="0">
                  <c:v>デジタルカメラ</c:v>
                </c:pt>
              </c:strCache>
            </c:strRef>
          </c:tx>
          <c:spPr>
            <a:solidFill>
              <a:schemeClr val="bg1">
                <a:lumMod val="75000"/>
              </a:schemeClr>
            </a:solidFill>
            <a:ln>
              <a:noFill/>
            </a:ln>
            <a:effectLst/>
          </c:spPr>
          <c:invertIfNegative val="0"/>
          <c:cat>
            <c:strRef>
              <c:f>Sheet1!$A$2:$A$5</c:f>
              <c:strCache>
                <c:ptCount val="4"/>
                <c:pt idx="0">
                  <c:v>2017年</c:v>
                </c:pt>
                <c:pt idx="1">
                  <c:v>2019年</c:v>
                </c:pt>
                <c:pt idx="2">
                  <c:v>2022年</c:v>
                </c:pt>
                <c:pt idx="3">
                  <c:v>2024年</c:v>
                </c:pt>
              </c:strCache>
            </c:strRef>
          </c:cat>
          <c:val>
            <c:numRef>
              <c:f>Sheet1!$F$2:$F$5</c:f>
              <c:numCache>
                <c:formatCode>General</c:formatCode>
                <c:ptCount val="4"/>
                <c:pt idx="0">
                  <c:v>8</c:v>
                </c:pt>
                <c:pt idx="1">
                  <c:v>6</c:v>
                </c:pt>
                <c:pt idx="2">
                  <c:v>4</c:v>
                </c:pt>
                <c:pt idx="3">
                  <c:v>3</c:v>
                </c:pt>
              </c:numCache>
            </c:numRef>
          </c:val>
          <c:extLst>
            <c:ext xmlns:c16="http://schemas.microsoft.com/office/drawing/2014/chart" uri="{C3380CC4-5D6E-409C-BE32-E72D297353CC}">
              <c16:uniqueId val="{00000004-2124-4FCC-9A39-B938B109D53F}"/>
            </c:ext>
          </c:extLst>
        </c:ser>
        <c:ser>
          <c:idx val="5"/>
          <c:order val="5"/>
          <c:tx>
            <c:strRef>
              <c:f>Sheet1!$G$1</c:f>
              <c:strCache>
                <c:ptCount val="1"/>
                <c:pt idx="0">
                  <c:v>その他</c:v>
                </c:pt>
              </c:strCache>
            </c:strRef>
          </c:tx>
          <c:spPr>
            <a:solidFill>
              <a:schemeClr val="bg1">
                <a:lumMod val="95000"/>
              </a:schemeClr>
            </a:solidFill>
            <a:ln>
              <a:noFill/>
            </a:ln>
            <a:effectLst/>
          </c:spPr>
          <c:invertIfNegative val="0"/>
          <c:cat>
            <c:strRef>
              <c:f>Sheet1!$A$2:$A$5</c:f>
              <c:strCache>
                <c:ptCount val="4"/>
                <c:pt idx="0">
                  <c:v>2017年</c:v>
                </c:pt>
                <c:pt idx="1">
                  <c:v>2019年</c:v>
                </c:pt>
                <c:pt idx="2">
                  <c:v>2022年</c:v>
                </c:pt>
                <c:pt idx="3">
                  <c:v>2024年</c:v>
                </c:pt>
              </c:strCache>
            </c:strRef>
          </c:cat>
          <c:val>
            <c:numRef>
              <c:f>Sheet1!$G$2:$G$5</c:f>
              <c:numCache>
                <c:formatCode>General</c:formatCode>
                <c:ptCount val="4"/>
                <c:pt idx="0">
                  <c:v>2</c:v>
                </c:pt>
                <c:pt idx="1">
                  <c:v>1</c:v>
                </c:pt>
                <c:pt idx="2">
                  <c:v>1</c:v>
                </c:pt>
                <c:pt idx="3">
                  <c:v>0</c:v>
                </c:pt>
              </c:numCache>
            </c:numRef>
          </c:val>
          <c:extLst>
            <c:ext xmlns:c16="http://schemas.microsoft.com/office/drawing/2014/chart" uri="{C3380CC4-5D6E-409C-BE32-E72D297353CC}">
              <c16:uniqueId val="{00000005-2124-4FCC-9A39-B938B109D53F}"/>
            </c:ext>
          </c:extLst>
        </c:ser>
        <c:dLbls>
          <c:showLegendKey val="0"/>
          <c:showVal val="0"/>
          <c:showCatName val="0"/>
          <c:showSerName val="0"/>
          <c:showPercent val="0"/>
          <c:showBubbleSize val="0"/>
        </c:dLbls>
        <c:gapWidth val="150"/>
        <c:overlap val="100"/>
        <c:axId val="488511792"/>
        <c:axId val="488504952"/>
      </c:barChart>
      <c:catAx>
        <c:axId val="48851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crossAx val="488504952"/>
        <c:crosses val="autoZero"/>
        <c:auto val="1"/>
        <c:lblAlgn val="ctr"/>
        <c:lblOffset val="100"/>
        <c:noMultiLvlLbl val="0"/>
      </c:catAx>
      <c:valAx>
        <c:axId val="488504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crossAx val="48851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292929"/>
          </a:solidFill>
          <a:latin typeface="+mn-ea"/>
          <a:ea typeface="+mn-ea"/>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22637795275606E-2"/>
          <c:y val="4.6101624015748029E-2"/>
          <c:w val="0.90956069553805774"/>
          <c:h val="0.77150270669291343"/>
        </c:manualLayout>
      </c:layout>
      <c:barChart>
        <c:barDir val="col"/>
        <c:grouping val="clustered"/>
        <c:varyColors val="0"/>
        <c:ser>
          <c:idx val="0"/>
          <c:order val="0"/>
          <c:tx>
            <c:strRef>
              <c:f>Sheet1!$B$1</c:f>
              <c:strCache>
                <c:ptCount val="1"/>
                <c:pt idx="0">
                  <c:v>2017年</c:v>
                </c:pt>
              </c:strCache>
            </c:strRef>
          </c:tx>
          <c:spPr>
            <a:solidFill>
              <a:srgbClr val="000099"/>
            </a:solidFill>
            <a:ln>
              <a:noFill/>
            </a:ln>
            <a:effectLst/>
          </c:spPr>
          <c:invertIfNegative val="0"/>
          <c:cat>
            <c:strRef>
              <c:f>Sheet1!$A$2:$A$7</c:f>
              <c:strCache>
                <c:ptCount val="6"/>
                <c:pt idx="0">
                  <c:v>BMP</c:v>
                </c:pt>
                <c:pt idx="1">
                  <c:v>TIFF</c:v>
                </c:pt>
                <c:pt idx="2">
                  <c:v>PNG</c:v>
                </c:pt>
                <c:pt idx="3">
                  <c:v>PDF</c:v>
                </c:pt>
                <c:pt idx="4">
                  <c:v>JPEG</c:v>
                </c:pt>
                <c:pt idx="5">
                  <c:v>その他</c:v>
                </c:pt>
              </c:strCache>
            </c:strRef>
          </c:cat>
          <c:val>
            <c:numRef>
              <c:f>Sheet1!$B$2:$B$7</c:f>
              <c:numCache>
                <c:formatCode>General</c:formatCode>
                <c:ptCount val="6"/>
                <c:pt idx="0">
                  <c:v>0.75</c:v>
                </c:pt>
                <c:pt idx="1">
                  <c:v>0.7</c:v>
                </c:pt>
                <c:pt idx="2">
                  <c:v>0.3</c:v>
                </c:pt>
                <c:pt idx="3">
                  <c:v>0.3</c:v>
                </c:pt>
                <c:pt idx="4">
                  <c:v>0.55000000000000004</c:v>
                </c:pt>
                <c:pt idx="5">
                  <c:v>0.3</c:v>
                </c:pt>
              </c:numCache>
            </c:numRef>
          </c:val>
          <c:extLst>
            <c:ext xmlns:c16="http://schemas.microsoft.com/office/drawing/2014/chart" uri="{C3380CC4-5D6E-409C-BE32-E72D297353CC}">
              <c16:uniqueId val="{00000000-FB4E-4EE1-B809-82BA0B3BACC5}"/>
            </c:ext>
          </c:extLst>
        </c:ser>
        <c:ser>
          <c:idx val="1"/>
          <c:order val="1"/>
          <c:tx>
            <c:strRef>
              <c:f>Sheet1!$C$1</c:f>
              <c:strCache>
                <c:ptCount val="1"/>
                <c:pt idx="0">
                  <c:v>2019年</c:v>
                </c:pt>
              </c:strCache>
            </c:strRef>
          </c:tx>
          <c:spPr>
            <a:solidFill>
              <a:schemeClr val="accent1">
                <a:lumMod val="60000"/>
                <a:lumOff val="40000"/>
              </a:schemeClr>
            </a:solidFill>
            <a:ln>
              <a:noFill/>
            </a:ln>
            <a:effectLst/>
          </c:spPr>
          <c:invertIfNegative val="0"/>
          <c:cat>
            <c:strRef>
              <c:f>Sheet1!$A$2:$A$7</c:f>
              <c:strCache>
                <c:ptCount val="6"/>
                <c:pt idx="0">
                  <c:v>BMP</c:v>
                </c:pt>
                <c:pt idx="1">
                  <c:v>TIFF</c:v>
                </c:pt>
                <c:pt idx="2">
                  <c:v>PNG</c:v>
                </c:pt>
                <c:pt idx="3">
                  <c:v>PDF</c:v>
                </c:pt>
                <c:pt idx="4">
                  <c:v>JPEG</c:v>
                </c:pt>
                <c:pt idx="5">
                  <c:v>その他</c:v>
                </c:pt>
              </c:strCache>
            </c:strRef>
          </c:cat>
          <c:val>
            <c:numRef>
              <c:f>Sheet1!$C$2:$C$7</c:f>
              <c:numCache>
                <c:formatCode>General</c:formatCode>
                <c:ptCount val="6"/>
                <c:pt idx="0">
                  <c:v>0.54</c:v>
                </c:pt>
                <c:pt idx="1">
                  <c:v>0.64</c:v>
                </c:pt>
                <c:pt idx="2">
                  <c:v>0.21</c:v>
                </c:pt>
                <c:pt idx="3">
                  <c:v>0.43</c:v>
                </c:pt>
                <c:pt idx="4">
                  <c:v>0.46</c:v>
                </c:pt>
                <c:pt idx="5">
                  <c:v>0.32</c:v>
                </c:pt>
              </c:numCache>
            </c:numRef>
          </c:val>
          <c:extLst>
            <c:ext xmlns:c16="http://schemas.microsoft.com/office/drawing/2014/chart" uri="{C3380CC4-5D6E-409C-BE32-E72D297353CC}">
              <c16:uniqueId val="{00000001-FB4E-4EE1-B809-82BA0B3BACC5}"/>
            </c:ext>
          </c:extLst>
        </c:ser>
        <c:ser>
          <c:idx val="2"/>
          <c:order val="2"/>
          <c:tx>
            <c:strRef>
              <c:f>Sheet1!$D$1</c:f>
              <c:strCache>
                <c:ptCount val="1"/>
                <c:pt idx="0">
                  <c:v>2022年</c:v>
                </c:pt>
              </c:strCache>
            </c:strRef>
          </c:tx>
          <c:spPr>
            <a:solidFill>
              <a:schemeClr val="accent1">
                <a:lumMod val="20000"/>
                <a:lumOff val="80000"/>
              </a:schemeClr>
            </a:solidFill>
            <a:ln>
              <a:noFill/>
            </a:ln>
            <a:effectLst/>
          </c:spPr>
          <c:invertIfNegative val="0"/>
          <c:cat>
            <c:strRef>
              <c:f>Sheet1!$A$2:$A$7</c:f>
              <c:strCache>
                <c:ptCount val="6"/>
                <c:pt idx="0">
                  <c:v>BMP</c:v>
                </c:pt>
                <c:pt idx="1">
                  <c:v>TIFF</c:v>
                </c:pt>
                <c:pt idx="2">
                  <c:v>PNG</c:v>
                </c:pt>
                <c:pt idx="3">
                  <c:v>PDF</c:v>
                </c:pt>
                <c:pt idx="4">
                  <c:v>JPEG</c:v>
                </c:pt>
                <c:pt idx="5">
                  <c:v>その他</c:v>
                </c:pt>
              </c:strCache>
            </c:strRef>
          </c:cat>
          <c:val>
            <c:numRef>
              <c:f>Sheet1!$D$2:$D$7</c:f>
              <c:numCache>
                <c:formatCode>General</c:formatCode>
                <c:ptCount val="6"/>
                <c:pt idx="0">
                  <c:v>0.55000000000000004</c:v>
                </c:pt>
                <c:pt idx="1">
                  <c:v>0.59</c:v>
                </c:pt>
                <c:pt idx="2">
                  <c:v>0.23</c:v>
                </c:pt>
                <c:pt idx="3">
                  <c:v>0.41</c:v>
                </c:pt>
                <c:pt idx="4">
                  <c:v>0.5</c:v>
                </c:pt>
                <c:pt idx="5">
                  <c:v>0.39</c:v>
                </c:pt>
              </c:numCache>
            </c:numRef>
          </c:val>
          <c:extLst>
            <c:ext xmlns:c16="http://schemas.microsoft.com/office/drawing/2014/chart" uri="{C3380CC4-5D6E-409C-BE32-E72D297353CC}">
              <c16:uniqueId val="{00000002-FB4E-4EE1-B809-82BA0B3BACC5}"/>
            </c:ext>
          </c:extLst>
        </c:ser>
        <c:ser>
          <c:idx val="3"/>
          <c:order val="3"/>
          <c:tx>
            <c:strRef>
              <c:f>Sheet1!$E$1</c:f>
              <c:strCache>
                <c:ptCount val="1"/>
                <c:pt idx="0">
                  <c:v>2024年</c:v>
                </c:pt>
              </c:strCache>
            </c:strRef>
          </c:tx>
          <c:spPr>
            <a:solidFill>
              <a:schemeClr val="accent1">
                <a:lumMod val="75000"/>
              </a:schemeClr>
            </a:solidFill>
            <a:ln>
              <a:noFill/>
            </a:ln>
            <a:effectLst/>
          </c:spPr>
          <c:invertIfNegative val="0"/>
          <c:cat>
            <c:strRef>
              <c:f>Sheet1!$A$2:$A$7</c:f>
              <c:strCache>
                <c:ptCount val="6"/>
                <c:pt idx="0">
                  <c:v>BMP</c:v>
                </c:pt>
                <c:pt idx="1">
                  <c:v>TIFF</c:v>
                </c:pt>
                <c:pt idx="2">
                  <c:v>PNG</c:v>
                </c:pt>
                <c:pt idx="3">
                  <c:v>PDF</c:v>
                </c:pt>
                <c:pt idx="4">
                  <c:v>JPEG</c:v>
                </c:pt>
                <c:pt idx="5">
                  <c:v>その他</c:v>
                </c:pt>
              </c:strCache>
            </c:strRef>
          </c:cat>
          <c:val>
            <c:numRef>
              <c:f>Sheet1!$E$2:$E$7</c:f>
              <c:numCache>
                <c:formatCode>General</c:formatCode>
                <c:ptCount val="6"/>
                <c:pt idx="0">
                  <c:v>0.4</c:v>
                </c:pt>
                <c:pt idx="1">
                  <c:v>0.4</c:v>
                </c:pt>
                <c:pt idx="2">
                  <c:v>0.13</c:v>
                </c:pt>
                <c:pt idx="3">
                  <c:v>0.47</c:v>
                </c:pt>
                <c:pt idx="4">
                  <c:v>0.53</c:v>
                </c:pt>
                <c:pt idx="5">
                  <c:v>0.47</c:v>
                </c:pt>
              </c:numCache>
            </c:numRef>
          </c:val>
          <c:extLst>
            <c:ext xmlns:c16="http://schemas.microsoft.com/office/drawing/2014/chart" uri="{C3380CC4-5D6E-409C-BE32-E72D297353CC}">
              <c16:uniqueId val="{00000003-FB4E-4EE1-B809-82BA0B3BACC5}"/>
            </c:ext>
          </c:extLst>
        </c:ser>
        <c:dLbls>
          <c:showLegendKey val="0"/>
          <c:showVal val="0"/>
          <c:showCatName val="0"/>
          <c:showSerName val="0"/>
          <c:showPercent val="0"/>
          <c:showBubbleSize val="0"/>
        </c:dLbls>
        <c:gapWidth val="150"/>
        <c:axId val="488511792"/>
        <c:axId val="488504952"/>
      </c:barChart>
      <c:catAx>
        <c:axId val="48851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crossAx val="488504952"/>
        <c:crosses val="autoZero"/>
        <c:auto val="1"/>
        <c:lblAlgn val="ctr"/>
        <c:lblOffset val="100"/>
        <c:noMultiLvlLbl val="0"/>
      </c:catAx>
      <c:valAx>
        <c:axId val="488504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crossAx val="48851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292929"/>
          </a:solidFill>
          <a:latin typeface="+mn-ea"/>
          <a:ea typeface="+mn-ea"/>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22637795275606E-2"/>
          <c:y val="4.6101624015748029E-2"/>
          <c:w val="0.90956069553805774"/>
          <c:h val="0.77150270669291343"/>
        </c:manualLayout>
      </c:layout>
      <c:barChart>
        <c:barDir val="col"/>
        <c:grouping val="clustered"/>
        <c:varyColors val="0"/>
        <c:ser>
          <c:idx val="0"/>
          <c:order val="0"/>
          <c:tx>
            <c:strRef>
              <c:f>Sheet1!$B$1</c:f>
              <c:strCache>
                <c:ptCount val="1"/>
                <c:pt idx="0">
                  <c:v>2024年</c:v>
                </c:pt>
              </c:strCache>
            </c:strRef>
          </c:tx>
          <c:spPr>
            <a:solidFill>
              <a:srgbClr val="000099"/>
            </a:solidFill>
            <a:ln>
              <a:noFill/>
            </a:ln>
            <a:effectLst/>
          </c:spPr>
          <c:invertIfNegative val="0"/>
          <c:cat>
            <c:strRef>
              <c:f>Sheet1!$A$2:$A$4</c:f>
              <c:strCache>
                <c:ptCount val="3"/>
                <c:pt idx="0">
                  <c:v>自動項目抽出</c:v>
                </c:pt>
                <c:pt idx="1">
                  <c:v>文字認識</c:v>
                </c:pt>
                <c:pt idx="2">
                  <c:v>その他</c:v>
                </c:pt>
              </c:strCache>
            </c:strRef>
          </c:cat>
          <c:val>
            <c:numRef>
              <c:f>Sheet1!$B$2:$B$4</c:f>
              <c:numCache>
                <c:formatCode>General</c:formatCode>
                <c:ptCount val="3"/>
                <c:pt idx="0">
                  <c:v>0.13333333333333333</c:v>
                </c:pt>
                <c:pt idx="1">
                  <c:v>6.6666666666666666E-2</c:v>
                </c:pt>
                <c:pt idx="2">
                  <c:v>0.53333333333333333</c:v>
                </c:pt>
              </c:numCache>
            </c:numRef>
          </c:val>
          <c:extLst>
            <c:ext xmlns:c16="http://schemas.microsoft.com/office/drawing/2014/chart" uri="{C3380CC4-5D6E-409C-BE32-E72D297353CC}">
              <c16:uniqueId val="{00000000-A0B0-4E41-A45F-7CAC72ADCAB0}"/>
            </c:ext>
          </c:extLst>
        </c:ser>
        <c:dLbls>
          <c:showLegendKey val="0"/>
          <c:showVal val="0"/>
          <c:showCatName val="0"/>
          <c:showSerName val="0"/>
          <c:showPercent val="0"/>
          <c:showBubbleSize val="0"/>
        </c:dLbls>
        <c:gapWidth val="150"/>
        <c:axId val="488511792"/>
        <c:axId val="488504952"/>
      </c:barChart>
      <c:catAx>
        <c:axId val="48851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crossAx val="488504952"/>
        <c:crosses val="autoZero"/>
        <c:auto val="1"/>
        <c:lblAlgn val="ctr"/>
        <c:lblOffset val="100"/>
        <c:noMultiLvlLbl val="0"/>
      </c:catAx>
      <c:valAx>
        <c:axId val="488504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crossAx val="48851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292929"/>
          </a:solidFill>
          <a:latin typeface="+mn-ea"/>
          <a:ea typeface="+mn-ea"/>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～30万円</c:v>
                </c:pt>
              </c:strCache>
            </c:strRef>
          </c:tx>
          <c:spPr>
            <a:solidFill>
              <a:srgbClr val="000099"/>
            </a:solidFill>
            <a:ln>
              <a:noFill/>
            </a:ln>
            <a:effectLst/>
          </c:spPr>
          <c:invertIfNegative val="0"/>
          <c:cat>
            <c:strRef>
              <c:f>Sheet1!$A$2:$A$4</c:f>
              <c:strCache>
                <c:ptCount val="3"/>
                <c:pt idx="0">
                  <c:v>2019年</c:v>
                </c:pt>
                <c:pt idx="1">
                  <c:v>2022年</c:v>
                </c:pt>
                <c:pt idx="2">
                  <c:v>2024年</c:v>
                </c:pt>
              </c:strCache>
            </c:strRef>
          </c:cat>
          <c:val>
            <c:numRef>
              <c:f>Sheet1!$B$2:$B$4</c:f>
              <c:numCache>
                <c:formatCode>General</c:formatCode>
                <c:ptCount val="3"/>
                <c:pt idx="0">
                  <c:v>5</c:v>
                </c:pt>
                <c:pt idx="1">
                  <c:v>2</c:v>
                </c:pt>
                <c:pt idx="2">
                  <c:v>0</c:v>
                </c:pt>
              </c:numCache>
            </c:numRef>
          </c:val>
          <c:extLst>
            <c:ext xmlns:c16="http://schemas.microsoft.com/office/drawing/2014/chart" uri="{C3380CC4-5D6E-409C-BE32-E72D297353CC}">
              <c16:uniqueId val="{00000000-1ADD-44F2-8373-07316BD3D715}"/>
            </c:ext>
          </c:extLst>
        </c:ser>
        <c:ser>
          <c:idx val="1"/>
          <c:order val="1"/>
          <c:tx>
            <c:strRef>
              <c:f>Sheet1!$C$1</c:f>
              <c:strCache>
                <c:ptCount val="1"/>
                <c:pt idx="0">
                  <c:v>30～100万円</c:v>
                </c:pt>
              </c:strCache>
            </c:strRef>
          </c:tx>
          <c:spPr>
            <a:solidFill>
              <a:schemeClr val="accent1">
                <a:lumMod val="40000"/>
                <a:lumOff val="60000"/>
              </a:schemeClr>
            </a:solidFill>
            <a:ln>
              <a:noFill/>
            </a:ln>
            <a:effectLst/>
          </c:spPr>
          <c:invertIfNegative val="0"/>
          <c:cat>
            <c:strRef>
              <c:f>Sheet1!$A$2:$A$4</c:f>
              <c:strCache>
                <c:ptCount val="3"/>
                <c:pt idx="0">
                  <c:v>2019年</c:v>
                </c:pt>
                <c:pt idx="1">
                  <c:v>2022年</c:v>
                </c:pt>
                <c:pt idx="2">
                  <c:v>2024年</c:v>
                </c:pt>
              </c:strCache>
            </c:strRef>
          </c:cat>
          <c:val>
            <c:numRef>
              <c:f>Sheet1!$C$2:$C$4</c:f>
              <c:numCache>
                <c:formatCode>General</c:formatCode>
                <c:ptCount val="3"/>
                <c:pt idx="0">
                  <c:v>6</c:v>
                </c:pt>
                <c:pt idx="1">
                  <c:v>5</c:v>
                </c:pt>
                <c:pt idx="2">
                  <c:v>5</c:v>
                </c:pt>
              </c:numCache>
            </c:numRef>
          </c:val>
          <c:extLst>
            <c:ext xmlns:c16="http://schemas.microsoft.com/office/drawing/2014/chart" uri="{C3380CC4-5D6E-409C-BE32-E72D297353CC}">
              <c16:uniqueId val="{00000001-1ADD-44F2-8373-07316BD3D715}"/>
            </c:ext>
          </c:extLst>
        </c:ser>
        <c:ser>
          <c:idx val="2"/>
          <c:order val="2"/>
          <c:tx>
            <c:strRef>
              <c:f>Sheet1!$D$1</c:f>
              <c:strCache>
                <c:ptCount val="1"/>
                <c:pt idx="0">
                  <c:v>100万円～</c:v>
                </c:pt>
              </c:strCache>
            </c:strRef>
          </c:tx>
          <c:spPr>
            <a:solidFill>
              <a:schemeClr val="accent1">
                <a:lumMod val="20000"/>
                <a:lumOff val="80000"/>
              </a:schemeClr>
            </a:solidFill>
            <a:ln>
              <a:noFill/>
            </a:ln>
            <a:effectLst/>
          </c:spPr>
          <c:invertIfNegative val="0"/>
          <c:cat>
            <c:strRef>
              <c:f>Sheet1!$A$2:$A$4</c:f>
              <c:strCache>
                <c:ptCount val="3"/>
                <c:pt idx="0">
                  <c:v>2019年</c:v>
                </c:pt>
                <c:pt idx="1">
                  <c:v>2022年</c:v>
                </c:pt>
                <c:pt idx="2">
                  <c:v>2024年</c:v>
                </c:pt>
              </c:strCache>
            </c:strRef>
          </c:cat>
          <c:val>
            <c:numRef>
              <c:f>Sheet1!$D$2:$D$4</c:f>
              <c:numCache>
                <c:formatCode>General</c:formatCode>
                <c:ptCount val="3"/>
                <c:pt idx="0">
                  <c:v>3</c:v>
                </c:pt>
                <c:pt idx="1">
                  <c:v>2</c:v>
                </c:pt>
                <c:pt idx="2">
                  <c:v>2</c:v>
                </c:pt>
              </c:numCache>
            </c:numRef>
          </c:val>
          <c:extLst>
            <c:ext xmlns:c16="http://schemas.microsoft.com/office/drawing/2014/chart" uri="{C3380CC4-5D6E-409C-BE32-E72D297353CC}">
              <c16:uniqueId val="{00000002-1ADD-44F2-8373-07316BD3D715}"/>
            </c:ext>
          </c:extLst>
        </c:ser>
        <c:dLbls>
          <c:showLegendKey val="0"/>
          <c:showVal val="0"/>
          <c:showCatName val="0"/>
          <c:showSerName val="0"/>
          <c:showPercent val="0"/>
          <c:showBubbleSize val="0"/>
        </c:dLbls>
        <c:gapWidth val="150"/>
        <c:overlap val="100"/>
        <c:axId val="488511792"/>
        <c:axId val="488504952"/>
      </c:barChart>
      <c:catAx>
        <c:axId val="48851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crossAx val="488504952"/>
        <c:crosses val="autoZero"/>
        <c:auto val="1"/>
        <c:lblAlgn val="ctr"/>
        <c:lblOffset val="100"/>
        <c:noMultiLvlLbl val="0"/>
      </c:catAx>
      <c:valAx>
        <c:axId val="488504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crossAx val="48851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292929"/>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292929"/>
          </a:solidFill>
          <a:latin typeface="+mn-ea"/>
          <a:ea typeface="+mn-ea"/>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0.11809</cdr:y>
    </cdr:from>
    <cdr:to>
      <cdr:x>0.05573</cdr:x>
      <cdr:y>0.33796</cdr:y>
    </cdr:to>
    <cdr:sp macro="" textlink="">
      <cdr:nvSpPr>
        <cdr:cNvPr id="2" name="テキスト ボックス 1">
          <a:extLst xmlns:a="http://schemas.openxmlformats.org/drawingml/2006/main">
            <a:ext uri="{FF2B5EF4-FFF2-40B4-BE49-F238E27FC236}">
              <a16:creationId xmlns:a16="http://schemas.microsoft.com/office/drawing/2014/main" id="{22BFDF75-C929-1016-A9F1-14C4E8BBA1FD}"/>
            </a:ext>
          </a:extLst>
        </cdr:cNvPr>
        <cdr:cNvSpPr txBox="1"/>
      </cdr:nvSpPr>
      <cdr:spPr>
        <a:xfrm xmlns:a="http://schemas.openxmlformats.org/drawingml/2006/main">
          <a:off x="0" y="309660"/>
          <a:ext cx="341869" cy="5765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t>億</a:t>
          </a:r>
          <a:endParaRPr lang="en-US" altLang="ja-JP" sz="1400" dirty="0"/>
        </a:p>
        <a:p xmlns:a="http://schemas.openxmlformats.org/drawingml/2006/main">
          <a:r>
            <a:rPr lang="ja-JP" altLang="en-US" sz="1400" dirty="0"/>
            <a:t>円</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0.11592</cdr:y>
    </cdr:from>
    <cdr:to>
      <cdr:x>0.04755</cdr:x>
      <cdr:y>0.35085</cdr:y>
    </cdr:to>
    <cdr:sp macro="" textlink="">
      <cdr:nvSpPr>
        <cdr:cNvPr id="2" name="テキスト ボックス 1">
          <a:extLst xmlns:a="http://schemas.openxmlformats.org/drawingml/2006/main">
            <a:ext uri="{FF2B5EF4-FFF2-40B4-BE49-F238E27FC236}">
              <a16:creationId xmlns:a16="http://schemas.microsoft.com/office/drawing/2014/main" id="{F58C29A1-729E-6A44-ED5B-4A1B92688158}"/>
            </a:ext>
          </a:extLst>
        </cdr:cNvPr>
        <cdr:cNvSpPr txBox="1"/>
      </cdr:nvSpPr>
      <cdr:spPr>
        <a:xfrm xmlns:a="http://schemas.openxmlformats.org/drawingml/2006/main">
          <a:off x="0" y="284510"/>
          <a:ext cx="333375" cy="5765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t>億</a:t>
          </a:r>
          <a:endParaRPr lang="en-US" altLang="ja-JP" sz="1400" dirty="0"/>
        </a:p>
        <a:p xmlns:a="http://schemas.openxmlformats.org/drawingml/2006/main">
          <a:r>
            <a:rPr lang="ja-JP" altLang="en-US" sz="1400" dirty="0"/>
            <a:t>円</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0.11592</cdr:y>
    </cdr:from>
    <cdr:to>
      <cdr:x>0.04755</cdr:x>
      <cdr:y>0.35085</cdr:y>
    </cdr:to>
    <cdr:sp macro="" textlink="">
      <cdr:nvSpPr>
        <cdr:cNvPr id="2" name="テキスト ボックス 1">
          <a:extLst xmlns:a="http://schemas.openxmlformats.org/drawingml/2006/main">
            <a:ext uri="{FF2B5EF4-FFF2-40B4-BE49-F238E27FC236}">
              <a16:creationId xmlns:a16="http://schemas.microsoft.com/office/drawing/2014/main" id="{F58C29A1-729E-6A44-ED5B-4A1B92688158}"/>
            </a:ext>
          </a:extLst>
        </cdr:cNvPr>
        <cdr:cNvSpPr txBox="1"/>
      </cdr:nvSpPr>
      <cdr:spPr>
        <a:xfrm xmlns:a="http://schemas.openxmlformats.org/drawingml/2006/main">
          <a:off x="0" y="284510"/>
          <a:ext cx="333375" cy="5765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t>億</a:t>
          </a:r>
          <a:endParaRPr lang="en-US" altLang="ja-JP" sz="1400" dirty="0"/>
        </a:p>
        <a:p xmlns:a="http://schemas.openxmlformats.org/drawingml/2006/main">
          <a:r>
            <a:rPr lang="ja-JP" altLang="en-US" sz="1400" dirty="0"/>
            <a:t>円</a:t>
          </a:r>
        </a:p>
      </cdr:txBody>
    </cdr:sp>
  </cdr:relSizeAnchor>
</c:userShapes>
</file>

<file path=ppt/drawings/drawing4.xml><?xml version="1.0" encoding="utf-8"?>
<c:userShapes xmlns:c="http://schemas.openxmlformats.org/drawingml/2006/chart">
  <cdr:relSizeAnchor xmlns:cdr="http://schemas.openxmlformats.org/drawingml/2006/chartDrawing">
    <cdr:from>
      <cdr:x>0.02434</cdr:x>
      <cdr:y>0.0867</cdr:y>
    </cdr:from>
    <cdr:to>
      <cdr:x>0.07189</cdr:x>
      <cdr:y>0.32163</cdr:y>
    </cdr:to>
    <cdr:sp macro="" textlink="">
      <cdr:nvSpPr>
        <cdr:cNvPr id="2" name="テキスト ボックス 1">
          <a:extLst xmlns:a="http://schemas.openxmlformats.org/drawingml/2006/main">
            <a:ext uri="{FF2B5EF4-FFF2-40B4-BE49-F238E27FC236}">
              <a16:creationId xmlns:a16="http://schemas.microsoft.com/office/drawing/2014/main" id="{F58C29A1-729E-6A44-ED5B-4A1B92688158}"/>
            </a:ext>
          </a:extLst>
        </cdr:cNvPr>
        <cdr:cNvSpPr txBox="1"/>
      </cdr:nvSpPr>
      <cdr:spPr>
        <a:xfrm xmlns:a="http://schemas.openxmlformats.org/drawingml/2006/main">
          <a:off x="247592" y="212781"/>
          <a:ext cx="483749" cy="5765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t>億</a:t>
          </a:r>
          <a:endParaRPr lang="en-US" altLang="ja-JP" sz="1400" dirty="0"/>
        </a:p>
        <a:p xmlns:a="http://schemas.openxmlformats.org/drawingml/2006/main">
          <a:r>
            <a:rPr lang="ja-JP" altLang="en-US" sz="1400" dirty="0"/>
            <a:t>円</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80E9E-25C4-4AFD-B6DA-E16B2D887E30}" type="datetimeFigureOut">
              <a:rPr kumimoji="1" lang="ja-JP" altLang="en-US" smtClean="0"/>
              <a:t>2025/7/22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240E4-0645-45CC-B2A5-BB96111E866F}" type="slidenum">
              <a:rPr kumimoji="1" lang="ja-JP" altLang="en-US" smtClean="0"/>
              <a:t>‹#›</a:t>
            </a:fld>
            <a:endParaRPr kumimoji="1" lang="ja-JP" altLang="en-US"/>
          </a:p>
        </p:txBody>
      </p:sp>
    </p:spTree>
    <p:extLst>
      <p:ext uri="{BB962C8B-B14F-4D97-AF65-F5344CB8AC3E}">
        <p14:creationId xmlns:p14="http://schemas.microsoft.com/office/powerpoint/2010/main" val="21186213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3240E4-0645-45CC-B2A5-BB96111E866F}" type="slidenum">
              <a:rPr kumimoji="1" lang="ja-JP" altLang="en-US" smtClean="0"/>
              <a:t>1</a:t>
            </a:fld>
            <a:endParaRPr kumimoji="1" lang="ja-JP" altLang="en-US"/>
          </a:p>
        </p:txBody>
      </p:sp>
    </p:spTree>
    <p:extLst>
      <p:ext uri="{BB962C8B-B14F-4D97-AF65-F5344CB8AC3E}">
        <p14:creationId xmlns:p14="http://schemas.microsoft.com/office/powerpoint/2010/main" val="330195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3240E4-0645-45CC-B2A5-BB96111E866F}" type="slidenum">
              <a:rPr kumimoji="1" lang="ja-JP" altLang="en-US" smtClean="0"/>
              <a:t>2</a:t>
            </a:fld>
            <a:endParaRPr kumimoji="1" lang="ja-JP" altLang="en-US"/>
          </a:p>
        </p:txBody>
      </p:sp>
    </p:spTree>
    <p:extLst>
      <p:ext uri="{BB962C8B-B14F-4D97-AF65-F5344CB8AC3E}">
        <p14:creationId xmlns:p14="http://schemas.microsoft.com/office/powerpoint/2010/main" val="377481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3240E4-0645-45CC-B2A5-BB96111E866F}" type="slidenum">
              <a:rPr kumimoji="1" lang="ja-JP" altLang="en-US" smtClean="0"/>
              <a:t>3</a:t>
            </a:fld>
            <a:endParaRPr kumimoji="1" lang="ja-JP" altLang="en-US"/>
          </a:p>
        </p:txBody>
      </p:sp>
    </p:spTree>
    <p:extLst>
      <p:ext uri="{BB962C8B-B14F-4D97-AF65-F5344CB8AC3E}">
        <p14:creationId xmlns:p14="http://schemas.microsoft.com/office/powerpoint/2010/main" val="281435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3240E4-0645-45CC-B2A5-BB96111E866F}" type="slidenum">
              <a:rPr kumimoji="1" lang="ja-JP" altLang="en-US" smtClean="0"/>
              <a:t>4</a:t>
            </a:fld>
            <a:endParaRPr kumimoji="1" lang="ja-JP" altLang="en-US"/>
          </a:p>
        </p:txBody>
      </p:sp>
    </p:spTree>
    <p:extLst>
      <p:ext uri="{BB962C8B-B14F-4D97-AF65-F5344CB8AC3E}">
        <p14:creationId xmlns:p14="http://schemas.microsoft.com/office/powerpoint/2010/main" val="123017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3240E4-0645-45CC-B2A5-BB96111E866F}" type="slidenum">
              <a:rPr kumimoji="1" lang="ja-JP" altLang="en-US" smtClean="0"/>
              <a:t>5</a:t>
            </a:fld>
            <a:endParaRPr kumimoji="1" lang="ja-JP" altLang="en-US"/>
          </a:p>
        </p:txBody>
      </p:sp>
    </p:spTree>
    <p:extLst>
      <p:ext uri="{BB962C8B-B14F-4D97-AF65-F5344CB8AC3E}">
        <p14:creationId xmlns:p14="http://schemas.microsoft.com/office/powerpoint/2010/main" val="267371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3240E4-0645-45CC-B2A5-BB96111E866F}" type="slidenum">
              <a:rPr kumimoji="1" lang="ja-JP" altLang="en-US" smtClean="0"/>
              <a:t>6</a:t>
            </a:fld>
            <a:endParaRPr kumimoji="1" lang="ja-JP" altLang="en-US"/>
          </a:p>
        </p:txBody>
      </p:sp>
    </p:spTree>
    <p:extLst>
      <p:ext uri="{BB962C8B-B14F-4D97-AF65-F5344CB8AC3E}">
        <p14:creationId xmlns:p14="http://schemas.microsoft.com/office/powerpoint/2010/main" val="1995183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6C14B1-4905-F1B8-A769-E09817544004}"/>
              </a:ext>
            </a:extLst>
          </p:cNvPr>
          <p:cNvSpPr>
            <a:spLocks noGrp="1"/>
          </p:cNvSpPr>
          <p:nvPr>
            <p:ph type="ctrTitle"/>
          </p:nvPr>
        </p:nvSpPr>
        <p:spPr>
          <a:xfrm>
            <a:off x="3073428" y="2862549"/>
            <a:ext cx="8249229" cy="553998"/>
          </a:xfrm>
        </p:spPr>
        <p:txBody>
          <a:bodyPr wrap="square" lIns="0" tIns="0" rIns="0" bIns="0" anchor="b">
            <a:spAutoFit/>
          </a:bodyPr>
          <a:lstStyle>
            <a:lvl1pPr algn="l">
              <a:defRPr sz="4000" b="1">
                <a:solidFill>
                  <a:schemeClr val="accent1"/>
                </a:solidFill>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755F240-D67F-EB80-FF83-5A1DB3D8BFB9}"/>
              </a:ext>
            </a:extLst>
          </p:cNvPr>
          <p:cNvSpPr>
            <a:spLocks noGrp="1"/>
          </p:cNvSpPr>
          <p:nvPr>
            <p:ph type="subTitle" idx="1"/>
          </p:nvPr>
        </p:nvSpPr>
        <p:spPr>
          <a:xfrm>
            <a:off x="3073428" y="3503035"/>
            <a:ext cx="8249229" cy="276999"/>
          </a:xfrm>
        </p:spPr>
        <p:txBody>
          <a:bodyPr wrap="square" lIns="0" tIns="0" rIns="0" bIns="0">
            <a:spAutoFit/>
          </a:bodyPr>
          <a:lstStyle>
            <a:lvl1pPr marL="0" indent="0" algn="l">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pic>
        <p:nvPicPr>
          <p:cNvPr id="7" name="グラフィックス 6">
            <a:extLst>
              <a:ext uri="{FF2B5EF4-FFF2-40B4-BE49-F238E27FC236}">
                <a16:creationId xmlns:a16="http://schemas.microsoft.com/office/drawing/2014/main" id="{6B1F1CB3-EA93-F03C-2F92-40618376D7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73428" y="5692254"/>
            <a:ext cx="1872207" cy="396277"/>
          </a:xfrm>
          <a:prstGeom prst="rect">
            <a:avLst/>
          </a:prstGeom>
        </p:spPr>
      </p:pic>
      <p:sp>
        <p:nvSpPr>
          <p:cNvPr id="8" name="テキスト ボックス 7">
            <a:extLst>
              <a:ext uri="{FF2B5EF4-FFF2-40B4-BE49-F238E27FC236}">
                <a16:creationId xmlns:a16="http://schemas.microsoft.com/office/drawing/2014/main" id="{68A99B11-1022-BBE8-211E-7BA15C8A26EE}"/>
              </a:ext>
            </a:extLst>
          </p:cNvPr>
          <p:cNvSpPr txBox="1"/>
          <p:nvPr userDrawn="1"/>
        </p:nvSpPr>
        <p:spPr>
          <a:xfrm>
            <a:off x="5089651" y="5584678"/>
            <a:ext cx="2808312" cy="588303"/>
          </a:xfrm>
          <a:prstGeom prst="rect">
            <a:avLst/>
          </a:prstGeom>
          <a:noFill/>
        </p:spPr>
        <p:txBody>
          <a:bodyPr wrap="square" rtlCol="0">
            <a:spAutoFit/>
          </a:bodyPr>
          <a:lstStyle/>
          <a:p>
            <a:pPr>
              <a:lnSpc>
                <a:spcPct val="110000"/>
              </a:lnSpc>
            </a:pPr>
            <a:r>
              <a:rPr kumimoji="1" lang="ja-JP" altLang="en-US" sz="1200" b="1" dirty="0">
                <a:solidFill>
                  <a:srgbClr val="0055A2"/>
                </a:solidFill>
                <a:latin typeface="Meiryo UI" panose="020B0604030504040204" pitchFamily="50" charset="-128"/>
                <a:ea typeface="Meiryo UI" panose="020B0604030504040204" pitchFamily="50" charset="-128"/>
              </a:rPr>
              <a:t>一般社団法人</a:t>
            </a:r>
            <a:endParaRPr kumimoji="1" lang="en-US" altLang="ja-JP" sz="1200" b="1" dirty="0">
              <a:solidFill>
                <a:srgbClr val="0055A2"/>
              </a:solidFill>
              <a:latin typeface="Meiryo UI" panose="020B0604030504040204" pitchFamily="50" charset="-128"/>
              <a:ea typeface="Meiryo UI" panose="020B0604030504040204" pitchFamily="50" charset="-128"/>
            </a:endParaRPr>
          </a:p>
          <a:p>
            <a:pPr>
              <a:lnSpc>
                <a:spcPct val="110000"/>
              </a:lnSpc>
            </a:pPr>
            <a:r>
              <a:rPr kumimoji="1" lang="ja-JP" altLang="en-US" b="1" dirty="0">
                <a:solidFill>
                  <a:srgbClr val="0055A2"/>
                </a:solidFill>
                <a:latin typeface="Meiryo UI" panose="020B0604030504040204" pitchFamily="50" charset="-128"/>
                <a:ea typeface="Meiryo UI" panose="020B0604030504040204" pitchFamily="50" charset="-128"/>
              </a:rPr>
              <a:t>電子情報技術産業協会</a:t>
            </a:r>
          </a:p>
        </p:txBody>
      </p:sp>
      <p:pic>
        <p:nvPicPr>
          <p:cNvPr id="9" name="グラフィックス 8">
            <a:extLst>
              <a:ext uri="{FF2B5EF4-FFF2-40B4-BE49-F238E27FC236}">
                <a16:creationId xmlns:a16="http://schemas.microsoft.com/office/drawing/2014/main" id="{1E0B8A2D-F8AD-E489-29A9-AC57CE66B19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080" t="1853" b="1853"/>
          <a:stretch/>
        </p:blipFill>
        <p:spPr>
          <a:xfrm>
            <a:off x="0" y="1"/>
            <a:ext cx="2993327" cy="6858000"/>
          </a:xfrm>
          <a:prstGeom prst="rect">
            <a:avLst/>
          </a:prstGeom>
        </p:spPr>
      </p:pic>
      <p:sp>
        <p:nvSpPr>
          <p:cNvPr id="4" name="正方形/長方形 3">
            <a:extLst>
              <a:ext uri="{FF2B5EF4-FFF2-40B4-BE49-F238E27FC236}">
                <a16:creationId xmlns:a16="http://schemas.microsoft.com/office/drawing/2014/main" id="{49F0F19A-4BFF-A65F-5112-3042AD4F0BDF}"/>
              </a:ext>
            </a:extLst>
          </p:cNvPr>
          <p:cNvSpPr/>
          <p:nvPr userDrawn="1"/>
        </p:nvSpPr>
        <p:spPr>
          <a:xfrm>
            <a:off x="10499988" y="0"/>
            <a:ext cx="16920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82F2BD06-E652-7FEE-5463-2C48F9322E24}"/>
              </a:ext>
            </a:extLst>
          </p:cNvPr>
          <p:cNvSpPr/>
          <p:nvPr userDrawn="1"/>
        </p:nvSpPr>
        <p:spPr>
          <a:xfrm>
            <a:off x="6096000" y="6381329"/>
            <a:ext cx="6096000" cy="4766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27517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グラフィックス 7">
            <a:extLst>
              <a:ext uri="{FF2B5EF4-FFF2-40B4-BE49-F238E27FC236}">
                <a16:creationId xmlns:a16="http://schemas.microsoft.com/office/drawing/2014/main" id="{7C9D8A1D-A486-F5D0-7781-DAB87446733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53" r="5755" b="1853"/>
          <a:stretch/>
        </p:blipFill>
        <p:spPr>
          <a:xfrm>
            <a:off x="8829923" y="1"/>
            <a:ext cx="3362077" cy="6858000"/>
          </a:xfrm>
          <a:prstGeom prst="rect">
            <a:avLst/>
          </a:prstGeom>
        </p:spPr>
      </p:pic>
      <p:sp>
        <p:nvSpPr>
          <p:cNvPr id="2" name="タイトル 1">
            <a:extLst>
              <a:ext uri="{FF2B5EF4-FFF2-40B4-BE49-F238E27FC236}">
                <a16:creationId xmlns:a16="http://schemas.microsoft.com/office/drawing/2014/main" id="{190D29AD-2194-D744-1A34-2D05D5E0AAB4}"/>
              </a:ext>
            </a:extLst>
          </p:cNvPr>
          <p:cNvSpPr>
            <a:spLocks noGrp="1"/>
          </p:cNvSpPr>
          <p:nvPr>
            <p:ph type="title"/>
          </p:nvPr>
        </p:nvSpPr>
        <p:spPr>
          <a:xfrm>
            <a:off x="759600" y="3276000"/>
            <a:ext cx="9372823" cy="553998"/>
          </a:xfrm>
        </p:spPr>
        <p:txBody>
          <a:bodyPr vert="horz" wrap="square" lIns="0" tIns="0" rIns="0" bIns="0" rtlCol="0" anchor="b">
            <a:spAutoFit/>
          </a:bodyPr>
          <a:lstStyle>
            <a:lvl1pPr>
              <a:defRPr lang="ja-JP" altLang="en-US" sz="4000"/>
            </a:lvl1pPr>
          </a:lstStyle>
          <a:p>
            <a:pPr lvl="0"/>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A4744A0F-7F48-5E9A-57CD-702EEF7AB988}"/>
              </a:ext>
            </a:extLst>
          </p:cNvPr>
          <p:cNvSpPr>
            <a:spLocks noGrp="1"/>
          </p:cNvSpPr>
          <p:nvPr>
            <p:ph type="body" idx="1"/>
          </p:nvPr>
        </p:nvSpPr>
        <p:spPr>
          <a:xfrm>
            <a:off x="759600" y="2851200"/>
            <a:ext cx="9372823" cy="276999"/>
          </a:xfrm>
        </p:spPr>
        <p:txBody>
          <a:bodyPr vert="horz" wrap="square" lIns="0" tIns="0" rIns="0" bIns="0" rtlCol="0" anchor="b">
            <a:spAutoFit/>
          </a:bodyPr>
          <a:lstStyle>
            <a:lvl1pPr marL="0" indent="0">
              <a:buFont typeface="Wingdings" panose="05000000000000000000" pitchFamily="2" charset="2"/>
              <a:buNone/>
              <a:defRPr lang="ja-JP" altLang="en-US" sz="2000"/>
            </a:lvl1pPr>
          </a:lstStyle>
          <a:p>
            <a:pPr marL="228600" lvl="0" indent="-228600"/>
            <a:r>
              <a:rPr kumimoji="1" lang="ja-JP" altLang="en-US" dirty="0"/>
              <a:t>マスター テキストの書式設定</a:t>
            </a:r>
          </a:p>
        </p:txBody>
      </p:sp>
      <p:sp>
        <p:nvSpPr>
          <p:cNvPr id="4" name="日付プレースホルダー 3" hidden="1">
            <a:extLst>
              <a:ext uri="{FF2B5EF4-FFF2-40B4-BE49-F238E27FC236}">
                <a16:creationId xmlns:a16="http://schemas.microsoft.com/office/drawing/2014/main" id="{64FD771B-6BFD-9669-41AA-511BD050C11E}"/>
              </a:ext>
            </a:extLst>
          </p:cNvPr>
          <p:cNvSpPr>
            <a:spLocks noGrp="1"/>
          </p:cNvSpPr>
          <p:nvPr>
            <p:ph type="dt" sz="half" idx="10"/>
          </p:nvPr>
        </p:nvSpPr>
        <p:spPr/>
        <p:txBody>
          <a:bodyPr/>
          <a:lstStyle/>
          <a:p>
            <a:fld id="{6CC08E01-C8A1-4FEB-8239-8C379CE1C017}"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A121CDD1-0268-ECA9-9CEE-72FD59B3E0FD}"/>
              </a:ext>
            </a:extLst>
          </p:cNvPr>
          <p:cNvSpPr>
            <a:spLocks noGrp="1"/>
          </p:cNvSpPr>
          <p:nvPr>
            <p:ph type="ftr" sz="quarter" idx="11"/>
          </p:nvPr>
        </p:nvSpPr>
        <p:spPr/>
        <p:txBody>
          <a:bodyPr/>
          <a:lstStyle/>
          <a:p>
            <a:r>
              <a:rPr kumimoji="1" lang="en-US" altLang="ja-JP"/>
              <a:t>© JEITA</a:t>
            </a:r>
            <a:endParaRPr kumimoji="1" lang="ja-JP" altLang="en-US"/>
          </a:p>
        </p:txBody>
      </p:sp>
      <p:sp>
        <p:nvSpPr>
          <p:cNvPr id="6" name="スライド番号プレースホルダー 5">
            <a:extLst>
              <a:ext uri="{FF2B5EF4-FFF2-40B4-BE49-F238E27FC236}">
                <a16:creationId xmlns:a16="http://schemas.microsoft.com/office/drawing/2014/main" id="{EBE9B5BF-BFA5-D0F6-5326-44CAC67D6791}"/>
              </a:ext>
            </a:extLst>
          </p:cNvPr>
          <p:cNvSpPr>
            <a:spLocks noGrp="1"/>
          </p:cNvSpPr>
          <p:nvPr>
            <p:ph type="sldNum" sz="quarter" idx="12"/>
          </p:nvPr>
        </p:nvSpPr>
        <p:spPr/>
        <p:txBody>
          <a:bodyPr/>
          <a:lstStyle/>
          <a:p>
            <a:fld id="{58E3F3EA-680D-47F3-B0E9-2149978AA553}" type="slidenum">
              <a:rPr kumimoji="1" lang="ja-JP" altLang="en-US" smtClean="0"/>
              <a:t>‹#›</a:t>
            </a:fld>
            <a:endParaRPr kumimoji="1" lang="ja-JP" altLang="en-US"/>
          </a:p>
        </p:txBody>
      </p:sp>
      <p:pic>
        <p:nvPicPr>
          <p:cNvPr id="7" name="図 6" descr="ロゴ&#10;&#10;中程度の精度で自動的に生成された説明">
            <a:extLst>
              <a:ext uri="{FF2B5EF4-FFF2-40B4-BE49-F238E27FC236}">
                <a16:creationId xmlns:a16="http://schemas.microsoft.com/office/drawing/2014/main" id="{FD7BAC2B-A749-55E7-343A-F010334F4D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024" y="334094"/>
            <a:ext cx="1080120" cy="228621"/>
          </a:xfrm>
          <a:prstGeom prst="rect">
            <a:avLst/>
          </a:prstGeom>
        </p:spPr>
      </p:pic>
      <p:sp>
        <p:nvSpPr>
          <p:cNvPr id="9" name="正方形/長方形 8">
            <a:extLst>
              <a:ext uri="{FF2B5EF4-FFF2-40B4-BE49-F238E27FC236}">
                <a16:creationId xmlns:a16="http://schemas.microsoft.com/office/drawing/2014/main" id="{F4F35E4D-706F-899E-C59A-0A9F9F8AE749}"/>
              </a:ext>
            </a:extLst>
          </p:cNvPr>
          <p:cNvSpPr/>
          <p:nvPr userDrawn="1"/>
        </p:nvSpPr>
        <p:spPr>
          <a:xfrm>
            <a:off x="10499988" y="0"/>
            <a:ext cx="1418435" cy="727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782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C73CA7C3-AE9C-EFE4-796C-DB8E1C5762D1}"/>
              </a:ext>
            </a:extLst>
          </p:cNvPr>
          <p:cNvSpPr/>
          <p:nvPr userDrawn="1"/>
        </p:nvSpPr>
        <p:spPr>
          <a:xfrm>
            <a:off x="0" y="6381329"/>
            <a:ext cx="12192000" cy="4766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グラフィックス 17">
            <a:extLst>
              <a:ext uri="{FF2B5EF4-FFF2-40B4-BE49-F238E27FC236}">
                <a16:creationId xmlns:a16="http://schemas.microsoft.com/office/drawing/2014/main" id="{560B4F42-11F1-C2E0-2062-7F5A26680B0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1454" r="5755" b="1853"/>
          <a:stretch/>
        </p:blipFill>
        <p:spPr>
          <a:xfrm>
            <a:off x="8829923" y="6381327"/>
            <a:ext cx="3362077" cy="476673"/>
          </a:xfrm>
          <a:prstGeom prst="rect">
            <a:avLst/>
          </a:prstGeom>
        </p:spPr>
      </p:pic>
      <p:sp>
        <p:nvSpPr>
          <p:cNvPr id="2" name="タイトル 1">
            <a:extLst>
              <a:ext uri="{FF2B5EF4-FFF2-40B4-BE49-F238E27FC236}">
                <a16:creationId xmlns:a16="http://schemas.microsoft.com/office/drawing/2014/main" id="{0505A3F8-4835-74E9-AF92-63EAF01FDAE8}"/>
              </a:ext>
            </a:extLst>
          </p:cNvPr>
          <p:cNvSpPr>
            <a:spLocks noGrp="1"/>
          </p:cNvSpPr>
          <p:nvPr>
            <p:ph type="title"/>
          </p:nvPr>
        </p:nvSpPr>
        <p:spPr>
          <a:xfrm>
            <a:off x="337268" y="313741"/>
            <a:ext cx="10260054" cy="324000"/>
          </a:xfrm>
        </p:spPr>
        <p:txBody>
          <a:bodyPr vert="horz" lIns="91440" tIns="45720" rIns="91440" bIns="45720" rtlCol="0" anchor="ctr">
            <a:noAutofit/>
          </a:bodyPr>
          <a:lstStyle>
            <a:lvl1pPr>
              <a:defRPr lang="ja-JP" altLang="en-US" dirty="0"/>
            </a:lvl1pPr>
          </a:lstStyle>
          <a:p>
            <a:pPr lvl="0"/>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963271-5098-71EC-558A-A75A5A7F419B}"/>
              </a:ext>
            </a:extLst>
          </p:cNvPr>
          <p:cNvSpPr>
            <a:spLocks noGrp="1"/>
          </p:cNvSpPr>
          <p:nvPr>
            <p:ph idx="1"/>
          </p:nvPr>
        </p:nvSpPr>
        <p:spPr>
          <a:xfrm>
            <a:off x="720000" y="1208781"/>
            <a:ext cx="10764000" cy="4732610"/>
          </a:xfrm>
        </p:spPr>
        <p:txBody>
          <a:bodyPr>
            <a:noAutofit/>
          </a:bodyPr>
          <a:lstStyle>
            <a:lvl1pPr marL="285750" indent="-285750">
              <a:lnSpc>
                <a:spcPct val="120000"/>
              </a:lnSpc>
              <a:spcAft>
                <a:spcPts val="400"/>
              </a:spcAft>
              <a:buClr>
                <a:schemeClr val="accent1"/>
              </a:buClr>
              <a:buFont typeface="メイリオ" panose="020B0604030504040204" pitchFamily="50" charset="-128"/>
              <a:buChar char="▍"/>
              <a:defRPr sz="1800" b="1">
                <a:solidFill>
                  <a:schemeClr val="tx1"/>
                </a:solidFill>
                <a:latin typeface="+mj-lt"/>
                <a:ea typeface="+mj-ea"/>
              </a:defRPr>
            </a:lvl1pPr>
            <a:lvl2pPr marL="742950" indent="-285750">
              <a:lnSpc>
                <a:spcPct val="120000"/>
              </a:lnSpc>
              <a:spcAft>
                <a:spcPts val="400"/>
              </a:spcAft>
              <a:buClr>
                <a:schemeClr val="accent1"/>
              </a:buClr>
              <a:buFont typeface="Wingdings" panose="05000000000000000000" pitchFamily="2" charset="2"/>
              <a:buChar char="n"/>
              <a:defRPr sz="1300">
                <a:solidFill>
                  <a:schemeClr val="tx1"/>
                </a:solidFill>
                <a:latin typeface="+mn-ea"/>
                <a:ea typeface="+mn-ea"/>
              </a:defRPr>
            </a:lvl2pPr>
            <a:lvl3pPr marL="1200150" indent="-285750">
              <a:lnSpc>
                <a:spcPct val="120000"/>
              </a:lnSpc>
              <a:spcAft>
                <a:spcPts val="400"/>
              </a:spcAft>
              <a:buClr>
                <a:schemeClr val="accent1"/>
              </a:buClr>
              <a:buFont typeface="Arial" panose="020B0604020202020204" pitchFamily="34" charset="0"/>
              <a:buChar char="•"/>
              <a:defRPr sz="1300">
                <a:solidFill>
                  <a:schemeClr val="tx1"/>
                </a:solidFill>
                <a:latin typeface="+mn-ea"/>
                <a:ea typeface="+mn-ea"/>
              </a:defRPr>
            </a:lvl3pPr>
            <a:lvl4pPr marL="1657350" indent="-285750">
              <a:lnSpc>
                <a:spcPct val="120000"/>
              </a:lnSpc>
              <a:spcAft>
                <a:spcPts val="400"/>
              </a:spcAft>
              <a:buClr>
                <a:schemeClr val="accent1"/>
              </a:buClr>
              <a:buFont typeface="Arial" panose="020B0604020202020204" pitchFamily="34" charset="0"/>
              <a:buChar char="•"/>
              <a:defRPr sz="1100">
                <a:solidFill>
                  <a:schemeClr val="tx1"/>
                </a:solidFill>
                <a:latin typeface="+mn-ea"/>
                <a:ea typeface="+mn-ea"/>
              </a:defRPr>
            </a:lvl4pPr>
            <a:lvl5pPr marL="2114550" indent="-285750">
              <a:lnSpc>
                <a:spcPct val="120000"/>
              </a:lnSpc>
              <a:spcAft>
                <a:spcPts val="400"/>
              </a:spcAft>
              <a:buClr>
                <a:schemeClr val="accent1"/>
              </a:buClr>
              <a:buFont typeface="Arial" panose="020B0604020202020204" pitchFamily="34" charset="0"/>
              <a:buChar char="•"/>
              <a:defRPr sz="1100">
                <a:solidFill>
                  <a:schemeClr val="tx1"/>
                </a:solidFill>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7" name="図 16" descr="ロゴ&#10;&#10;中程度の精度で自動的に生成された説明">
            <a:extLst>
              <a:ext uri="{FF2B5EF4-FFF2-40B4-BE49-F238E27FC236}">
                <a16:creationId xmlns:a16="http://schemas.microsoft.com/office/drawing/2014/main" id="{35F202BB-8D78-1656-4237-63ACD6070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3105" y="334094"/>
            <a:ext cx="1080120" cy="228621"/>
          </a:xfrm>
          <a:prstGeom prst="rect">
            <a:avLst/>
          </a:prstGeom>
        </p:spPr>
      </p:pic>
      <p:sp>
        <p:nvSpPr>
          <p:cNvPr id="20" name="スライド番号プレースホルダー 5">
            <a:extLst>
              <a:ext uri="{FF2B5EF4-FFF2-40B4-BE49-F238E27FC236}">
                <a16:creationId xmlns:a16="http://schemas.microsoft.com/office/drawing/2014/main" id="{C5EA334E-AF65-0544-4EBE-14F9EAC32C0B}"/>
              </a:ext>
            </a:extLst>
          </p:cNvPr>
          <p:cNvSpPr txBox="1">
            <a:spLocks/>
          </p:cNvSpPr>
          <p:nvPr userDrawn="1"/>
        </p:nvSpPr>
        <p:spPr>
          <a:xfrm>
            <a:off x="9210920" y="642903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b="1"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8E3F3EA-680D-47F3-B0E9-2149978AA553}" type="slidenum">
              <a:rPr lang="ja-JP" altLang="en-US" smtClean="0"/>
              <a:pPr/>
              <a:t>‹#›</a:t>
            </a:fld>
            <a:endParaRPr lang="ja-JP" altLang="en-US" dirty="0"/>
          </a:p>
        </p:txBody>
      </p:sp>
      <p:sp>
        <p:nvSpPr>
          <p:cNvPr id="4" name="フッター プレースホルダー 4">
            <a:extLst>
              <a:ext uri="{FF2B5EF4-FFF2-40B4-BE49-F238E27FC236}">
                <a16:creationId xmlns:a16="http://schemas.microsoft.com/office/drawing/2014/main" id="{2D583616-9F2A-5168-9883-EBACABB7F397}"/>
              </a:ext>
            </a:extLst>
          </p:cNvPr>
          <p:cNvSpPr>
            <a:spLocks noGrp="1"/>
          </p:cNvSpPr>
          <p:nvPr>
            <p:ph type="ftr" sz="quarter" idx="3"/>
          </p:nvPr>
        </p:nvSpPr>
        <p:spPr>
          <a:xfrm>
            <a:off x="360000" y="6526800"/>
            <a:ext cx="3456000" cy="154800"/>
          </a:xfrm>
          <a:prstGeom prst="rect">
            <a:avLst/>
          </a:prstGeom>
        </p:spPr>
        <p:txBody>
          <a:bodyPr vert="horz" lIns="91440" tIns="45720" rIns="91440" bIns="45720" rtlCol="0" anchor="ctr"/>
          <a:lstStyle>
            <a:lvl1pPr algn="l">
              <a:defRPr sz="1000" b="1">
                <a:solidFill>
                  <a:schemeClr val="accent1"/>
                </a:solidFill>
                <a:latin typeface="+mn-lt"/>
              </a:defRPr>
            </a:lvl1pPr>
          </a:lstStyle>
          <a:p>
            <a:r>
              <a:rPr lang="en-US" altLang="ja-JP" dirty="0"/>
              <a:t>© JEITA</a:t>
            </a:r>
            <a:endParaRPr lang="ja-JP" altLang="en-US" dirty="0"/>
          </a:p>
        </p:txBody>
      </p:sp>
    </p:spTree>
    <p:extLst>
      <p:ext uri="{BB962C8B-B14F-4D97-AF65-F5344CB8AC3E}">
        <p14:creationId xmlns:p14="http://schemas.microsoft.com/office/powerpoint/2010/main" val="7236510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FE2756-EE07-A897-7162-E9E033B5530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hidden="1">
            <a:extLst>
              <a:ext uri="{FF2B5EF4-FFF2-40B4-BE49-F238E27FC236}">
                <a16:creationId xmlns:a16="http://schemas.microsoft.com/office/drawing/2014/main" id="{E4C452B5-0B8A-8D04-D9E8-FBA8FE24E4A9}"/>
              </a:ext>
            </a:extLst>
          </p:cNvPr>
          <p:cNvSpPr>
            <a:spLocks noGrp="1"/>
          </p:cNvSpPr>
          <p:nvPr>
            <p:ph type="dt" sz="half" idx="10"/>
          </p:nvPr>
        </p:nvSpPr>
        <p:spPr/>
        <p:txBody>
          <a:bodyPr/>
          <a:lstStyle/>
          <a:p>
            <a:fld id="{A21287B0-4602-456B-8760-F61F84AE0112}" type="datetime1">
              <a:rPr kumimoji="1" lang="ja-JP" altLang="en-US" smtClean="0"/>
              <a:t>2025/7/22</a:t>
            </a:fld>
            <a:endParaRPr kumimoji="1" lang="ja-JP" altLang="en-US"/>
          </a:p>
        </p:txBody>
      </p:sp>
      <p:sp>
        <p:nvSpPr>
          <p:cNvPr id="4" name="フッター プレースホルダー 3">
            <a:extLst>
              <a:ext uri="{FF2B5EF4-FFF2-40B4-BE49-F238E27FC236}">
                <a16:creationId xmlns:a16="http://schemas.microsoft.com/office/drawing/2014/main" id="{BD700E20-9649-2741-0FA1-52929D72D7A3}"/>
              </a:ext>
            </a:extLst>
          </p:cNvPr>
          <p:cNvSpPr>
            <a:spLocks noGrp="1"/>
          </p:cNvSpPr>
          <p:nvPr>
            <p:ph type="ftr" sz="quarter" idx="11"/>
          </p:nvPr>
        </p:nvSpPr>
        <p:spPr/>
        <p:txBody>
          <a:bodyPr/>
          <a:lstStyle/>
          <a:p>
            <a:r>
              <a:rPr kumimoji="1" lang="en-US" altLang="ja-JP"/>
              <a:t>© JEITA</a:t>
            </a:r>
            <a:endParaRPr kumimoji="1" lang="ja-JP" altLang="en-US"/>
          </a:p>
        </p:txBody>
      </p:sp>
      <p:sp>
        <p:nvSpPr>
          <p:cNvPr id="5" name="スライド番号プレースホルダー 4">
            <a:extLst>
              <a:ext uri="{FF2B5EF4-FFF2-40B4-BE49-F238E27FC236}">
                <a16:creationId xmlns:a16="http://schemas.microsoft.com/office/drawing/2014/main" id="{6369D6E0-95AC-5966-8B7D-CA875759F6B1}"/>
              </a:ext>
            </a:extLst>
          </p:cNvPr>
          <p:cNvSpPr>
            <a:spLocks noGrp="1"/>
          </p:cNvSpPr>
          <p:nvPr>
            <p:ph type="sldNum" sz="quarter" idx="12"/>
          </p:nvPr>
        </p:nvSpPr>
        <p:spPr/>
        <p:txBody>
          <a:bodyPr/>
          <a:lstStyle/>
          <a:p>
            <a:fld id="{58E3F3EA-680D-47F3-B0E9-2149978AA553}" type="slidenum">
              <a:rPr kumimoji="1" lang="ja-JP" altLang="en-US" smtClean="0"/>
              <a:t>‹#›</a:t>
            </a:fld>
            <a:endParaRPr kumimoji="1" lang="ja-JP" altLang="en-US"/>
          </a:p>
        </p:txBody>
      </p:sp>
    </p:spTree>
    <p:extLst>
      <p:ext uri="{BB962C8B-B14F-4D97-AF65-F5344CB8AC3E}">
        <p14:creationId xmlns:p14="http://schemas.microsoft.com/office/powerpoint/2010/main" val="227475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hidden="1">
            <a:extLst>
              <a:ext uri="{FF2B5EF4-FFF2-40B4-BE49-F238E27FC236}">
                <a16:creationId xmlns:a16="http://schemas.microsoft.com/office/drawing/2014/main" id="{B1924AC2-7E75-413A-AE00-CF74DB247AA5}"/>
              </a:ext>
            </a:extLst>
          </p:cNvPr>
          <p:cNvSpPr>
            <a:spLocks noGrp="1"/>
          </p:cNvSpPr>
          <p:nvPr>
            <p:ph type="dt" sz="half" idx="10"/>
          </p:nvPr>
        </p:nvSpPr>
        <p:spPr/>
        <p:txBody>
          <a:bodyPr/>
          <a:lstStyle/>
          <a:p>
            <a:fld id="{B99A5179-A166-4441-8C58-17DB7F69AB93}" type="datetime1">
              <a:rPr kumimoji="1" lang="ja-JP" altLang="en-US" smtClean="0"/>
              <a:t>2025/7/22</a:t>
            </a:fld>
            <a:endParaRPr kumimoji="1" lang="ja-JP" altLang="en-US"/>
          </a:p>
        </p:txBody>
      </p:sp>
      <p:sp>
        <p:nvSpPr>
          <p:cNvPr id="3" name="フッター プレースホルダー 2">
            <a:extLst>
              <a:ext uri="{FF2B5EF4-FFF2-40B4-BE49-F238E27FC236}">
                <a16:creationId xmlns:a16="http://schemas.microsoft.com/office/drawing/2014/main" id="{181FE735-1C3A-8C46-3E2B-15F8D89BED2A}"/>
              </a:ext>
            </a:extLst>
          </p:cNvPr>
          <p:cNvSpPr>
            <a:spLocks noGrp="1"/>
          </p:cNvSpPr>
          <p:nvPr>
            <p:ph type="ftr" sz="quarter" idx="11"/>
          </p:nvPr>
        </p:nvSpPr>
        <p:spPr/>
        <p:txBody>
          <a:bodyPr/>
          <a:lstStyle/>
          <a:p>
            <a:r>
              <a:rPr kumimoji="1" lang="en-US" altLang="ja-JP"/>
              <a:t>© JEITA</a:t>
            </a:r>
            <a:endParaRPr kumimoji="1" lang="ja-JP" altLang="en-US"/>
          </a:p>
        </p:txBody>
      </p:sp>
      <p:sp>
        <p:nvSpPr>
          <p:cNvPr id="4" name="スライド番号プレースホルダー 3">
            <a:extLst>
              <a:ext uri="{FF2B5EF4-FFF2-40B4-BE49-F238E27FC236}">
                <a16:creationId xmlns:a16="http://schemas.microsoft.com/office/drawing/2014/main" id="{A659C366-CC12-1B4F-6AB0-067177EC78F8}"/>
              </a:ext>
            </a:extLst>
          </p:cNvPr>
          <p:cNvSpPr>
            <a:spLocks noGrp="1"/>
          </p:cNvSpPr>
          <p:nvPr>
            <p:ph type="sldNum" sz="quarter" idx="12"/>
          </p:nvPr>
        </p:nvSpPr>
        <p:spPr/>
        <p:txBody>
          <a:bodyPr/>
          <a:lstStyle/>
          <a:p>
            <a:fld id="{58E3F3EA-680D-47F3-B0E9-2149978AA553}" type="slidenum">
              <a:rPr kumimoji="1" lang="ja-JP" altLang="en-US" smtClean="0"/>
              <a:t>‹#›</a:t>
            </a:fld>
            <a:endParaRPr kumimoji="1" lang="ja-JP" altLang="en-US"/>
          </a:p>
        </p:txBody>
      </p:sp>
    </p:spTree>
    <p:extLst>
      <p:ext uri="{BB962C8B-B14F-4D97-AF65-F5344CB8AC3E}">
        <p14:creationId xmlns:p14="http://schemas.microsoft.com/office/powerpoint/2010/main" val="104388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7F5D18F-196F-FDE7-6E30-19BEBDB77E40}"/>
              </a:ext>
            </a:extLst>
          </p:cNvPr>
          <p:cNvSpPr/>
          <p:nvPr userDrawn="1"/>
        </p:nvSpPr>
        <p:spPr>
          <a:xfrm>
            <a:off x="0" y="6381329"/>
            <a:ext cx="12192000" cy="4766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a:extLst>
              <a:ext uri="{FF2B5EF4-FFF2-40B4-BE49-F238E27FC236}">
                <a16:creationId xmlns:a16="http://schemas.microsoft.com/office/drawing/2014/main" id="{D4165D3E-C92C-935D-868B-CED09BA36CB8}"/>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t="91454" r="5755" b="1853"/>
          <a:stretch/>
        </p:blipFill>
        <p:spPr>
          <a:xfrm>
            <a:off x="8829923" y="6381327"/>
            <a:ext cx="3362077" cy="476673"/>
          </a:xfrm>
          <a:prstGeom prst="rect">
            <a:avLst/>
          </a:prstGeom>
        </p:spPr>
      </p:pic>
      <p:sp>
        <p:nvSpPr>
          <p:cNvPr id="2" name="タイトル プレースホルダー 1">
            <a:extLst>
              <a:ext uri="{FF2B5EF4-FFF2-40B4-BE49-F238E27FC236}">
                <a16:creationId xmlns:a16="http://schemas.microsoft.com/office/drawing/2014/main" id="{C0FCB9F3-C266-1003-6AFD-EBDE975E44E4}"/>
              </a:ext>
            </a:extLst>
          </p:cNvPr>
          <p:cNvSpPr>
            <a:spLocks noGrp="1"/>
          </p:cNvSpPr>
          <p:nvPr>
            <p:ph type="title"/>
          </p:nvPr>
        </p:nvSpPr>
        <p:spPr>
          <a:xfrm>
            <a:off x="338400" y="313200"/>
            <a:ext cx="10260000" cy="324000"/>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0DF0151-F8AC-CE7A-EF5A-CA9EDAF23B71}"/>
              </a:ext>
            </a:extLst>
          </p:cNvPr>
          <p:cNvSpPr>
            <a:spLocks noGrp="1"/>
          </p:cNvSpPr>
          <p:nvPr>
            <p:ph type="body" idx="1"/>
          </p:nvPr>
        </p:nvSpPr>
        <p:spPr>
          <a:xfrm>
            <a:off x="720000" y="1209600"/>
            <a:ext cx="10764000" cy="4734000"/>
          </a:xfrm>
          <a:prstGeom prst="rect">
            <a:avLst/>
          </a:prstGeom>
        </p:spPr>
        <p:txBody>
          <a:bodyPr vert="horz" lIns="91440" tIns="45720" rIns="91440" bIns="45720" rtlCol="0">
            <a:noAutofit/>
          </a:bodyPr>
          <a:lstStyle/>
          <a:p>
            <a:pPr marL="285750" lvl="0" indent="-285750">
              <a:lnSpc>
                <a:spcPct val="120000"/>
              </a:lnSpc>
              <a:spcAft>
                <a:spcPts val="400"/>
              </a:spcAft>
              <a:buClr>
                <a:schemeClr val="accent1"/>
              </a:buClr>
              <a:buFont typeface="メイリオ" panose="020B0604030504040204" pitchFamily="50" charset="-128"/>
              <a:buChar char="▍"/>
            </a:pPr>
            <a:r>
              <a:rPr kumimoji="1" lang="ja-JP" altLang="en-US" dirty="0"/>
              <a:t>マスター テキストの書式設定</a:t>
            </a:r>
          </a:p>
          <a:p>
            <a:pPr marL="742950" lvl="1" indent="-285750">
              <a:lnSpc>
                <a:spcPct val="120000"/>
              </a:lnSpc>
              <a:spcAft>
                <a:spcPts val="400"/>
              </a:spcAft>
              <a:buClr>
                <a:schemeClr val="accent1"/>
              </a:buClr>
              <a:buFont typeface="Wingdings" panose="05000000000000000000" pitchFamily="2" charset="2"/>
              <a:buChar char="n"/>
            </a:pPr>
            <a:r>
              <a:rPr kumimoji="1" lang="ja-JP" altLang="en-US" dirty="0"/>
              <a:t>第 </a:t>
            </a:r>
            <a:r>
              <a:rPr kumimoji="1" lang="en-US" altLang="ja-JP" dirty="0"/>
              <a:t>2 </a:t>
            </a:r>
            <a:r>
              <a:rPr kumimoji="1" lang="ja-JP" altLang="en-US" dirty="0"/>
              <a:t>レベル</a:t>
            </a:r>
          </a:p>
          <a:p>
            <a:pPr marL="1200150" lvl="2" indent="-285750">
              <a:lnSpc>
                <a:spcPct val="120000"/>
              </a:lnSpc>
              <a:spcAft>
                <a:spcPts val="400"/>
              </a:spcAft>
              <a:buClr>
                <a:schemeClr val="accent1"/>
              </a:buClr>
            </a:pPr>
            <a:r>
              <a:rPr kumimoji="1" lang="ja-JP" altLang="en-US" dirty="0"/>
              <a:t>第 </a:t>
            </a:r>
            <a:r>
              <a:rPr kumimoji="1" lang="en-US" altLang="ja-JP" dirty="0"/>
              <a:t>3 </a:t>
            </a:r>
            <a:r>
              <a:rPr kumimoji="1" lang="ja-JP" altLang="en-US" dirty="0"/>
              <a:t>レベル</a:t>
            </a:r>
          </a:p>
          <a:p>
            <a:pPr marL="1657350" lvl="3" indent="-285750">
              <a:lnSpc>
                <a:spcPct val="120000"/>
              </a:lnSpc>
              <a:spcAft>
                <a:spcPts val="400"/>
              </a:spcAft>
              <a:buClr>
                <a:schemeClr val="accent1"/>
              </a:buClr>
            </a:pPr>
            <a:r>
              <a:rPr kumimoji="1" lang="ja-JP" altLang="en-US" dirty="0"/>
              <a:t>第 </a:t>
            </a:r>
            <a:r>
              <a:rPr kumimoji="1" lang="en-US" altLang="ja-JP" dirty="0"/>
              <a:t>4 </a:t>
            </a:r>
            <a:r>
              <a:rPr kumimoji="1" lang="ja-JP" altLang="en-US" dirty="0"/>
              <a:t>レベル</a:t>
            </a:r>
          </a:p>
          <a:p>
            <a:pPr marL="2114550" lvl="4" indent="-285750">
              <a:lnSpc>
                <a:spcPct val="120000"/>
              </a:lnSpc>
              <a:spcAft>
                <a:spcPts val="400"/>
              </a:spcAft>
              <a:buClr>
                <a:schemeClr val="accent1"/>
              </a:buClr>
            </a:pPr>
            <a:r>
              <a:rPr kumimoji="1" lang="ja-JP" altLang="en-US" dirty="0"/>
              <a:t>第 </a:t>
            </a:r>
            <a:r>
              <a:rPr kumimoji="1" lang="en-US" altLang="ja-JP" dirty="0"/>
              <a:t>5 </a:t>
            </a:r>
            <a:r>
              <a:rPr kumimoji="1" lang="ja-JP" altLang="en-US" dirty="0"/>
              <a:t>レベル</a:t>
            </a:r>
          </a:p>
        </p:txBody>
      </p:sp>
      <p:sp>
        <p:nvSpPr>
          <p:cNvPr id="4" name="日付プレースホルダー 3" hidden="1">
            <a:extLst>
              <a:ext uri="{FF2B5EF4-FFF2-40B4-BE49-F238E27FC236}">
                <a16:creationId xmlns:a16="http://schemas.microsoft.com/office/drawing/2014/main" id="{BCC141D7-E202-090D-9066-0A5C8DD7C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AF4C5-65D6-4D16-9D96-DE1BBA52E26D}"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BCFB6B0B-7FF2-AECF-6C03-157B4E785E5E}"/>
              </a:ext>
            </a:extLst>
          </p:cNvPr>
          <p:cNvSpPr>
            <a:spLocks noGrp="1"/>
          </p:cNvSpPr>
          <p:nvPr>
            <p:ph type="ftr" sz="quarter" idx="3"/>
          </p:nvPr>
        </p:nvSpPr>
        <p:spPr>
          <a:xfrm>
            <a:off x="360000" y="6526800"/>
            <a:ext cx="3456000" cy="154800"/>
          </a:xfrm>
          <a:prstGeom prst="rect">
            <a:avLst/>
          </a:prstGeom>
        </p:spPr>
        <p:txBody>
          <a:bodyPr vert="horz" lIns="91440" tIns="45720" rIns="91440" bIns="45720" rtlCol="0" anchor="ctr"/>
          <a:lstStyle>
            <a:lvl1pPr algn="l">
              <a:defRPr sz="1000" b="1">
                <a:solidFill>
                  <a:schemeClr val="accent1"/>
                </a:solidFill>
                <a:latin typeface="+mn-lt"/>
              </a:defRPr>
            </a:lvl1pPr>
          </a:lstStyle>
          <a:p>
            <a:r>
              <a:rPr lang="en-US" altLang="ja-JP" dirty="0"/>
              <a:t>© JEITA</a:t>
            </a:r>
            <a:endParaRPr lang="ja-JP" altLang="en-US" dirty="0"/>
          </a:p>
        </p:txBody>
      </p:sp>
      <p:sp>
        <p:nvSpPr>
          <p:cNvPr id="6" name="スライド番号プレースホルダー 5">
            <a:extLst>
              <a:ext uri="{FF2B5EF4-FFF2-40B4-BE49-F238E27FC236}">
                <a16:creationId xmlns:a16="http://schemas.microsoft.com/office/drawing/2014/main" id="{D031705E-44D4-0896-E381-5AA76D11D664}"/>
              </a:ext>
            </a:extLst>
          </p:cNvPr>
          <p:cNvSpPr>
            <a:spLocks noGrp="1"/>
          </p:cNvSpPr>
          <p:nvPr>
            <p:ph type="sldNum" sz="quarter" idx="4"/>
          </p:nvPr>
        </p:nvSpPr>
        <p:spPr>
          <a:xfrm>
            <a:off x="9212400" y="6429600"/>
            <a:ext cx="2743200" cy="365125"/>
          </a:xfrm>
          <a:prstGeom prst="rect">
            <a:avLst/>
          </a:prstGeom>
        </p:spPr>
        <p:txBody>
          <a:bodyPr vert="horz" lIns="91440" tIns="45720" rIns="91440" bIns="45720" rtlCol="0" anchor="ctr"/>
          <a:lstStyle>
            <a:lvl1pPr algn="r">
              <a:defRPr lang="ja-JP" altLang="en-US" sz="1000" b="1" smtClean="0">
                <a:solidFill>
                  <a:schemeClr val="accent1"/>
                </a:solidFill>
              </a:defRPr>
            </a:lvl1pPr>
          </a:lstStyle>
          <a:p>
            <a:fld id="{58E3F3EA-680D-47F3-B0E9-2149978AA553}" type="slidenum">
              <a:rPr lang="en-US" altLang="ja-JP" smtClean="0"/>
              <a:pPr/>
              <a:t>‹#›</a:t>
            </a:fld>
            <a:endParaRPr lang="en-US" altLang="ja-JP" dirty="0"/>
          </a:p>
        </p:txBody>
      </p:sp>
      <p:pic>
        <p:nvPicPr>
          <p:cNvPr id="10" name="図 9" descr="ロゴ&#10;&#10;中程度の精度で自動的に生成された説明">
            <a:extLst>
              <a:ext uri="{FF2B5EF4-FFF2-40B4-BE49-F238E27FC236}">
                <a16:creationId xmlns:a16="http://schemas.microsoft.com/office/drawing/2014/main" id="{CB4FBF18-31E5-43A7-5F04-3EB1D3FBC84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753105" y="334094"/>
            <a:ext cx="1080120" cy="228621"/>
          </a:xfrm>
          <a:prstGeom prst="rect">
            <a:avLst/>
          </a:prstGeom>
        </p:spPr>
      </p:pic>
    </p:spTree>
    <p:extLst>
      <p:ext uri="{BB962C8B-B14F-4D97-AF65-F5344CB8AC3E}">
        <p14:creationId xmlns:p14="http://schemas.microsoft.com/office/powerpoint/2010/main" val="45942034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4" r:id="rId4"/>
    <p:sldLayoutId id="2147483655" r:id="rId5"/>
  </p:sldLayoutIdLst>
  <p:hf hdr="0" dt="0"/>
  <p:txStyles>
    <p:title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lang="ja-JP" altLang="en-US" sz="1800" b="1" kern="1200" dirty="0">
          <a:solidFill>
            <a:schemeClr val="tx1"/>
          </a:solidFill>
          <a:latin typeface="+mj-lt"/>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300" kern="1200" dirty="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300" kern="1200" dirty="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100" kern="1200" dirty="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100" kern="1200" dirty="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svg"/><Relationship Id="rId1" Type="http://schemas.openxmlformats.org/officeDocument/2006/relationships/slideLayout" Target="../slideLayouts/slideLayout3.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3139C-3906-82FC-0AB6-F9AD2B0E2B13}"/>
              </a:ext>
            </a:extLst>
          </p:cNvPr>
          <p:cNvSpPr>
            <a:spLocks noGrp="1"/>
          </p:cNvSpPr>
          <p:nvPr>
            <p:ph type="ctrTitle"/>
          </p:nvPr>
        </p:nvSpPr>
        <p:spPr/>
        <p:txBody>
          <a:bodyPr/>
          <a:lstStyle/>
          <a:p>
            <a:r>
              <a:rPr lang="en-US" altLang="ja-JP" dirty="0"/>
              <a:t>OCR</a:t>
            </a:r>
            <a:r>
              <a:rPr lang="ja-JP" altLang="en-US" dirty="0"/>
              <a:t>専門委員会報告</a:t>
            </a:r>
          </a:p>
        </p:txBody>
      </p:sp>
      <p:sp>
        <p:nvSpPr>
          <p:cNvPr id="3" name="字幕 2">
            <a:extLst>
              <a:ext uri="{FF2B5EF4-FFF2-40B4-BE49-F238E27FC236}">
                <a16:creationId xmlns:a16="http://schemas.microsoft.com/office/drawing/2014/main" id="{29050433-45D8-2FE7-23AF-41084CF8C5B7}"/>
              </a:ext>
            </a:extLst>
          </p:cNvPr>
          <p:cNvSpPr>
            <a:spLocks noGrp="1"/>
          </p:cNvSpPr>
          <p:nvPr>
            <p:ph type="subTitle" idx="1"/>
          </p:nvPr>
        </p:nvSpPr>
        <p:spPr/>
        <p:txBody>
          <a:bodyPr/>
          <a:lstStyle/>
          <a:p>
            <a:r>
              <a:rPr lang="en-US" altLang="ja-JP" dirty="0"/>
              <a:t>2024</a:t>
            </a:r>
            <a:r>
              <a:rPr lang="ja-JP" altLang="en-US" dirty="0"/>
              <a:t>年の</a:t>
            </a:r>
            <a:r>
              <a:rPr lang="en-US" altLang="ja-JP" dirty="0"/>
              <a:t>OCR</a:t>
            </a:r>
            <a:r>
              <a:rPr lang="ja-JP" altLang="en-US" dirty="0"/>
              <a:t>出荷実績と</a:t>
            </a:r>
            <a:r>
              <a:rPr lang="en-US" altLang="ja-JP" dirty="0"/>
              <a:t>2027</a:t>
            </a:r>
            <a:r>
              <a:rPr lang="ja-JP" altLang="en-US" dirty="0"/>
              <a:t>年までの出荷トレンド</a:t>
            </a:r>
          </a:p>
        </p:txBody>
      </p:sp>
      <p:sp>
        <p:nvSpPr>
          <p:cNvPr id="4" name="字幕 2">
            <a:extLst>
              <a:ext uri="{FF2B5EF4-FFF2-40B4-BE49-F238E27FC236}">
                <a16:creationId xmlns:a16="http://schemas.microsoft.com/office/drawing/2014/main" id="{17CEBFEA-5740-9565-249A-711F5A8CF6EB}"/>
              </a:ext>
            </a:extLst>
          </p:cNvPr>
          <p:cNvSpPr txBox="1">
            <a:spLocks/>
          </p:cNvSpPr>
          <p:nvPr/>
        </p:nvSpPr>
        <p:spPr>
          <a:xfrm>
            <a:off x="3073428" y="5170772"/>
            <a:ext cx="4272501" cy="2215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600" b="0" dirty="0"/>
              <a:t>2025</a:t>
            </a:r>
            <a:r>
              <a:rPr lang="ja-JP" altLang="en-US" sz="1600" b="0" dirty="0"/>
              <a:t>年</a:t>
            </a:r>
            <a:r>
              <a:rPr lang="en-US" altLang="ja-JP" sz="1600" b="0" dirty="0"/>
              <a:t>7</a:t>
            </a:r>
            <a:r>
              <a:rPr lang="ja-JP" altLang="en-US" sz="1600" b="0" dirty="0"/>
              <a:t>月</a:t>
            </a:r>
            <a:r>
              <a:rPr lang="en-US" altLang="ja-JP" sz="1600" b="0" dirty="0"/>
              <a:t>18</a:t>
            </a:r>
            <a:r>
              <a:rPr lang="ja-JP" altLang="en-US" sz="1600" b="0" dirty="0"/>
              <a:t>日</a:t>
            </a:r>
          </a:p>
        </p:txBody>
      </p:sp>
      <p:sp>
        <p:nvSpPr>
          <p:cNvPr id="5" name="字幕 2">
            <a:extLst>
              <a:ext uri="{FF2B5EF4-FFF2-40B4-BE49-F238E27FC236}">
                <a16:creationId xmlns:a16="http://schemas.microsoft.com/office/drawing/2014/main" id="{8EB349D0-59B3-75DE-627D-757104489AC4}"/>
              </a:ext>
            </a:extLst>
          </p:cNvPr>
          <p:cNvSpPr txBox="1">
            <a:spLocks/>
          </p:cNvSpPr>
          <p:nvPr/>
        </p:nvSpPr>
        <p:spPr>
          <a:xfrm>
            <a:off x="2759297" y="2255843"/>
            <a:ext cx="8249229" cy="2769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kumimoji="1" lang="ja-JP" altLang="en-US" sz="2000" b="1" kern="1200">
                <a:solidFill>
                  <a:schemeClr val="accent1"/>
                </a:solidFill>
                <a:latin typeface="+mj-lt"/>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lang="ja-JP" altLang="en-US" sz="2000" kern="1200">
                <a:solidFill>
                  <a:schemeClr val="tx1"/>
                </a:solidFill>
                <a:latin typeface="+mn-ea"/>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lang="ja-JP" altLang="en-US" sz="1800" kern="1200">
                <a:solidFill>
                  <a:schemeClr val="tx1"/>
                </a:solidFill>
                <a:latin typeface="+mn-ea"/>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lang="ja-JP" altLang="en-US" sz="1600" kern="1200">
                <a:solidFill>
                  <a:schemeClr val="tx1"/>
                </a:solidFill>
                <a:latin typeface="+mn-ea"/>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lang="ja-JP" altLang="en-US" sz="1600" kern="1200">
                <a:solidFill>
                  <a:schemeClr val="tx1"/>
                </a:solidFill>
                <a:latin typeface="+mn-ea"/>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dirty="0"/>
              <a:t>【</a:t>
            </a:r>
            <a:r>
              <a:rPr lang="ja-JP" altLang="en-US" dirty="0"/>
              <a:t>情報端末フォーラム</a:t>
            </a:r>
            <a:r>
              <a:rPr lang="en-US" altLang="ja-JP" dirty="0"/>
              <a:t>2024】</a:t>
            </a:r>
            <a:endParaRPr lang="ja-JP" altLang="en-US" dirty="0"/>
          </a:p>
        </p:txBody>
      </p:sp>
      <p:sp>
        <p:nvSpPr>
          <p:cNvPr id="6" name="テキスト ボックス 5">
            <a:extLst>
              <a:ext uri="{FF2B5EF4-FFF2-40B4-BE49-F238E27FC236}">
                <a16:creationId xmlns:a16="http://schemas.microsoft.com/office/drawing/2014/main" id="{916642F8-05C9-CF4C-6677-561E9B15831A}"/>
              </a:ext>
            </a:extLst>
          </p:cNvPr>
          <p:cNvSpPr txBox="1"/>
          <p:nvPr/>
        </p:nvSpPr>
        <p:spPr>
          <a:xfrm>
            <a:off x="8117632" y="5756266"/>
            <a:ext cx="3806889" cy="369332"/>
          </a:xfrm>
          <a:prstGeom prst="rect">
            <a:avLst/>
          </a:prstGeom>
          <a:noFill/>
        </p:spPr>
        <p:txBody>
          <a:bodyPr wrap="square" rtlCol="0">
            <a:spAutoFit/>
          </a:bodyPr>
          <a:lstStyle/>
          <a:p>
            <a:r>
              <a:rPr kumimoji="1" lang="en-US" altLang="ja-JP" b="1" dirty="0">
                <a:solidFill>
                  <a:srgbClr val="0055A2"/>
                </a:solidFill>
                <a:latin typeface="+mj-ea"/>
                <a:ea typeface="+mj-ea"/>
              </a:rPr>
              <a:t>OCR</a:t>
            </a:r>
            <a:r>
              <a:rPr kumimoji="1" lang="ja-JP" altLang="en-US" b="1" dirty="0">
                <a:solidFill>
                  <a:srgbClr val="0055A2"/>
                </a:solidFill>
                <a:latin typeface="+mj-ea"/>
                <a:ea typeface="+mj-ea"/>
              </a:rPr>
              <a:t>専門委員会   　横田　和章</a:t>
            </a:r>
          </a:p>
        </p:txBody>
      </p:sp>
    </p:spTree>
    <p:extLst>
      <p:ext uri="{BB962C8B-B14F-4D97-AF65-F5344CB8AC3E}">
        <p14:creationId xmlns:p14="http://schemas.microsoft.com/office/powerpoint/2010/main" val="290099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F47684CC-6668-0F80-192D-907EF2046FA3}"/>
              </a:ext>
            </a:extLst>
          </p:cNvPr>
          <p:cNvSpPr>
            <a:spLocks noGrp="1"/>
          </p:cNvSpPr>
          <p:nvPr>
            <p:ph type="ftr" sz="quarter" idx="3"/>
          </p:nvPr>
        </p:nvSpPr>
        <p:spPr/>
        <p:txBody>
          <a:bodyPr/>
          <a:lstStyle/>
          <a:p>
            <a:r>
              <a:rPr lang="en-US" altLang="ja-JP"/>
              <a:t>© JEITA</a:t>
            </a:r>
            <a:endParaRPr lang="ja-JP" altLang="en-US" dirty="0"/>
          </a:p>
        </p:txBody>
      </p:sp>
      <p:sp>
        <p:nvSpPr>
          <p:cNvPr id="5" name="Rectangle 3">
            <a:extLst>
              <a:ext uri="{FF2B5EF4-FFF2-40B4-BE49-F238E27FC236}">
                <a16:creationId xmlns:a16="http://schemas.microsoft.com/office/drawing/2014/main" id="{2E292926-5211-9B73-BCEA-33263B8663BE}"/>
              </a:ext>
            </a:extLst>
          </p:cNvPr>
          <p:cNvSpPr txBox="1">
            <a:spLocks noChangeArrowheads="1"/>
          </p:cNvSpPr>
          <p:nvPr/>
        </p:nvSpPr>
        <p:spPr bwMode="auto">
          <a:xfrm>
            <a:off x="1118497" y="2086730"/>
            <a:ext cx="10173479" cy="58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rgbClr val="4D4D4D"/>
                </a:solidFill>
                <a:latin typeface="Times New Roman" panose="02020603050405020304" pitchFamily="18" charset="0"/>
                <a:ea typeface="ＭＳ 明朝" panose="02020609040205080304" pitchFamily="17" charset="-128"/>
                <a:cs typeface="+mn-cs"/>
              </a:defRPr>
            </a:lvl1pPr>
            <a:lvl2pPr marL="742950" indent="-285750" algn="l" rtl="0" eaLnBrk="0" fontAlgn="base" hangingPunct="0">
              <a:spcBef>
                <a:spcPct val="20000"/>
              </a:spcBef>
              <a:spcAft>
                <a:spcPct val="0"/>
              </a:spcAft>
              <a:buClr>
                <a:schemeClr val="tx1"/>
              </a:buClr>
              <a:buSzPct val="75000"/>
              <a:buChar char="–"/>
              <a:defRPr kumimoji="1" sz="2400">
                <a:solidFill>
                  <a:srgbClr val="4D4D4D"/>
                </a:solidFill>
                <a:latin typeface="Times New Roman" panose="02020603050405020304" pitchFamily="18" charset="0"/>
                <a:ea typeface="ＭＳ 明朝" panose="02020609040205080304" pitchFamily="17" charset="-128"/>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3pPr>
            <a:lvl4pPr marL="1600200" indent="-228600" algn="l" rtl="0" eaLnBrk="0" fontAlgn="base" hangingPunct="0">
              <a:spcBef>
                <a:spcPct val="20000"/>
              </a:spcBef>
              <a:spcAft>
                <a:spcPct val="0"/>
              </a:spcAft>
              <a:buClr>
                <a:schemeClr val="tx1"/>
              </a:buClr>
              <a:buSzPct val="80000"/>
              <a:buChar char="–"/>
              <a:defRPr kumimoji="1" sz="1800">
                <a:solidFill>
                  <a:srgbClr val="4D4D4D"/>
                </a:solidFill>
                <a:latin typeface="Times New Roman" panose="02020603050405020304" pitchFamily="18" charset="0"/>
                <a:ea typeface="ＭＳ 明朝" panose="02020609040205080304" pitchFamily="17" charset="-128"/>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sz="1800">
                <a:solidFill>
                  <a:srgbClr val="4D4D4D"/>
                </a:solidFill>
                <a:latin typeface="Times New Roman" panose="02020603050405020304" pitchFamily="18" charset="0"/>
                <a:ea typeface="ＭＳ 明朝" panose="02020609040205080304" pitchFamily="17" charset="-128"/>
              </a:defRPr>
            </a:lvl5pPr>
            <a:lvl6pPr marL="25146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9pPr>
          </a:lstStyle>
          <a:p>
            <a:pPr eaLnBrk="1" hangingPunct="1">
              <a:lnSpc>
                <a:spcPct val="90000"/>
              </a:lnSpc>
              <a:buFont typeface="Wingdings" panose="05000000000000000000" pitchFamily="2" charset="2"/>
              <a:buNone/>
            </a:pPr>
            <a:r>
              <a:rPr lang="ja-JP" altLang="en-US" sz="2400" kern="0" dirty="0">
                <a:latin typeface="+mn-ea"/>
                <a:ea typeface="+mn-ea"/>
                <a:cs typeface="Times New Roman" panose="02020603050405020304" pitchFamily="18" charset="0"/>
              </a:rPr>
              <a:t>対前年比　金額　</a:t>
            </a:r>
            <a:r>
              <a:rPr lang="en-US" altLang="ja-JP" sz="2400" kern="0" dirty="0">
                <a:latin typeface="+mn-ea"/>
                <a:ea typeface="+mn-ea"/>
                <a:cs typeface="Times New Roman" panose="02020603050405020304" pitchFamily="18" charset="0"/>
              </a:rPr>
              <a:t>45%</a:t>
            </a:r>
            <a:r>
              <a:rPr lang="ja-JP" altLang="en-US" sz="2400" kern="0" dirty="0">
                <a:latin typeface="+mn-ea"/>
                <a:ea typeface="+mn-ea"/>
                <a:cs typeface="Times New Roman" panose="02020603050405020304" pitchFamily="18" charset="0"/>
              </a:rPr>
              <a:t>増</a:t>
            </a:r>
            <a:endParaRPr lang="en-US" altLang="ja-JP" sz="2400" kern="0" dirty="0">
              <a:latin typeface="+mn-ea"/>
              <a:ea typeface="+mn-ea"/>
              <a:cs typeface="Times New Roman" panose="02020603050405020304" pitchFamily="18" charset="0"/>
            </a:endParaRPr>
          </a:p>
          <a:p>
            <a:pPr eaLnBrk="1" hangingPunct="1">
              <a:lnSpc>
                <a:spcPct val="90000"/>
              </a:lnSpc>
              <a:buFont typeface="Wingdings" panose="05000000000000000000" pitchFamily="2" charset="2"/>
              <a:buNone/>
            </a:pPr>
            <a:r>
              <a:rPr lang="en-US" altLang="ja-JP" sz="2400" kern="0" dirty="0">
                <a:latin typeface="+mn-ea"/>
                <a:ea typeface="+mn-ea"/>
                <a:cs typeface="Times New Roman" panose="02020603050405020304" pitchFamily="18" charset="0"/>
              </a:rPr>
              <a:t>AI-OCR</a:t>
            </a:r>
            <a:r>
              <a:rPr lang="ja-JP" altLang="en-US" sz="2400" kern="0" dirty="0">
                <a:latin typeface="+mn-ea"/>
                <a:ea typeface="+mn-ea"/>
                <a:cs typeface="Times New Roman" panose="02020603050405020304" pitchFamily="18" charset="0"/>
              </a:rPr>
              <a:t>としての用途拡大、</a:t>
            </a:r>
            <a:r>
              <a:rPr lang="en-US" altLang="ja-JP" sz="2400" kern="0" dirty="0">
                <a:latin typeface="+mn-ea"/>
                <a:ea typeface="+mn-ea"/>
                <a:cs typeface="Times New Roman" panose="02020603050405020304" pitchFamily="18" charset="0"/>
              </a:rPr>
              <a:t>eKYC</a:t>
            </a:r>
            <a:r>
              <a:rPr lang="ja-JP" altLang="en-US" sz="2400" kern="0" dirty="0">
                <a:latin typeface="+mn-ea"/>
                <a:ea typeface="+mn-ea"/>
                <a:cs typeface="Times New Roman" panose="02020603050405020304" pitchFamily="18" charset="0"/>
              </a:rPr>
              <a:t>による</a:t>
            </a:r>
            <a:r>
              <a:rPr lang="en-US" altLang="ja-JP" sz="2400" kern="0" dirty="0">
                <a:latin typeface="+mn-ea"/>
                <a:ea typeface="+mn-ea"/>
                <a:cs typeface="Times New Roman" panose="02020603050405020304" pitchFamily="18" charset="0"/>
              </a:rPr>
              <a:t>OCR</a:t>
            </a:r>
            <a:r>
              <a:rPr lang="ja-JP" altLang="en-US" sz="2400" kern="0" dirty="0">
                <a:latin typeface="+mn-ea"/>
                <a:ea typeface="+mn-ea"/>
                <a:cs typeface="Times New Roman" panose="02020603050405020304" pitchFamily="18" charset="0"/>
              </a:rPr>
              <a:t>機会の増加</a:t>
            </a:r>
          </a:p>
        </p:txBody>
      </p:sp>
      <p:sp>
        <p:nvSpPr>
          <p:cNvPr id="6" name="Text Box 7">
            <a:extLst>
              <a:ext uri="{FF2B5EF4-FFF2-40B4-BE49-F238E27FC236}">
                <a16:creationId xmlns:a16="http://schemas.microsoft.com/office/drawing/2014/main" id="{4D721CA4-6D12-78A5-5938-0F5450461722}"/>
              </a:ext>
            </a:extLst>
          </p:cNvPr>
          <p:cNvSpPr txBox="1">
            <a:spLocks noChangeArrowheads="1"/>
          </p:cNvSpPr>
          <p:nvPr/>
        </p:nvSpPr>
        <p:spPr bwMode="auto">
          <a:xfrm>
            <a:off x="1034361" y="1532691"/>
            <a:ext cx="5480050" cy="461665"/>
          </a:xfrm>
          <a:prstGeom prst="rect">
            <a:avLst/>
          </a:prstGeom>
          <a:noFill/>
          <a:ln w="38100">
            <a:solidFill>
              <a:srgbClr val="FF9900"/>
            </a:solidFill>
            <a:miter lim="800000"/>
            <a:headEnd/>
            <a:tailEnd/>
          </a:ln>
          <a:effectLst/>
        </p:spPr>
        <p:txBody>
          <a:bodyPr>
            <a:spAutoFit/>
          </a:bodyPr>
          <a:lstStyle/>
          <a:p>
            <a:pPr>
              <a:spcBef>
                <a:spcPct val="50000"/>
              </a:spcBef>
              <a:defRPr/>
            </a:pPr>
            <a:r>
              <a:rPr lang="en-US" altLang="zh-TW" sz="2400" b="1" dirty="0">
                <a:solidFill>
                  <a:srgbClr val="FF0000"/>
                </a:solidFill>
                <a:effectLst>
                  <a:outerShdw blurRad="38100" dist="38100" dir="2700000" algn="tl">
                    <a:srgbClr val="C0C0C0"/>
                  </a:outerShdw>
                </a:effectLst>
                <a:latin typeface="+mn-ea"/>
              </a:rPr>
              <a:t>2024</a:t>
            </a:r>
            <a:r>
              <a:rPr lang="zh-TW" altLang="en-US" sz="2400" b="1" dirty="0">
                <a:solidFill>
                  <a:srgbClr val="FF0000"/>
                </a:solidFill>
                <a:effectLst>
                  <a:outerShdw blurRad="38100" dist="38100" dir="2700000" algn="tl">
                    <a:srgbClr val="C0C0C0"/>
                  </a:outerShdw>
                </a:effectLst>
                <a:latin typeface="+mn-ea"/>
              </a:rPr>
              <a:t>年実績　約</a:t>
            </a:r>
            <a:r>
              <a:rPr lang="en-US" altLang="zh-TW" sz="2400" b="1" dirty="0">
                <a:solidFill>
                  <a:srgbClr val="FF0000"/>
                </a:solidFill>
                <a:effectLst>
                  <a:outerShdw blurRad="38100" dist="38100" dir="2700000" algn="tl">
                    <a:srgbClr val="C0C0C0"/>
                  </a:outerShdw>
                </a:effectLst>
                <a:latin typeface="+mn-ea"/>
              </a:rPr>
              <a:t>14</a:t>
            </a:r>
            <a:r>
              <a:rPr lang="zh-TW" altLang="en-US" sz="2400" b="1" dirty="0">
                <a:solidFill>
                  <a:srgbClr val="FF0000"/>
                </a:solidFill>
                <a:effectLst>
                  <a:outerShdw blurRad="38100" dist="38100" dir="2700000" algn="tl">
                    <a:srgbClr val="C0C0C0"/>
                  </a:outerShdw>
                </a:effectLst>
                <a:latin typeface="+mn-ea"/>
              </a:rPr>
              <a:t>億円</a:t>
            </a:r>
          </a:p>
        </p:txBody>
      </p:sp>
      <p:sp>
        <p:nvSpPr>
          <p:cNvPr id="7" name="Text Box 5">
            <a:extLst>
              <a:ext uri="{FF2B5EF4-FFF2-40B4-BE49-F238E27FC236}">
                <a16:creationId xmlns:a16="http://schemas.microsoft.com/office/drawing/2014/main" id="{359E4174-4FE0-1DEF-BB4E-72661F3F1481}"/>
              </a:ext>
            </a:extLst>
          </p:cNvPr>
          <p:cNvSpPr txBox="1">
            <a:spLocks noChangeArrowheads="1"/>
          </p:cNvSpPr>
          <p:nvPr/>
        </p:nvSpPr>
        <p:spPr bwMode="auto">
          <a:xfrm>
            <a:off x="1034361" y="3229565"/>
            <a:ext cx="5480050" cy="461665"/>
          </a:xfrm>
          <a:prstGeom prst="rect">
            <a:avLst/>
          </a:prstGeom>
          <a:noFill/>
          <a:ln w="38100">
            <a:solidFill>
              <a:srgbClr val="FF9900"/>
            </a:solidFill>
            <a:miter lim="800000"/>
            <a:headEnd/>
            <a:tailEnd/>
          </a:ln>
          <a:effectLst/>
        </p:spPr>
        <p:txBody>
          <a:bodyPr>
            <a:spAutoFit/>
          </a:bodyPr>
          <a:lstStyle/>
          <a:p>
            <a:pPr>
              <a:spcBef>
                <a:spcPct val="50000"/>
              </a:spcBef>
              <a:defRPr/>
            </a:pPr>
            <a:r>
              <a:rPr lang="en-US" altLang="ja-JP" sz="2400" b="1" dirty="0">
                <a:solidFill>
                  <a:srgbClr val="FF0000"/>
                </a:solidFill>
                <a:effectLst>
                  <a:outerShdw blurRad="38100" dist="38100" dir="2700000" algn="tl">
                    <a:srgbClr val="C0C0C0"/>
                  </a:outerShdw>
                </a:effectLst>
                <a:latin typeface="+mn-ea"/>
              </a:rPr>
              <a:t>2027</a:t>
            </a:r>
            <a:r>
              <a:rPr lang="ja-JP" altLang="en-US" sz="2400" b="1" dirty="0">
                <a:solidFill>
                  <a:srgbClr val="FF0000"/>
                </a:solidFill>
                <a:effectLst>
                  <a:outerShdw blurRad="38100" dist="38100" dir="2700000" algn="tl">
                    <a:srgbClr val="C0C0C0"/>
                  </a:outerShdw>
                </a:effectLst>
                <a:latin typeface="+mn-ea"/>
              </a:rPr>
              <a:t>年見通し　約</a:t>
            </a:r>
            <a:r>
              <a:rPr lang="en-US" altLang="ja-JP" sz="2400" b="1" dirty="0">
                <a:solidFill>
                  <a:srgbClr val="FF0000"/>
                </a:solidFill>
                <a:effectLst>
                  <a:outerShdw blurRad="38100" dist="38100" dir="2700000" algn="tl">
                    <a:srgbClr val="C0C0C0"/>
                  </a:outerShdw>
                </a:effectLst>
                <a:latin typeface="+mn-ea"/>
              </a:rPr>
              <a:t>15</a:t>
            </a:r>
            <a:r>
              <a:rPr lang="ja-JP" altLang="en-US" sz="2400" b="1" dirty="0">
                <a:solidFill>
                  <a:srgbClr val="FF0000"/>
                </a:solidFill>
                <a:effectLst>
                  <a:outerShdw blurRad="38100" dist="38100" dir="2700000" algn="tl">
                    <a:srgbClr val="C0C0C0"/>
                  </a:outerShdw>
                </a:effectLst>
                <a:latin typeface="+mn-ea"/>
              </a:rPr>
              <a:t>億円</a:t>
            </a:r>
          </a:p>
        </p:txBody>
      </p:sp>
      <p:sp>
        <p:nvSpPr>
          <p:cNvPr id="8" name="タイトル 1">
            <a:extLst>
              <a:ext uri="{FF2B5EF4-FFF2-40B4-BE49-F238E27FC236}">
                <a16:creationId xmlns:a16="http://schemas.microsoft.com/office/drawing/2014/main" id="{892D6F91-6278-E338-5BCE-D084D0198CCF}"/>
              </a:ext>
            </a:extLst>
          </p:cNvPr>
          <p:cNvSpPr txBox="1">
            <a:spLocks/>
          </p:cNvSpPr>
          <p:nvPr/>
        </p:nvSpPr>
        <p:spPr>
          <a:xfrm>
            <a:off x="337268" y="313741"/>
            <a:ext cx="10260054" cy="32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a:lstStyle>
          <a:p>
            <a:r>
              <a:rPr lang="ja-JP" altLang="en-US" dirty="0"/>
              <a:t>２．</a:t>
            </a:r>
            <a:r>
              <a:rPr lang="en-US" altLang="zh-TW" dirty="0"/>
              <a:t>OCR</a:t>
            </a:r>
            <a:r>
              <a:rPr lang="zh-TW" altLang="en-US" dirty="0"/>
              <a:t>市場動向調査</a:t>
            </a:r>
            <a:endParaRPr lang="ja-JP" altLang="en-US" dirty="0"/>
          </a:p>
        </p:txBody>
      </p:sp>
      <p:sp>
        <p:nvSpPr>
          <p:cNvPr id="9" name="正方形/長方形 8">
            <a:extLst>
              <a:ext uri="{FF2B5EF4-FFF2-40B4-BE49-F238E27FC236}">
                <a16:creationId xmlns:a16="http://schemas.microsoft.com/office/drawing/2014/main" id="{D0FF95D6-E14C-5E13-0163-AF74CEA7CC5B}"/>
              </a:ext>
            </a:extLst>
          </p:cNvPr>
          <p:cNvSpPr/>
          <p:nvPr/>
        </p:nvSpPr>
        <p:spPr>
          <a:xfrm>
            <a:off x="830317" y="641965"/>
            <a:ext cx="10646980" cy="809902"/>
          </a:xfrm>
          <a:prstGeom prst="rect">
            <a:avLst/>
          </a:prstGeom>
        </p:spPr>
        <p:txBody>
          <a:bodyPr wrap="square">
            <a:spAutoFit/>
          </a:bodyPr>
          <a:lstStyle/>
          <a:p>
            <a:pPr>
              <a:lnSpc>
                <a:spcPct val="200000"/>
              </a:lnSpc>
            </a:pPr>
            <a:r>
              <a:rPr lang="ja-JP" altLang="en-US" sz="2800" dirty="0">
                <a:latin typeface="Meiryo UI" panose="020B0604030504040204" pitchFamily="50" charset="-128"/>
                <a:ea typeface="Meiryo UI" panose="020B0604030504040204" pitchFamily="50" charset="-128"/>
              </a:rPr>
              <a:t>ソフトウェア・サービスタイプ動向</a:t>
            </a:r>
          </a:p>
        </p:txBody>
      </p:sp>
      <p:graphicFrame>
        <p:nvGraphicFramePr>
          <p:cNvPr id="10" name="Object 6">
            <a:extLst>
              <a:ext uri="{FF2B5EF4-FFF2-40B4-BE49-F238E27FC236}">
                <a16:creationId xmlns:a16="http://schemas.microsoft.com/office/drawing/2014/main" id="{724895AF-6DC9-6553-A894-7EE8FBD238DA}"/>
              </a:ext>
            </a:extLst>
          </p:cNvPr>
          <p:cNvGraphicFramePr>
            <a:graphicFrameLocks noChangeAspect="1"/>
          </p:cNvGraphicFramePr>
          <p:nvPr>
            <p:extLst>
              <p:ext uri="{D42A27DB-BD31-4B8C-83A1-F6EECF244321}">
                <p14:modId xmlns:p14="http://schemas.microsoft.com/office/powerpoint/2010/main" val="521727297"/>
              </p:ext>
            </p:extLst>
          </p:nvPr>
        </p:nvGraphicFramePr>
        <p:xfrm>
          <a:off x="1281953" y="3792071"/>
          <a:ext cx="10195344" cy="2681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840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70F4BFBA-8C13-277A-AD87-0D4A3DEC1FEE}"/>
              </a:ext>
            </a:extLst>
          </p:cNvPr>
          <p:cNvSpPr txBox="1">
            <a:spLocks/>
          </p:cNvSpPr>
          <p:nvPr/>
        </p:nvSpPr>
        <p:spPr>
          <a:xfrm>
            <a:off x="337268" y="313741"/>
            <a:ext cx="10260054" cy="32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a:lstStyle>
          <a:p>
            <a:r>
              <a:rPr lang="ja-JP" altLang="en-US" dirty="0"/>
              <a:t>２．</a:t>
            </a:r>
            <a:r>
              <a:rPr lang="en-US" altLang="zh-TW" dirty="0"/>
              <a:t>OCR</a:t>
            </a:r>
            <a:r>
              <a:rPr lang="zh-TW" altLang="en-US" dirty="0"/>
              <a:t>市場動向調査</a:t>
            </a:r>
            <a:endParaRPr lang="ja-JP" altLang="en-US" dirty="0"/>
          </a:p>
        </p:txBody>
      </p:sp>
      <p:sp>
        <p:nvSpPr>
          <p:cNvPr id="4" name="フッター プレースホルダー 3">
            <a:extLst>
              <a:ext uri="{FF2B5EF4-FFF2-40B4-BE49-F238E27FC236}">
                <a16:creationId xmlns:a16="http://schemas.microsoft.com/office/drawing/2014/main" id="{F7991DBC-3906-1878-ABFA-B6437D1E60BB}"/>
              </a:ext>
            </a:extLst>
          </p:cNvPr>
          <p:cNvSpPr>
            <a:spLocks noGrp="1"/>
          </p:cNvSpPr>
          <p:nvPr>
            <p:ph type="ftr" sz="quarter" idx="3"/>
          </p:nvPr>
        </p:nvSpPr>
        <p:spPr/>
        <p:txBody>
          <a:bodyPr/>
          <a:lstStyle/>
          <a:p>
            <a:r>
              <a:rPr lang="en-US" altLang="ja-JP"/>
              <a:t>© JEITA</a:t>
            </a:r>
            <a:endParaRPr lang="ja-JP" altLang="en-US" dirty="0"/>
          </a:p>
        </p:txBody>
      </p:sp>
      <p:sp>
        <p:nvSpPr>
          <p:cNvPr id="5" name="Rectangle 3">
            <a:extLst>
              <a:ext uri="{FF2B5EF4-FFF2-40B4-BE49-F238E27FC236}">
                <a16:creationId xmlns:a16="http://schemas.microsoft.com/office/drawing/2014/main" id="{CC15FF60-A6D5-41C9-D1D7-B5CB5CF127F6}"/>
              </a:ext>
            </a:extLst>
          </p:cNvPr>
          <p:cNvSpPr txBox="1">
            <a:spLocks noChangeArrowheads="1"/>
          </p:cNvSpPr>
          <p:nvPr/>
        </p:nvSpPr>
        <p:spPr bwMode="auto">
          <a:xfrm>
            <a:off x="1118497" y="2086730"/>
            <a:ext cx="10173479" cy="58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rgbClr val="4D4D4D"/>
                </a:solidFill>
                <a:latin typeface="Times New Roman" panose="02020603050405020304" pitchFamily="18" charset="0"/>
                <a:ea typeface="ＭＳ 明朝" panose="02020609040205080304" pitchFamily="17" charset="-128"/>
                <a:cs typeface="+mn-cs"/>
              </a:defRPr>
            </a:lvl1pPr>
            <a:lvl2pPr marL="742950" indent="-285750" algn="l" rtl="0" eaLnBrk="0" fontAlgn="base" hangingPunct="0">
              <a:spcBef>
                <a:spcPct val="20000"/>
              </a:spcBef>
              <a:spcAft>
                <a:spcPct val="0"/>
              </a:spcAft>
              <a:buClr>
                <a:schemeClr val="tx1"/>
              </a:buClr>
              <a:buSzPct val="75000"/>
              <a:buChar char="–"/>
              <a:defRPr kumimoji="1" sz="2400">
                <a:solidFill>
                  <a:srgbClr val="4D4D4D"/>
                </a:solidFill>
                <a:latin typeface="Times New Roman" panose="02020603050405020304" pitchFamily="18" charset="0"/>
                <a:ea typeface="ＭＳ 明朝" panose="02020609040205080304" pitchFamily="17" charset="-128"/>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3pPr>
            <a:lvl4pPr marL="1600200" indent="-228600" algn="l" rtl="0" eaLnBrk="0" fontAlgn="base" hangingPunct="0">
              <a:spcBef>
                <a:spcPct val="20000"/>
              </a:spcBef>
              <a:spcAft>
                <a:spcPct val="0"/>
              </a:spcAft>
              <a:buClr>
                <a:schemeClr val="tx1"/>
              </a:buClr>
              <a:buSzPct val="80000"/>
              <a:buChar char="–"/>
              <a:defRPr kumimoji="1" sz="1800">
                <a:solidFill>
                  <a:srgbClr val="4D4D4D"/>
                </a:solidFill>
                <a:latin typeface="Times New Roman" panose="02020603050405020304" pitchFamily="18" charset="0"/>
                <a:ea typeface="ＭＳ 明朝" panose="02020609040205080304" pitchFamily="17" charset="-128"/>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sz="1800">
                <a:solidFill>
                  <a:srgbClr val="4D4D4D"/>
                </a:solidFill>
                <a:latin typeface="Times New Roman" panose="02020603050405020304" pitchFamily="18" charset="0"/>
                <a:ea typeface="ＭＳ 明朝" panose="02020609040205080304" pitchFamily="17" charset="-128"/>
              </a:defRPr>
            </a:lvl5pPr>
            <a:lvl6pPr marL="25146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9pPr>
          </a:lstStyle>
          <a:p>
            <a:pPr eaLnBrk="1" hangingPunct="1">
              <a:lnSpc>
                <a:spcPct val="90000"/>
              </a:lnSpc>
              <a:buFont typeface="Wingdings" panose="05000000000000000000" pitchFamily="2" charset="2"/>
              <a:buNone/>
            </a:pPr>
            <a:r>
              <a:rPr lang="ja-JP" altLang="en-US" sz="2400" kern="0" dirty="0">
                <a:latin typeface="+mn-ea"/>
                <a:ea typeface="+mn-ea"/>
                <a:cs typeface="Times New Roman" panose="02020603050405020304" pitchFamily="18" charset="0"/>
              </a:rPr>
              <a:t>対前年比　金額　</a:t>
            </a:r>
            <a:r>
              <a:rPr lang="en-US" altLang="ja-JP" sz="2400" kern="0" dirty="0">
                <a:latin typeface="+mn-ea"/>
                <a:ea typeface="+mn-ea"/>
                <a:cs typeface="Times New Roman" panose="02020603050405020304" pitchFamily="18" charset="0"/>
              </a:rPr>
              <a:t>4%</a:t>
            </a:r>
            <a:r>
              <a:rPr lang="ja-JP" altLang="en-US" sz="2400" kern="0" dirty="0">
                <a:latin typeface="+mn-ea"/>
                <a:ea typeface="+mn-ea"/>
                <a:cs typeface="Times New Roman" panose="02020603050405020304" pitchFamily="18" charset="0"/>
              </a:rPr>
              <a:t>増</a:t>
            </a:r>
          </a:p>
          <a:p>
            <a:pPr eaLnBrk="1" hangingPunct="1">
              <a:lnSpc>
                <a:spcPct val="90000"/>
              </a:lnSpc>
              <a:buFont typeface="Wingdings" panose="05000000000000000000" pitchFamily="2" charset="2"/>
              <a:buNone/>
            </a:pPr>
            <a:r>
              <a:rPr lang="ja-JP" altLang="en-US" sz="2400" kern="0" dirty="0">
                <a:latin typeface="+mn-ea"/>
                <a:ea typeface="+mn-ea"/>
                <a:cs typeface="Times New Roman" panose="02020603050405020304" pitchFamily="18" charset="0"/>
              </a:rPr>
              <a:t>帳票設計や設定など，比較的安定した需要が見込まれる</a:t>
            </a:r>
          </a:p>
        </p:txBody>
      </p:sp>
      <p:sp>
        <p:nvSpPr>
          <p:cNvPr id="6" name="Text Box 7">
            <a:extLst>
              <a:ext uri="{FF2B5EF4-FFF2-40B4-BE49-F238E27FC236}">
                <a16:creationId xmlns:a16="http://schemas.microsoft.com/office/drawing/2014/main" id="{FBE3E38A-C425-447E-995F-8C78D11DAFE6}"/>
              </a:ext>
            </a:extLst>
          </p:cNvPr>
          <p:cNvSpPr txBox="1">
            <a:spLocks noChangeArrowheads="1"/>
          </p:cNvSpPr>
          <p:nvPr/>
        </p:nvSpPr>
        <p:spPr bwMode="auto">
          <a:xfrm>
            <a:off x="1034361" y="1532691"/>
            <a:ext cx="5480050" cy="461665"/>
          </a:xfrm>
          <a:prstGeom prst="rect">
            <a:avLst/>
          </a:prstGeom>
          <a:noFill/>
          <a:ln w="38100">
            <a:solidFill>
              <a:srgbClr val="FF9900"/>
            </a:solidFill>
            <a:miter lim="800000"/>
            <a:headEnd/>
            <a:tailEnd/>
          </a:ln>
          <a:effectLst/>
        </p:spPr>
        <p:txBody>
          <a:bodyPr>
            <a:spAutoFit/>
          </a:bodyPr>
          <a:lstStyle/>
          <a:p>
            <a:pPr>
              <a:spcBef>
                <a:spcPct val="50000"/>
              </a:spcBef>
              <a:defRPr/>
            </a:pPr>
            <a:r>
              <a:rPr lang="en-US" altLang="zh-TW" sz="2400" b="1" dirty="0">
                <a:solidFill>
                  <a:srgbClr val="FF0000"/>
                </a:solidFill>
                <a:effectLst>
                  <a:outerShdw blurRad="38100" dist="38100" dir="2700000" algn="tl">
                    <a:srgbClr val="C0C0C0"/>
                  </a:outerShdw>
                </a:effectLst>
                <a:latin typeface="+mn-ea"/>
              </a:rPr>
              <a:t>2024</a:t>
            </a:r>
            <a:r>
              <a:rPr lang="zh-TW" altLang="en-US" sz="2400" b="1" dirty="0">
                <a:solidFill>
                  <a:srgbClr val="FF0000"/>
                </a:solidFill>
                <a:effectLst>
                  <a:outerShdw blurRad="38100" dist="38100" dir="2700000" algn="tl">
                    <a:srgbClr val="C0C0C0"/>
                  </a:outerShdw>
                </a:effectLst>
                <a:latin typeface="+mn-ea"/>
              </a:rPr>
              <a:t>年実績　約</a:t>
            </a:r>
            <a:r>
              <a:rPr lang="en-US" altLang="zh-TW" sz="2400" b="1" dirty="0">
                <a:solidFill>
                  <a:srgbClr val="FF0000"/>
                </a:solidFill>
                <a:effectLst>
                  <a:outerShdw blurRad="38100" dist="38100" dir="2700000" algn="tl">
                    <a:srgbClr val="C0C0C0"/>
                  </a:outerShdw>
                </a:effectLst>
                <a:latin typeface="+mn-ea"/>
              </a:rPr>
              <a:t>24</a:t>
            </a:r>
            <a:r>
              <a:rPr lang="zh-TW" altLang="en-US" sz="2400" b="1" dirty="0">
                <a:solidFill>
                  <a:srgbClr val="FF0000"/>
                </a:solidFill>
                <a:effectLst>
                  <a:outerShdw blurRad="38100" dist="38100" dir="2700000" algn="tl">
                    <a:srgbClr val="C0C0C0"/>
                  </a:outerShdw>
                </a:effectLst>
                <a:latin typeface="+mn-ea"/>
              </a:rPr>
              <a:t>億円</a:t>
            </a:r>
          </a:p>
        </p:txBody>
      </p:sp>
      <p:sp>
        <p:nvSpPr>
          <p:cNvPr id="7" name="Text Box 5">
            <a:extLst>
              <a:ext uri="{FF2B5EF4-FFF2-40B4-BE49-F238E27FC236}">
                <a16:creationId xmlns:a16="http://schemas.microsoft.com/office/drawing/2014/main" id="{4051298B-AF6D-24EB-D4FD-A0D2E4B22391}"/>
              </a:ext>
            </a:extLst>
          </p:cNvPr>
          <p:cNvSpPr txBox="1">
            <a:spLocks noChangeArrowheads="1"/>
          </p:cNvSpPr>
          <p:nvPr/>
        </p:nvSpPr>
        <p:spPr bwMode="auto">
          <a:xfrm>
            <a:off x="1034361" y="3229565"/>
            <a:ext cx="5480050" cy="461665"/>
          </a:xfrm>
          <a:prstGeom prst="rect">
            <a:avLst/>
          </a:prstGeom>
          <a:noFill/>
          <a:ln w="38100">
            <a:solidFill>
              <a:srgbClr val="FF9900"/>
            </a:solidFill>
            <a:miter lim="800000"/>
            <a:headEnd/>
            <a:tailEnd/>
          </a:ln>
          <a:effectLst/>
        </p:spPr>
        <p:txBody>
          <a:bodyPr>
            <a:spAutoFit/>
          </a:bodyPr>
          <a:lstStyle/>
          <a:p>
            <a:pPr>
              <a:spcBef>
                <a:spcPct val="50000"/>
              </a:spcBef>
              <a:defRPr/>
            </a:pPr>
            <a:r>
              <a:rPr lang="en-US" altLang="ja-JP" sz="2400" b="1" dirty="0">
                <a:solidFill>
                  <a:srgbClr val="FF0000"/>
                </a:solidFill>
                <a:effectLst>
                  <a:outerShdw blurRad="38100" dist="38100" dir="2700000" algn="tl">
                    <a:srgbClr val="C0C0C0"/>
                  </a:outerShdw>
                </a:effectLst>
                <a:latin typeface="+mn-ea"/>
              </a:rPr>
              <a:t>2027</a:t>
            </a:r>
            <a:r>
              <a:rPr lang="ja-JP" altLang="en-US" sz="2400" b="1" dirty="0">
                <a:solidFill>
                  <a:srgbClr val="FF0000"/>
                </a:solidFill>
                <a:effectLst>
                  <a:outerShdw blurRad="38100" dist="38100" dir="2700000" algn="tl">
                    <a:srgbClr val="C0C0C0"/>
                  </a:outerShdw>
                </a:effectLst>
                <a:latin typeface="+mn-ea"/>
              </a:rPr>
              <a:t>年見通し　約</a:t>
            </a:r>
            <a:r>
              <a:rPr lang="en-US" altLang="ja-JP" sz="2400" b="1" dirty="0">
                <a:solidFill>
                  <a:srgbClr val="FF0000"/>
                </a:solidFill>
                <a:effectLst>
                  <a:outerShdw blurRad="38100" dist="38100" dir="2700000" algn="tl">
                    <a:srgbClr val="C0C0C0"/>
                  </a:outerShdw>
                </a:effectLst>
                <a:latin typeface="+mn-ea"/>
              </a:rPr>
              <a:t>26</a:t>
            </a:r>
            <a:r>
              <a:rPr lang="ja-JP" altLang="en-US" sz="2400" b="1" dirty="0">
                <a:solidFill>
                  <a:srgbClr val="FF0000"/>
                </a:solidFill>
                <a:effectLst>
                  <a:outerShdw blurRad="38100" dist="38100" dir="2700000" algn="tl">
                    <a:srgbClr val="C0C0C0"/>
                  </a:outerShdw>
                </a:effectLst>
                <a:latin typeface="+mn-ea"/>
              </a:rPr>
              <a:t>億円</a:t>
            </a:r>
          </a:p>
        </p:txBody>
      </p:sp>
      <p:sp>
        <p:nvSpPr>
          <p:cNvPr id="9" name="正方形/長方形 8">
            <a:extLst>
              <a:ext uri="{FF2B5EF4-FFF2-40B4-BE49-F238E27FC236}">
                <a16:creationId xmlns:a16="http://schemas.microsoft.com/office/drawing/2014/main" id="{BC06CC3E-E169-79B3-6BC6-7133E25C1532}"/>
              </a:ext>
            </a:extLst>
          </p:cNvPr>
          <p:cNvSpPr/>
          <p:nvPr/>
        </p:nvSpPr>
        <p:spPr>
          <a:xfrm>
            <a:off x="830317" y="641965"/>
            <a:ext cx="10646980" cy="809902"/>
          </a:xfrm>
          <a:prstGeom prst="rect">
            <a:avLst/>
          </a:prstGeom>
        </p:spPr>
        <p:txBody>
          <a:bodyPr wrap="square">
            <a:spAutoFit/>
          </a:bodyPr>
          <a:lstStyle/>
          <a:p>
            <a:pPr>
              <a:lnSpc>
                <a:spcPct val="200000"/>
              </a:lnSpc>
            </a:pPr>
            <a:r>
              <a:rPr lang="ja-JP" altLang="en-US" sz="2800" dirty="0">
                <a:latin typeface="Meiryo UI" panose="020B0604030504040204" pitchFamily="50" charset="-128"/>
                <a:ea typeface="Meiryo UI" panose="020B0604030504040204" pitchFamily="50" charset="-128"/>
              </a:rPr>
              <a:t>ソリューションサービス動向</a:t>
            </a:r>
          </a:p>
        </p:txBody>
      </p:sp>
      <p:graphicFrame>
        <p:nvGraphicFramePr>
          <p:cNvPr id="10" name="Object 6">
            <a:extLst>
              <a:ext uri="{FF2B5EF4-FFF2-40B4-BE49-F238E27FC236}">
                <a16:creationId xmlns:a16="http://schemas.microsoft.com/office/drawing/2014/main" id="{87E8A3A9-5FAB-24B4-BFF6-97D3D285364F}"/>
              </a:ext>
            </a:extLst>
          </p:cNvPr>
          <p:cNvGraphicFramePr>
            <a:graphicFrameLocks noChangeAspect="1"/>
          </p:cNvGraphicFramePr>
          <p:nvPr>
            <p:extLst>
              <p:ext uri="{D42A27DB-BD31-4B8C-83A1-F6EECF244321}">
                <p14:modId xmlns:p14="http://schemas.microsoft.com/office/powerpoint/2010/main" val="1579208947"/>
              </p:ext>
            </p:extLst>
          </p:nvPr>
        </p:nvGraphicFramePr>
        <p:xfrm>
          <a:off x="935750" y="3910209"/>
          <a:ext cx="10173479" cy="2454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970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11A73997-89D6-3E94-7570-45C2C3187239}"/>
              </a:ext>
            </a:extLst>
          </p:cNvPr>
          <p:cNvSpPr>
            <a:spLocks noGrp="1"/>
          </p:cNvSpPr>
          <p:nvPr>
            <p:ph type="ftr" sz="quarter" idx="3"/>
          </p:nvPr>
        </p:nvSpPr>
        <p:spPr/>
        <p:txBody>
          <a:bodyPr/>
          <a:lstStyle/>
          <a:p>
            <a:r>
              <a:rPr lang="en-US" altLang="ja-JP"/>
              <a:t>© JEITA</a:t>
            </a:r>
            <a:endParaRPr lang="ja-JP" altLang="en-US" dirty="0"/>
          </a:p>
        </p:txBody>
      </p:sp>
      <p:sp>
        <p:nvSpPr>
          <p:cNvPr id="5" name="Rectangle 3">
            <a:extLst>
              <a:ext uri="{FF2B5EF4-FFF2-40B4-BE49-F238E27FC236}">
                <a16:creationId xmlns:a16="http://schemas.microsoft.com/office/drawing/2014/main" id="{4550F47F-92D4-0617-EFD2-F2FFA8BC4A99}"/>
              </a:ext>
            </a:extLst>
          </p:cNvPr>
          <p:cNvSpPr txBox="1">
            <a:spLocks noChangeArrowheads="1"/>
          </p:cNvSpPr>
          <p:nvPr/>
        </p:nvSpPr>
        <p:spPr bwMode="auto">
          <a:xfrm>
            <a:off x="1034361" y="1462032"/>
            <a:ext cx="10173479" cy="58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rgbClr val="4D4D4D"/>
                </a:solidFill>
                <a:latin typeface="Times New Roman" panose="02020603050405020304" pitchFamily="18" charset="0"/>
                <a:ea typeface="ＭＳ 明朝" panose="02020609040205080304" pitchFamily="17" charset="-128"/>
                <a:cs typeface="+mn-cs"/>
              </a:defRPr>
            </a:lvl1pPr>
            <a:lvl2pPr marL="742950" indent="-285750" algn="l" rtl="0" eaLnBrk="0" fontAlgn="base" hangingPunct="0">
              <a:spcBef>
                <a:spcPct val="20000"/>
              </a:spcBef>
              <a:spcAft>
                <a:spcPct val="0"/>
              </a:spcAft>
              <a:buClr>
                <a:schemeClr val="tx1"/>
              </a:buClr>
              <a:buSzPct val="75000"/>
              <a:buChar char="–"/>
              <a:defRPr kumimoji="1" sz="2400">
                <a:solidFill>
                  <a:srgbClr val="4D4D4D"/>
                </a:solidFill>
                <a:latin typeface="Times New Roman" panose="02020603050405020304" pitchFamily="18" charset="0"/>
                <a:ea typeface="ＭＳ 明朝" panose="02020609040205080304" pitchFamily="17" charset="-128"/>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3pPr>
            <a:lvl4pPr marL="1600200" indent="-228600" algn="l" rtl="0" eaLnBrk="0" fontAlgn="base" hangingPunct="0">
              <a:spcBef>
                <a:spcPct val="20000"/>
              </a:spcBef>
              <a:spcAft>
                <a:spcPct val="0"/>
              </a:spcAft>
              <a:buClr>
                <a:schemeClr val="tx1"/>
              </a:buClr>
              <a:buSzPct val="80000"/>
              <a:buChar char="–"/>
              <a:defRPr kumimoji="1" sz="1800">
                <a:solidFill>
                  <a:srgbClr val="4D4D4D"/>
                </a:solidFill>
                <a:latin typeface="Times New Roman" panose="02020603050405020304" pitchFamily="18" charset="0"/>
                <a:ea typeface="ＭＳ 明朝" panose="02020609040205080304" pitchFamily="17" charset="-128"/>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sz="1800">
                <a:solidFill>
                  <a:srgbClr val="4D4D4D"/>
                </a:solidFill>
                <a:latin typeface="Times New Roman" panose="02020603050405020304" pitchFamily="18" charset="0"/>
                <a:ea typeface="ＭＳ 明朝" panose="02020609040205080304" pitchFamily="17" charset="-128"/>
              </a:defRPr>
            </a:lvl5pPr>
            <a:lvl6pPr marL="25146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9pPr>
          </a:lstStyle>
          <a:p>
            <a:pPr eaLnBrk="1" hangingPunct="1">
              <a:lnSpc>
                <a:spcPct val="90000"/>
              </a:lnSpc>
              <a:buFont typeface="Wingdings" panose="05000000000000000000" pitchFamily="2" charset="2"/>
              <a:buNone/>
            </a:pPr>
            <a:r>
              <a:rPr lang="en-US" altLang="ja-JP" sz="2400" kern="0" dirty="0">
                <a:latin typeface="+mn-ea"/>
                <a:ea typeface="+mn-ea"/>
                <a:cs typeface="Times New Roman" panose="02020603050405020304" pitchFamily="18" charset="0"/>
              </a:rPr>
              <a:t>OCR</a:t>
            </a:r>
            <a:r>
              <a:rPr lang="ja-JP" altLang="en-US" sz="2400" kern="0" dirty="0">
                <a:latin typeface="+mn-ea"/>
                <a:ea typeface="+mn-ea"/>
                <a:cs typeface="Times New Roman" panose="02020603050405020304" pitchFamily="18" charset="0"/>
              </a:rPr>
              <a:t>メーカーに製品アンケートを実施して集計</a:t>
            </a:r>
          </a:p>
        </p:txBody>
      </p:sp>
      <p:sp>
        <p:nvSpPr>
          <p:cNvPr id="6" name="タイトル 1">
            <a:extLst>
              <a:ext uri="{FF2B5EF4-FFF2-40B4-BE49-F238E27FC236}">
                <a16:creationId xmlns:a16="http://schemas.microsoft.com/office/drawing/2014/main" id="{2CE6684C-096B-7F83-15BE-94C9E679BC71}"/>
              </a:ext>
            </a:extLst>
          </p:cNvPr>
          <p:cNvSpPr txBox="1">
            <a:spLocks/>
          </p:cNvSpPr>
          <p:nvPr/>
        </p:nvSpPr>
        <p:spPr>
          <a:xfrm>
            <a:off x="337268" y="313741"/>
            <a:ext cx="10260054" cy="32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a:lstStyle>
          <a:p>
            <a:r>
              <a:rPr lang="ja-JP" altLang="en-US" dirty="0"/>
              <a:t>３．</a:t>
            </a:r>
            <a:r>
              <a:rPr lang="en-US" altLang="zh-TW" dirty="0"/>
              <a:t>OCR</a:t>
            </a:r>
            <a:r>
              <a:rPr lang="ja-JP" altLang="en-US" dirty="0"/>
              <a:t>製品</a:t>
            </a:r>
            <a:r>
              <a:rPr lang="zh-TW" altLang="en-US" dirty="0"/>
              <a:t>動向調査</a:t>
            </a:r>
            <a:endParaRPr lang="ja-JP" altLang="en-US" dirty="0"/>
          </a:p>
        </p:txBody>
      </p:sp>
      <p:sp>
        <p:nvSpPr>
          <p:cNvPr id="7" name="正方形/長方形 6">
            <a:extLst>
              <a:ext uri="{FF2B5EF4-FFF2-40B4-BE49-F238E27FC236}">
                <a16:creationId xmlns:a16="http://schemas.microsoft.com/office/drawing/2014/main" id="{538B4079-5826-B1D6-2BA7-644014F5D40C}"/>
              </a:ext>
            </a:extLst>
          </p:cNvPr>
          <p:cNvSpPr/>
          <p:nvPr/>
        </p:nvSpPr>
        <p:spPr>
          <a:xfrm>
            <a:off x="830317" y="641965"/>
            <a:ext cx="10646980" cy="809902"/>
          </a:xfrm>
          <a:prstGeom prst="rect">
            <a:avLst/>
          </a:prstGeom>
        </p:spPr>
        <p:txBody>
          <a:bodyPr wrap="square">
            <a:spAutoFit/>
          </a:bodyPr>
          <a:lstStyle/>
          <a:p>
            <a:pPr>
              <a:lnSpc>
                <a:spcPct val="200000"/>
              </a:lnSpc>
            </a:pPr>
            <a:r>
              <a:rPr lang="ja-JP" altLang="en-US" sz="2800" dirty="0">
                <a:latin typeface="Meiryo UI" panose="020B0604030504040204" pitchFamily="50" charset="-128"/>
                <a:ea typeface="Meiryo UI" panose="020B0604030504040204" pitchFamily="50" charset="-128"/>
              </a:rPr>
              <a:t>調査方法</a:t>
            </a:r>
          </a:p>
        </p:txBody>
      </p:sp>
      <p:pic>
        <p:nvPicPr>
          <p:cNvPr id="8" name="図 7">
            <a:extLst>
              <a:ext uri="{FF2B5EF4-FFF2-40B4-BE49-F238E27FC236}">
                <a16:creationId xmlns:a16="http://schemas.microsoft.com/office/drawing/2014/main" id="{EE62DE83-BB05-4561-6B72-7E670ECEBA79}"/>
              </a:ext>
            </a:extLst>
          </p:cNvPr>
          <p:cNvPicPr>
            <a:picLocks noChangeAspect="1"/>
          </p:cNvPicPr>
          <p:nvPr/>
        </p:nvPicPr>
        <p:blipFill rotWithShape="1">
          <a:blip r:embed="rId2"/>
          <a:srcRect l="19287" t="13336" r="50000" b="6004"/>
          <a:stretch/>
        </p:blipFill>
        <p:spPr>
          <a:xfrm>
            <a:off x="1864339" y="1911419"/>
            <a:ext cx="3145239" cy="4435593"/>
          </a:xfrm>
          <a:prstGeom prst="rect">
            <a:avLst/>
          </a:prstGeom>
          <a:ln>
            <a:solidFill>
              <a:schemeClr val="tx1"/>
            </a:solidFill>
          </a:ln>
        </p:spPr>
      </p:pic>
      <p:pic>
        <p:nvPicPr>
          <p:cNvPr id="9" name="図 8">
            <a:extLst>
              <a:ext uri="{FF2B5EF4-FFF2-40B4-BE49-F238E27FC236}">
                <a16:creationId xmlns:a16="http://schemas.microsoft.com/office/drawing/2014/main" id="{D163E325-C526-129C-C4CF-EE4AB93E2B42}"/>
              </a:ext>
            </a:extLst>
          </p:cNvPr>
          <p:cNvPicPr>
            <a:picLocks noChangeAspect="1"/>
          </p:cNvPicPr>
          <p:nvPr/>
        </p:nvPicPr>
        <p:blipFill rotWithShape="1">
          <a:blip r:embed="rId2"/>
          <a:srcRect l="51575" t="13336" r="18500" b="6004"/>
          <a:stretch/>
        </p:blipFill>
        <p:spPr>
          <a:xfrm>
            <a:off x="6872248" y="1911418"/>
            <a:ext cx="3064591" cy="4435593"/>
          </a:xfrm>
          <a:prstGeom prst="rect">
            <a:avLst/>
          </a:prstGeom>
          <a:ln>
            <a:solidFill>
              <a:schemeClr val="tx1"/>
            </a:solidFill>
          </a:ln>
        </p:spPr>
      </p:pic>
    </p:spTree>
    <p:extLst>
      <p:ext uri="{BB962C8B-B14F-4D97-AF65-F5344CB8AC3E}">
        <p14:creationId xmlns:p14="http://schemas.microsoft.com/office/powerpoint/2010/main" val="882653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CEDEF813-8809-E37B-FC92-A8E1442168F0}"/>
              </a:ext>
            </a:extLst>
          </p:cNvPr>
          <p:cNvSpPr>
            <a:spLocks noGrp="1"/>
          </p:cNvSpPr>
          <p:nvPr>
            <p:ph type="ftr" sz="quarter" idx="3"/>
          </p:nvPr>
        </p:nvSpPr>
        <p:spPr/>
        <p:txBody>
          <a:bodyPr/>
          <a:lstStyle/>
          <a:p>
            <a:r>
              <a:rPr lang="en-US" altLang="ja-JP"/>
              <a:t>© JEITA</a:t>
            </a:r>
            <a:endParaRPr lang="ja-JP" altLang="en-US" dirty="0"/>
          </a:p>
        </p:txBody>
      </p:sp>
      <p:sp>
        <p:nvSpPr>
          <p:cNvPr id="5" name="正方形/長方形 4">
            <a:extLst>
              <a:ext uri="{FF2B5EF4-FFF2-40B4-BE49-F238E27FC236}">
                <a16:creationId xmlns:a16="http://schemas.microsoft.com/office/drawing/2014/main" id="{713660CB-5D5A-CFAC-7EE5-00DED17F0DBF}"/>
              </a:ext>
            </a:extLst>
          </p:cNvPr>
          <p:cNvSpPr/>
          <p:nvPr/>
        </p:nvSpPr>
        <p:spPr>
          <a:xfrm>
            <a:off x="714703" y="1255328"/>
            <a:ext cx="10762594" cy="5022914"/>
          </a:xfrm>
          <a:prstGeom prst="rect">
            <a:avLst/>
          </a:prstGeom>
        </p:spPr>
        <p:txBody>
          <a:bodyPr wrap="square">
            <a:spAutoFit/>
          </a:bodyPr>
          <a:lstStyle/>
          <a:p>
            <a:pPr indent="357188">
              <a:lnSpc>
                <a:spcPct val="95000"/>
              </a:lnSpc>
            </a:pPr>
            <a:endParaRPr lang="en-US" altLang="ja-JP" sz="2400" dirty="0">
              <a:latin typeface="+mn-ea"/>
            </a:endParaRPr>
          </a:p>
          <a:p>
            <a:pPr indent="357188">
              <a:lnSpc>
                <a:spcPct val="95000"/>
              </a:lnSpc>
            </a:pPr>
            <a:r>
              <a:rPr lang="en-US" altLang="ja-JP" sz="2400" dirty="0">
                <a:latin typeface="+mn-ea"/>
                <a:cs typeface="Times New Roman" panose="02020603050405020304" pitchFamily="18" charset="0"/>
              </a:rPr>
              <a:t>1. </a:t>
            </a:r>
            <a:r>
              <a:rPr lang="ja-JP" altLang="en-US" sz="2400" dirty="0">
                <a:latin typeface="+mn-ea"/>
                <a:cs typeface="Times New Roman" panose="02020603050405020304" pitchFamily="18" charset="0"/>
              </a:rPr>
              <a:t>デバイスタイプ　</a:t>
            </a:r>
            <a:r>
              <a:rPr lang="en-US" altLang="ja-JP" sz="2400" dirty="0">
                <a:latin typeface="+mn-ea"/>
                <a:cs typeface="Times New Roman" panose="02020603050405020304" pitchFamily="18" charset="0"/>
              </a:rPr>
              <a:t>2</a:t>
            </a:r>
            <a:r>
              <a:rPr lang="ja-JP" altLang="en-US" sz="2400" dirty="0">
                <a:latin typeface="+mn-ea"/>
                <a:cs typeface="Times New Roman" panose="02020603050405020304" pitchFamily="18" charset="0"/>
              </a:rPr>
              <a:t>社　</a:t>
            </a:r>
            <a:r>
              <a:rPr lang="en-US" altLang="ja-JP" sz="2400" dirty="0">
                <a:latin typeface="+mn-ea"/>
                <a:cs typeface="Times New Roman" panose="02020603050405020304" pitchFamily="18" charset="0"/>
              </a:rPr>
              <a:t>7</a:t>
            </a:r>
            <a:r>
              <a:rPr lang="ja-JP" altLang="en-US" sz="2400" dirty="0">
                <a:latin typeface="+mn-ea"/>
                <a:cs typeface="Times New Roman" panose="02020603050405020304" pitchFamily="18" charset="0"/>
              </a:rPr>
              <a:t>製品</a:t>
            </a:r>
            <a:endParaRPr lang="en-US" altLang="ja-JP" sz="2400" dirty="0">
              <a:latin typeface="+mn-ea"/>
              <a:cs typeface="Times New Roman" panose="02020603050405020304" pitchFamily="18" charset="0"/>
            </a:endParaRPr>
          </a:p>
          <a:p>
            <a:pPr indent="803275">
              <a:lnSpc>
                <a:spcPct val="95000"/>
              </a:lnSpc>
            </a:pPr>
            <a:r>
              <a:rPr lang="ja-JP" altLang="en-US" sz="2400" dirty="0">
                <a:latin typeface="+mn-ea"/>
                <a:cs typeface="Times New Roman" panose="02020603050405020304" pitchFamily="18" charset="0"/>
              </a:rPr>
              <a:t>・日本電気</a:t>
            </a:r>
            <a:r>
              <a:rPr lang="en-US" altLang="ja-JP" sz="2400" dirty="0">
                <a:latin typeface="+mn-ea"/>
                <a:cs typeface="Times New Roman" panose="02020603050405020304" pitchFamily="18" charset="0"/>
              </a:rPr>
              <a:t>(</a:t>
            </a:r>
            <a:r>
              <a:rPr lang="ja-JP" altLang="en-US" sz="2400" dirty="0">
                <a:latin typeface="+mn-ea"/>
                <a:cs typeface="Times New Roman" panose="02020603050405020304" pitchFamily="18" charset="0"/>
              </a:rPr>
              <a:t>株</a:t>
            </a:r>
            <a:r>
              <a:rPr lang="en-US" altLang="ja-JP" sz="2400" dirty="0">
                <a:latin typeface="+mn-ea"/>
                <a:cs typeface="Times New Roman" panose="02020603050405020304" pitchFamily="18" charset="0"/>
              </a:rPr>
              <a:t>)</a:t>
            </a:r>
          </a:p>
          <a:p>
            <a:pPr indent="803275">
              <a:lnSpc>
                <a:spcPct val="95000"/>
              </a:lnSpc>
            </a:pPr>
            <a:r>
              <a:rPr lang="ja-JP" altLang="en-US" sz="2400" dirty="0">
                <a:latin typeface="+mn-ea"/>
                <a:cs typeface="Times New Roman" panose="02020603050405020304" pitchFamily="18" charset="0"/>
              </a:rPr>
              <a:t>・</a:t>
            </a:r>
            <a:r>
              <a:rPr lang="en-US" altLang="ja-JP" sz="2400" dirty="0">
                <a:latin typeface="+mn-ea"/>
                <a:cs typeface="Times New Roman" panose="02020603050405020304" pitchFamily="18" charset="0"/>
              </a:rPr>
              <a:t> (</a:t>
            </a:r>
            <a:r>
              <a:rPr lang="ja-JP" altLang="en-US" sz="2400" dirty="0">
                <a:latin typeface="+mn-ea"/>
                <a:cs typeface="Times New Roman" panose="02020603050405020304" pitchFamily="18" charset="0"/>
              </a:rPr>
              <a:t>株</a:t>
            </a:r>
            <a:r>
              <a:rPr lang="en-US" altLang="ja-JP" sz="2400" dirty="0">
                <a:latin typeface="+mn-ea"/>
                <a:cs typeface="Times New Roman" panose="02020603050405020304" pitchFamily="18" charset="0"/>
              </a:rPr>
              <a:t>)</a:t>
            </a:r>
            <a:r>
              <a:rPr lang="ja-JP" altLang="en-US" sz="2400" dirty="0">
                <a:latin typeface="+mn-ea"/>
                <a:cs typeface="Times New Roman" panose="02020603050405020304" pitchFamily="18" charset="0"/>
              </a:rPr>
              <a:t>日立情報通信エンジニアリング</a:t>
            </a:r>
            <a:r>
              <a:rPr lang="en-US" altLang="ja-JP" sz="2400" dirty="0">
                <a:latin typeface="+mn-ea"/>
                <a:cs typeface="Times New Roman" panose="02020603050405020304" pitchFamily="18" charset="0"/>
              </a:rPr>
              <a:t>/ (</a:t>
            </a:r>
            <a:r>
              <a:rPr lang="ja-JP" altLang="en-US" sz="2400" dirty="0">
                <a:latin typeface="+mn-ea"/>
                <a:cs typeface="Times New Roman" panose="02020603050405020304" pitchFamily="18" charset="0"/>
              </a:rPr>
              <a:t>株</a:t>
            </a:r>
            <a:r>
              <a:rPr lang="en-US" altLang="ja-JP" sz="2400" dirty="0">
                <a:latin typeface="+mn-ea"/>
                <a:cs typeface="Times New Roman" panose="02020603050405020304" pitchFamily="18" charset="0"/>
              </a:rPr>
              <a:t>)</a:t>
            </a:r>
            <a:r>
              <a:rPr lang="ja-JP" altLang="en-US" sz="2400" dirty="0">
                <a:latin typeface="+mn-ea"/>
                <a:cs typeface="Times New Roman" panose="02020603050405020304" pitchFamily="18" charset="0"/>
              </a:rPr>
              <a:t>日立製作所</a:t>
            </a:r>
          </a:p>
          <a:p>
            <a:pPr>
              <a:buFont typeface="Arial" charset="0"/>
              <a:buNone/>
            </a:pPr>
            <a:endParaRPr lang="ja-JP" altLang="en-US" sz="2400" dirty="0">
              <a:latin typeface="+mn-ea"/>
              <a:cs typeface="Times New Roman" panose="02020603050405020304" pitchFamily="18" charset="0"/>
            </a:endParaRPr>
          </a:p>
          <a:p>
            <a:pPr marL="803275" indent="-446088">
              <a:lnSpc>
                <a:spcPct val="95000"/>
              </a:lnSpc>
            </a:pPr>
            <a:r>
              <a:rPr lang="en-US" altLang="ja-JP" sz="2400" dirty="0">
                <a:latin typeface="+mn-ea"/>
                <a:cs typeface="Times New Roman" panose="02020603050405020304" pitchFamily="18" charset="0"/>
              </a:rPr>
              <a:t>2.</a:t>
            </a:r>
            <a:r>
              <a:rPr lang="ja-JP" altLang="en-US" sz="2400" dirty="0">
                <a:latin typeface="+mn-ea"/>
                <a:cs typeface="Times New Roman" panose="02020603050405020304" pitchFamily="18" charset="0"/>
              </a:rPr>
              <a:t> ソフトウェアタイプ　</a:t>
            </a:r>
            <a:r>
              <a:rPr lang="en-US" altLang="ja-JP" sz="2400" dirty="0">
                <a:latin typeface="+mn-ea"/>
                <a:cs typeface="Times New Roman" panose="02020603050405020304" pitchFamily="18" charset="0"/>
              </a:rPr>
              <a:t>3</a:t>
            </a:r>
            <a:r>
              <a:rPr lang="ja-JP" altLang="en-US" sz="2400" dirty="0">
                <a:latin typeface="+mn-ea"/>
                <a:cs typeface="Times New Roman" panose="02020603050405020304" pitchFamily="18" charset="0"/>
              </a:rPr>
              <a:t>社　</a:t>
            </a:r>
            <a:r>
              <a:rPr lang="en-US" altLang="ja-JP" sz="2400" dirty="0">
                <a:latin typeface="+mn-ea"/>
                <a:cs typeface="Times New Roman" panose="02020603050405020304" pitchFamily="18" charset="0"/>
              </a:rPr>
              <a:t>5</a:t>
            </a:r>
            <a:r>
              <a:rPr lang="ja-JP" altLang="en-US" sz="2400" dirty="0">
                <a:latin typeface="+mn-ea"/>
                <a:cs typeface="Times New Roman" panose="02020603050405020304" pitchFamily="18" charset="0"/>
              </a:rPr>
              <a:t>製品　　　　　　　　　　　</a:t>
            </a:r>
          </a:p>
          <a:p>
            <a:pPr indent="803275">
              <a:lnSpc>
                <a:spcPct val="95000"/>
              </a:lnSpc>
            </a:pPr>
            <a:r>
              <a:rPr lang="ja-JP" altLang="en-US" sz="2400" dirty="0">
                <a:latin typeface="+mn-ea"/>
                <a:cs typeface="Times New Roman" panose="02020603050405020304" pitchFamily="18" charset="0"/>
              </a:rPr>
              <a:t>・</a:t>
            </a:r>
            <a:r>
              <a:rPr lang="en-US" altLang="ja-JP" sz="2400" dirty="0">
                <a:latin typeface="+mn-ea"/>
                <a:cs typeface="Times New Roman" panose="02020603050405020304" pitchFamily="18" charset="0"/>
              </a:rPr>
              <a:t>(</a:t>
            </a:r>
            <a:r>
              <a:rPr lang="ja-JP" altLang="en-US" sz="2400" dirty="0">
                <a:latin typeface="+mn-ea"/>
                <a:cs typeface="Times New Roman" panose="02020603050405020304" pitchFamily="18" charset="0"/>
              </a:rPr>
              <a:t>株</a:t>
            </a:r>
            <a:r>
              <a:rPr lang="en-US" altLang="ja-JP" sz="2400" dirty="0">
                <a:latin typeface="+mn-ea"/>
                <a:cs typeface="Times New Roman" panose="02020603050405020304" pitchFamily="18" charset="0"/>
              </a:rPr>
              <a:t>)PFU</a:t>
            </a:r>
          </a:p>
          <a:p>
            <a:pPr indent="803275">
              <a:lnSpc>
                <a:spcPct val="95000"/>
              </a:lnSpc>
            </a:pPr>
            <a:r>
              <a:rPr lang="ja-JP" altLang="en-US" sz="2400" dirty="0">
                <a:latin typeface="+mn-ea"/>
                <a:cs typeface="Times New Roman" panose="02020603050405020304" pitchFamily="18" charset="0"/>
              </a:rPr>
              <a:t>・</a:t>
            </a:r>
            <a:r>
              <a:rPr lang="en-US" altLang="ja-JP" sz="2400" dirty="0">
                <a:latin typeface="+mn-ea"/>
                <a:cs typeface="Times New Roman" panose="02020603050405020304" pitchFamily="18" charset="0"/>
              </a:rPr>
              <a:t>(</a:t>
            </a:r>
            <a:r>
              <a:rPr lang="ja-JP" altLang="en-US" sz="2400" dirty="0">
                <a:latin typeface="+mn-ea"/>
                <a:cs typeface="Times New Roman" panose="02020603050405020304" pitchFamily="18" charset="0"/>
              </a:rPr>
              <a:t>株</a:t>
            </a:r>
            <a:r>
              <a:rPr lang="en-US" altLang="ja-JP" sz="2400" dirty="0">
                <a:latin typeface="+mn-ea"/>
                <a:cs typeface="Times New Roman" panose="02020603050405020304" pitchFamily="18" charset="0"/>
              </a:rPr>
              <a:t>)NTT</a:t>
            </a:r>
            <a:r>
              <a:rPr lang="ja-JP" altLang="en-US" sz="2400" dirty="0">
                <a:latin typeface="+mn-ea"/>
                <a:cs typeface="Times New Roman" panose="02020603050405020304" pitchFamily="18" charset="0"/>
              </a:rPr>
              <a:t>データ</a:t>
            </a:r>
            <a:r>
              <a:rPr lang="en-US" altLang="ja-JP" sz="2400" dirty="0">
                <a:latin typeface="+mn-ea"/>
                <a:cs typeface="Times New Roman" panose="02020603050405020304" pitchFamily="18" charset="0"/>
              </a:rPr>
              <a:t>NJK</a:t>
            </a:r>
          </a:p>
          <a:p>
            <a:pPr indent="803275">
              <a:lnSpc>
                <a:spcPct val="95000"/>
              </a:lnSpc>
            </a:pPr>
            <a:r>
              <a:rPr lang="ja-JP" altLang="en-US" sz="2400" dirty="0">
                <a:latin typeface="+mn-ea"/>
                <a:cs typeface="Times New Roman" panose="02020603050405020304" pitchFamily="18" charset="0"/>
              </a:rPr>
              <a:t>・リコージャパン</a:t>
            </a:r>
            <a:r>
              <a:rPr lang="en-US" altLang="ja-JP" sz="2400" dirty="0">
                <a:latin typeface="+mn-ea"/>
                <a:cs typeface="Times New Roman" panose="02020603050405020304" pitchFamily="18" charset="0"/>
              </a:rPr>
              <a:t>(</a:t>
            </a:r>
            <a:r>
              <a:rPr lang="ja-JP" altLang="en-US" sz="2400" dirty="0">
                <a:latin typeface="+mn-ea"/>
                <a:cs typeface="Times New Roman" panose="02020603050405020304" pitchFamily="18" charset="0"/>
              </a:rPr>
              <a:t>株</a:t>
            </a:r>
            <a:r>
              <a:rPr lang="en-US" altLang="ja-JP" sz="2400" dirty="0">
                <a:latin typeface="+mn-ea"/>
                <a:cs typeface="Times New Roman" panose="02020603050405020304" pitchFamily="18" charset="0"/>
              </a:rPr>
              <a:t>)</a:t>
            </a:r>
          </a:p>
          <a:p>
            <a:pPr>
              <a:lnSpc>
                <a:spcPct val="95000"/>
              </a:lnSpc>
            </a:pPr>
            <a:endParaRPr lang="en-US" altLang="ja-JP" sz="2400" dirty="0">
              <a:latin typeface="+mn-ea"/>
              <a:cs typeface="Times New Roman" panose="02020603050405020304" pitchFamily="18" charset="0"/>
            </a:endParaRPr>
          </a:p>
          <a:p>
            <a:pPr indent="357188">
              <a:lnSpc>
                <a:spcPct val="95000"/>
              </a:lnSpc>
            </a:pPr>
            <a:r>
              <a:rPr lang="en-US" altLang="ja-JP" sz="2400" dirty="0">
                <a:latin typeface="+mn-ea"/>
                <a:cs typeface="Times New Roman" panose="02020603050405020304" pitchFamily="18" charset="0"/>
              </a:rPr>
              <a:t>3.</a:t>
            </a:r>
            <a:r>
              <a:rPr lang="ja-JP" altLang="en-US" sz="2400" dirty="0">
                <a:latin typeface="+mn-ea"/>
                <a:cs typeface="Times New Roman" panose="02020603050405020304" pitchFamily="18" charset="0"/>
              </a:rPr>
              <a:t> サービスタイプ  ２社  </a:t>
            </a:r>
            <a:r>
              <a:rPr lang="en-US" altLang="ja-JP" sz="2400" dirty="0">
                <a:latin typeface="+mn-ea"/>
                <a:cs typeface="Times New Roman" panose="02020603050405020304" pitchFamily="18" charset="0"/>
              </a:rPr>
              <a:t>3</a:t>
            </a:r>
            <a:r>
              <a:rPr lang="ja-JP" altLang="en-US" sz="2400" dirty="0">
                <a:latin typeface="+mn-ea"/>
                <a:cs typeface="Times New Roman" panose="02020603050405020304" pitchFamily="18" charset="0"/>
              </a:rPr>
              <a:t>製品</a:t>
            </a:r>
            <a:endParaRPr lang="en-US" altLang="ja-JP" sz="2400" dirty="0">
              <a:latin typeface="+mn-ea"/>
              <a:cs typeface="Times New Roman" panose="02020603050405020304" pitchFamily="18" charset="0"/>
            </a:endParaRPr>
          </a:p>
          <a:p>
            <a:pPr marL="444500" indent="358775">
              <a:lnSpc>
                <a:spcPct val="95000"/>
              </a:lnSpc>
            </a:pPr>
            <a:r>
              <a:rPr lang="ja-JP" altLang="en-US" sz="2400" dirty="0">
                <a:latin typeface="+mn-ea"/>
                <a:cs typeface="Times New Roman" panose="02020603050405020304" pitchFamily="18" charset="0"/>
              </a:rPr>
              <a:t>・東芝デジタルソリューションズ</a:t>
            </a:r>
            <a:r>
              <a:rPr lang="en-US" altLang="ja-JP" sz="2400" dirty="0">
                <a:latin typeface="+mn-ea"/>
                <a:cs typeface="Times New Roman" panose="02020603050405020304" pitchFamily="18" charset="0"/>
              </a:rPr>
              <a:t>(</a:t>
            </a:r>
            <a:r>
              <a:rPr lang="ja-JP" altLang="en-US" sz="2400" dirty="0">
                <a:latin typeface="+mn-ea"/>
                <a:cs typeface="Times New Roman" panose="02020603050405020304" pitchFamily="18" charset="0"/>
              </a:rPr>
              <a:t>株</a:t>
            </a:r>
            <a:r>
              <a:rPr lang="en-US" altLang="ja-JP" sz="2400" dirty="0">
                <a:latin typeface="+mn-ea"/>
                <a:cs typeface="Times New Roman" panose="02020603050405020304" pitchFamily="18" charset="0"/>
              </a:rPr>
              <a:t>)</a:t>
            </a:r>
            <a:r>
              <a:rPr lang="ja-JP" altLang="en-US" sz="2400" dirty="0">
                <a:latin typeface="+mn-ea"/>
                <a:cs typeface="Times New Roman" panose="02020603050405020304" pitchFamily="18" charset="0"/>
              </a:rPr>
              <a:t>　　　　　　　　　　　　</a:t>
            </a:r>
          </a:p>
          <a:p>
            <a:pPr marL="444500" indent="358775">
              <a:lnSpc>
                <a:spcPct val="95000"/>
              </a:lnSpc>
            </a:pPr>
            <a:r>
              <a:rPr lang="ja-JP" altLang="en-US" sz="2400" dirty="0">
                <a:latin typeface="+mn-ea"/>
                <a:cs typeface="Times New Roman" panose="02020603050405020304" pitchFamily="18" charset="0"/>
              </a:rPr>
              <a:t>・パナソニックソリューションテクノロジー</a:t>
            </a:r>
            <a:r>
              <a:rPr lang="en-US" altLang="ja-JP" sz="2400" dirty="0">
                <a:latin typeface="+mn-ea"/>
                <a:cs typeface="Times New Roman" panose="02020603050405020304" pitchFamily="18" charset="0"/>
              </a:rPr>
              <a:t>(</a:t>
            </a:r>
            <a:r>
              <a:rPr lang="ja-JP" altLang="en-US" sz="2400" dirty="0">
                <a:latin typeface="+mn-ea"/>
                <a:cs typeface="Times New Roman" panose="02020603050405020304" pitchFamily="18" charset="0"/>
              </a:rPr>
              <a:t>株</a:t>
            </a:r>
            <a:r>
              <a:rPr lang="en-US" altLang="ja-JP" sz="2400" dirty="0">
                <a:latin typeface="+mn-ea"/>
                <a:cs typeface="Times New Roman" panose="02020603050405020304" pitchFamily="18" charset="0"/>
              </a:rPr>
              <a:t>)</a:t>
            </a:r>
          </a:p>
          <a:p>
            <a:pPr>
              <a:lnSpc>
                <a:spcPct val="95000"/>
              </a:lnSpc>
            </a:pPr>
            <a:r>
              <a:rPr lang="ja-JP" altLang="en-US" sz="2400" dirty="0">
                <a:latin typeface="+mn-ea"/>
                <a:cs typeface="Times New Roman" panose="02020603050405020304" pitchFamily="18" charset="0"/>
              </a:rPr>
              <a:t> 　　　　　　　　　　　　　　　　　　　　　　　　         （順不同）</a:t>
            </a:r>
          </a:p>
        </p:txBody>
      </p:sp>
      <p:sp>
        <p:nvSpPr>
          <p:cNvPr id="6" name="タイトル 1">
            <a:extLst>
              <a:ext uri="{FF2B5EF4-FFF2-40B4-BE49-F238E27FC236}">
                <a16:creationId xmlns:a16="http://schemas.microsoft.com/office/drawing/2014/main" id="{9419D97C-2C13-98F1-4FFF-137E31A82F29}"/>
              </a:ext>
            </a:extLst>
          </p:cNvPr>
          <p:cNvSpPr txBox="1">
            <a:spLocks/>
          </p:cNvSpPr>
          <p:nvPr/>
        </p:nvSpPr>
        <p:spPr>
          <a:xfrm>
            <a:off x="337268" y="313741"/>
            <a:ext cx="10260054" cy="32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a:lstStyle>
          <a:p>
            <a:r>
              <a:rPr lang="ja-JP" altLang="en-US" dirty="0"/>
              <a:t>３．</a:t>
            </a:r>
            <a:r>
              <a:rPr lang="en-US" altLang="zh-TW" dirty="0"/>
              <a:t>OCR</a:t>
            </a:r>
            <a:r>
              <a:rPr lang="ja-JP" altLang="en-US" dirty="0"/>
              <a:t>製品</a:t>
            </a:r>
            <a:r>
              <a:rPr lang="zh-TW" altLang="en-US" dirty="0"/>
              <a:t>動向調査</a:t>
            </a:r>
            <a:endParaRPr lang="ja-JP" altLang="en-US" dirty="0"/>
          </a:p>
        </p:txBody>
      </p:sp>
      <p:sp>
        <p:nvSpPr>
          <p:cNvPr id="7" name="正方形/長方形 6">
            <a:extLst>
              <a:ext uri="{FF2B5EF4-FFF2-40B4-BE49-F238E27FC236}">
                <a16:creationId xmlns:a16="http://schemas.microsoft.com/office/drawing/2014/main" id="{634BEAB9-BB82-6AF5-F10E-56AC8D929C21}"/>
              </a:ext>
            </a:extLst>
          </p:cNvPr>
          <p:cNvSpPr/>
          <p:nvPr/>
        </p:nvSpPr>
        <p:spPr>
          <a:xfrm>
            <a:off x="830317" y="641965"/>
            <a:ext cx="10646980" cy="809902"/>
          </a:xfrm>
          <a:prstGeom prst="rect">
            <a:avLst/>
          </a:prstGeom>
        </p:spPr>
        <p:txBody>
          <a:bodyPr wrap="square">
            <a:spAutoFit/>
          </a:bodyPr>
          <a:lstStyle/>
          <a:p>
            <a:pPr>
              <a:lnSpc>
                <a:spcPct val="200000"/>
              </a:lnSpc>
            </a:pPr>
            <a:r>
              <a:rPr lang="ja-JP" altLang="en-US" sz="2800" dirty="0">
                <a:latin typeface="Meiryo UI" panose="020B0604030504040204" pitchFamily="50" charset="-128"/>
                <a:ea typeface="Meiryo UI" panose="020B0604030504040204" pitchFamily="50" charset="-128"/>
              </a:rPr>
              <a:t>製品動向調査回答メーカー</a:t>
            </a:r>
          </a:p>
        </p:txBody>
      </p:sp>
    </p:spTree>
    <p:extLst>
      <p:ext uri="{BB962C8B-B14F-4D97-AF65-F5344CB8AC3E}">
        <p14:creationId xmlns:p14="http://schemas.microsoft.com/office/powerpoint/2010/main" val="4027319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EFAE4D-F2B2-6150-EC01-5CB1AC34C48A}"/>
              </a:ext>
            </a:extLst>
          </p:cNvPr>
          <p:cNvSpPr>
            <a:spLocks noGrp="1"/>
          </p:cNvSpPr>
          <p:nvPr>
            <p:ph type="title"/>
          </p:nvPr>
        </p:nvSpPr>
        <p:spPr/>
        <p:txBody>
          <a:bodyPr/>
          <a:lstStyle/>
          <a:p>
            <a:r>
              <a:rPr lang="ja-JP" altLang="en-US" dirty="0"/>
              <a:t>３．</a:t>
            </a:r>
            <a:r>
              <a:rPr lang="en-US" altLang="zh-TW" dirty="0"/>
              <a:t>OCR</a:t>
            </a:r>
            <a:r>
              <a:rPr lang="ja-JP" altLang="en-US" dirty="0"/>
              <a:t>製品</a:t>
            </a:r>
            <a:r>
              <a:rPr lang="zh-TW" altLang="en-US" dirty="0"/>
              <a:t>動向調査</a:t>
            </a:r>
            <a:endParaRPr kumimoji="1" lang="ja-JP" altLang="en-US" dirty="0"/>
          </a:p>
        </p:txBody>
      </p:sp>
      <p:sp>
        <p:nvSpPr>
          <p:cNvPr id="4" name="フッター プレースホルダー 3">
            <a:extLst>
              <a:ext uri="{FF2B5EF4-FFF2-40B4-BE49-F238E27FC236}">
                <a16:creationId xmlns:a16="http://schemas.microsoft.com/office/drawing/2014/main" id="{AED3C8D3-B47A-251F-3068-5D9BD7C7DFD9}"/>
              </a:ext>
            </a:extLst>
          </p:cNvPr>
          <p:cNvSpPr>
            <a:spLocks noGrp="1"/>
          </p:cNvSpPr>
          <p:nvPr>
            <p:ph type="ftr" sz="quarter" idx="3"/>
          </p:nvPr>
        </p:nvSpPr>
        <p:spPr/>
        <p:txBody>
          <a:bodyPr/>
          <a:lstStyle/>
          <a:p>
            <a:r>
              <a:rPr lang="en-US" altLang="ja-JP"/>
              <a:t>© JEITA</a:t>
            </a:r>
            <a:endParaRPr lang="ja-JP" altLang="en-US" dirty="0"/>
          </a:p>
        </p:txBody>
      </p:sp>
      <p:sp>
        <p:nvSpPr>
          <p:cNvPr id="5" name="正方形/長方形 4">
            <a:extLst>
              <a:ext uri="{FF2B5EF4-FFF2-40B4-BE49-F238E27FC236}">
                <a16:creationId xmlns:a16="http://schemas.microsoft.com/office/drawing/2014/main" id="{9E2D123A-6931-EFE8-A7EA-524496078B3E}"/>
              </a:ext>
            </a:extLst>
          </p:cNvPr>
          <p:cNvSpPr/>
          <p:nvPr/>
        </p:nvSpPr>
        <p:spPr>
          <a:xfrm>
            <a:off x="830317" y="641965"/>
            <a:ext cx="10646980" cy="809902"/>
          </a:xfrm>
          <a:prstGeom prst="rect">
            <a:avLst/>
          </a:prstGeom>
        </p:spPr>
        <p:txBody>
          <a:bodyPr wrap="square">
            <a:spAutoFit/>
          </a:bodyPr>
          <a:lstStyle/>
          <a:p>
            <a:pPr>
              <a:lnSpc>
                <a:spcPct val="200000"/>
              </a:lnSpc>
            </a:pPr>
            <a:r>
              <a:rPr lang="ja-JP" altLang="en-US" sz="2800" dirty="0">
                <a:latin typeface="Meiryo UI" panose="020B0604030504040204" pitchFamily="50" charset="-128"/>
                <a:ea typeface="Meiryo UI" panose="020B0604030504040204" pitchFamily="50" charset="-128"/>
              </a:rPr>
              <a:t>製品の形態</a:t>
            </a:r>
          </a:p>
        </p:txBody>
      </p:sp>
      <p:graphicFrame>
        <p:nvGraphicFramePr>
          <p:cNvPr id="6" name="グラフ 5">
            <a:extLst>
              <a:ext uri="{FF2B5EF4-FFF2-40B4-BE49-F238E27FC236}">
                <a16:creationId xmlns:a16="http://schemas.microsoft.com/office/drawing/2014/main" id="{64ECB087-BC1A-FBF4-D282-1B274D8F3248}"/>
              </a:ext>
            </a:extLst>
          </p:cNvPr>
          <p:cNvGraphicFramePr/>
          <p:nvPr>
            <p:extLst>
              <p:ext uri="{D42A27DB-BD31-4B8C-83A1-F6EECF244321}">
                <p14:modId xmlns:p14="http://schemas.microsoft.com/office/powerpoint/2010/main" val="1681517247"/>
              </p:ext>
            </p:extLst>
          </p:nvPr>
        </p:nvGraphicFramePr>
        <p:xfrm>
          <a:off x="888697" y="2152035"/>
          <a:ext cx="10751156"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a:extLst>
              <a:ext uri="{FF2B5EF4-FFF2-40B4-BE49-F238E27FC236}">
                <a16:creationId xmlns:a16="http://schemas.microsoft.com/office/drawing/2014/main" id="{41197D6E-FE9E-FB8D-515D-86F164F0A8B4}"/>
              </a:ext>
            </a:extLst>
          </p:cNvPr>
          <p:cNvSpPr/>
          <p:nvPr/>
        </p:nvSpPr>
        <p:spPr>
          <a:xfrm>
            <a:off x="714703" y="1070813"/>
            <a:ext cx="10762594" cy="1144929"/>
          </a:xfrm>
          <a:prstGeom prst="rect">
            <a:avLst/>
          </a:prstGeom>
        </p:spPr>
        <p:txBody>
          <a:bodyPr wrap="square">
            <a:spAutoFit/>
          </a:bodyPr>
          <a:lstStyle/>
          <a:p>
            <a:pPr indent="357188">
              <a:lnSpc>
                <a:spcPct val="95000"/>
              </a:lnSpc>
            </a:pPr>
            <a:endParaRPr lang="en-US" altLang="ja-JP" sz="2400" dirty="0">
              <a:latin typeface="+mn-ea"/>
            </a:endParaRPr>
          </a:p>
          <a:p>
            <a:pPr indent="357188">
              <a:lnSpc>
                <a:spcPct val="95000"/>
              </a:lnSpc>
            </a:pPr>
            <a:r>
              <a:rPr lang="ja-JP" altLang="en-US" sz="2400" dirty="0">
                <a:latin typeface="+mn-ea"/>
                <a:cs typeface="Times New Roman" panose="02020603050405020304" pitchFamily="18" charset="0"/>
              </a:rPr>
              <a:t>ソフトウェアタイプが減少傾向，デバイスタイプの比率は増加しているが製品数は減少。サービスタイプが相対的に増加傾向。</a:t>
            </a:r>
          </a:p>
        </p:txBody>
      </p:sp>
    </p:spTree>
    <p:extLst>
      <p:ext uri="{BB962C8B-B14F-4D97-AF65-F5344CB8AC3E}">
        <p14:creationId xmlns:p14="http://schemas.microsoft.com/office/powerpoint/2010/main" val="334591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A8DD1C55-B419-ECD8-26C0-10B6518DEC55}"/>
              </a:ext>
            </a:extLst>
          </p:cNvPr>
          <p:cNvGraphicFramePr/>
          <p:nvPr>
            <p:extLst>
              <p:ext uri="{D42A27DB-BD31-4B8C-83A1-F6EECF244321}">
                <p14:modId xmlns:p14="http://schemas.microsoft.com/office/powerpoint/2010/main" val="1495101434"/>
              </p:ext>
            </p:extLst>
          </p:nvPr>
        </p:nvGraphicFramePr>
        <p:xfrm>
          <a:off x="1000125" y="2215741"/>
          <a:ext cx="10651166" cy="3895903"/>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a:extLst>
              <a:ext uri="{FF2B5EF4-FFF2-40B4-BE49-F238E27FC236}">
                <a16:creationId xmlns:a16="http://schemas.microsoft.com/office/drawing/2014/main" id="{C4EFAE4D-F2B2-6150-EC01-5CB1AC34C48A}"/>
              </a:ext>
            </a:extLst>
          </p:cNvPr>
          <p:cNvSpPr>
            <a:spLocks noGrp="1"/>
          </p:cNvSpPr>
          <p:nvPr>
            <p:ph type="title"/>
          </p:nvPr>
        </p:nvSpPr>
        <p:spPr/>
        <p:txBody>
          <a:bodyPr/>
          <a:lstStyle/>
          <a:p>
            <a:r>
              <a:rPr lang="ja-JP" altLang="en-US" dirty="0"/>
              <a:t>３．</a:t>
            </a:r>
            <a:r>
              <a:rPr lang="en-US" altLang="zh-TW" dirty="0"/>
              <a:t>OCR</a:t>
            </a:r>
            <a:r>
              <a:rPr lang="ja-JP" altLang="en-US" dirty="0"/>
              <a:t>製品</a:t>
            </a:r>
            <a:r>
              <a:rPr lang="zh-TW" altLang="en-US" dirty="0"/>
              <a:t>動向調査</a:t>
            </a:r>
            <a:endParaRPr kumimoji="1" lang="ja-JP" altLang="en-US" dirty="0"/>
          </a:p>
        </p:txBody>
      </p:sp>
      <p:sp>
        <p:nvSpPr>
          <p:cNvPr id="4" name="フッター プレースホルダー 3">
            <a:extLst>
              <a:ext uri="{FF2B5EF4-FFF2-40B4-BE49-F238E27FC236}">
                <a16:creationId xmlns:a16="http://schemas.microsoft.com/office/drawing/2014/main" id="{AED3C8D3-B47A-251F-3068-5D9BD7C7DFD9}"/>
              </a:ext>
            </a:extLst>
          </p:cNvPr>
          <p:cNvSpPr>
            <a:spLocks noGrp="1"/>
          </p:cNvSpPr>
          <p:nvPr>
            <p:ph type="ftr" sz="quarter" idx="3"/>
          </p:nvPr>
        </p:nvSpPr>
        <p:spPr/>
        <p:txBody>
          <a:bodyPr/>
          <a:lstStyle/>
          <a:p>
            <a:r>
              <a:rPr lang="en-US" altLang="ja-JP"/>
              <a:t>© JEITA</a:t>
            </a:r>
            <a:endParaRPr lang="ja-JP" altLang="en-US" dirty="0"/>
          </a:p>
        </p:txBody>
      </p:sp>
      <p:sp>
        <p:nvSpPr>
          <p:cNvPr id="5" name="正方形/長方形 4">
            <a:extLst>
              <a:ext uri="{FF2B5EF4-FFF2-40B4-BE49-F238E27FC236}">
                <a16:creationId xmlns:a16="http://schemas.microsoft.com/office/drawing/2014/main" id="{9E2D123A-6931-EFE8-A7EA-524496078B3E}"/>
              </a:ext>
            </a:extLst>
          </p:cNvPr>
          <p:cNvSpPr/>
          <p:nvPr/>
        </p:nvSpPr>
        <p:spPr>
          <a:xfrm>
            <a:off x="830317" y="641965"/>
            <a:ext cx="10646980" cy="809902"/>
          </a:xfrm>
          <a:prstGeom prst="rect">
            <a:avLst/>
          </a:prstGeom>
        </p:spPr>
        <p:txBody>
          <a:bodyPr wrap="square">
            <a:spAutoFit/>
          </a:bodyPr>
          <a:lstStyle/>
          <a:p>
            <a:pPr>
              <a:lnSpc>
                <a:spcPct val="200000"/>
              </a:lnSpc>
            </a:pPr>
            <a:r>
              <a:rPr lang="ja-JP" altLang="en-US" sz="2800" dirty="0">
                <a:latin typeface="Meiryo UI" panose="020B0604030504040204" pitchFamily="50" charset="-128"/>
                <a:ea typeface="Meiryo UI" panose="020B0604030504040204" pitchFamily="50" charset="-128"/>
              </a:rPr>
              <a:t>入力媒体</a:t>
            </a:r>
          </a:p>
        </p:txBody>
      </p:sp>
      <p:sp>
        <p:nvSpPr>
          <p:cNvPr id="8" name="正方形/長方形 7">
            <a:extLst>
              <a:ext uri="{FF2B5EF4-FFF2-40B4-BE49-F238E27FC236}">
                <a16:creationId xmlns:a16="http://schemas.microsoft.com/office/drawing/2014/main" id="{41197D6E-FE9E-FB8D-515D-86F164F0A8B4}"/>
              </a:ext>
            </a:extLst>
          </p:cNvPr>
          <p:cNvSpPr/>
          <p:nvPr/>
        </p:nvSpPr>
        <p:spPr>
          <a:xfrm>
            <a:off x="714703" y="1070813"/>
            <a:ext cx="10762594" cy="1144929"/>
          </a:xfrm>
          <a:prstGeom prst="rect">
            <a:avLst/>
          </a:prstGeom>
        </p:spPr>
        <p:txBody>
          <a:bodyPr wrap="square">
            <a:spAutoFit/>
          </a:bodyPr>
          <a:lstStyle/>
          <a:p>
            <a:pPr indent="357188">
              <a:lnSpc>
                <a:spcPct val="95000"/>
              </a:lnSpc>
            </a:pPr>
            <a:endParaRPr lang="en-US" altLang="ja-JP" sz="2400" dirty="0">
              <a:latin typeface="+mn-ea"/>
            </a:endParaRPr>
          </a:p>
          <a:p>
            <a:pPr indent="357188">
              <a:lnSpc>
                <a:spcPct val="95000"/>
              </a:lnSpc>
            </a:pPr>
            <a:r>
              <a:rPr lang="ja-JP" altLang="en-US" sz="2400" dirty="0">
                <a:latin typeface="+mn-ea"/>
                <a:cs typeface="Times New Roman" panose="02020603050405020304" pitchFamily="18" charset="0"/>
              </a:rPr>
              <a:t>多様な媒体から画像を入力していることがうかがえる。</a:t>
            </a:r>
          </a:p>
          <a:p>
            <a:pPr indent="357188">
              <a:lnSpc>
                <a:spcPct val="95000"/>
              </a:lnSpc>
            </a:pPr>
            <a:r>
              <a:rPr lang="ja-JP" altLang="en-US" sz="2400" dirty="0">
                <a:latin typeface="+mn-ea"/>
                <a:cs typeface="Times New Roman" panose="02020603050405020304" pitchFamily="18" charset="0"/>
              </a:rPr>
              <a:t>海外では消滅している</a:t>
            </a:r>
            <a:r>
              <a:rPr lang="en-US" altLang="ja-JP" sz="2400" dirty="0">
                <a:latin typeface="+mn-ea"/>
                <a:cs typeface="Times New Roman" panose="02020603050405020304" pitchFamily="18" charset="0"/>
              </a:rPr>
              <a:t>FAX</a:t>
            </a:r>
            <a:r>
              <a:rPr lang="ja-JP" altLang="en-US" sz="2400" dirty="0">
                <a:latin typeface="+mn-ea"/>
                <a:cs typeface="Times New Roman" panose="02020603050405020304" pitchFamily="18" charset="0"/>
              </a:rPr>
              <a:t>も，注文用途で根強い人気がある</a:t>
            </a:r>
          </a:p>
        </p:txBody>
      </p:sp>
    </p:spTree>
    <p:extLst>
      <p:ext uri="{BB962C8B-B14F-4D97-AF65-F5344CB8AC3E}">
        <p14:creationId xmlns:p14="http://schemas.microsoft.com/office/powerpoint/2010/main" val="319469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8CCD2B-17DB-E033-A8F4-6E93796FA2B7}"/>
              </a:ext>
            </a:extLst>
          </p:cNvPr>
          <p:cNvSpPr>
            <a:spLocks noGrp="1"/>
          </p:cNvSpPr>
          <p:nvPr>
            <p:ph type="title"/>
          </p:nvPr>
        </p:nvSpPr>
        <p:spPr/>
        <p:txBody>
          <a:bodyPr/>
          <a:lstStyle/>
          <a:p>
            <a:r>
              <a:rPr lang="ja-JP" altLang="en-US" dirty="0"/>
              <a:t>３．</a:t>
            </a:r>
            <a:r>
              <a:rPr lang="en-US" altLang="zh-TW" dirty="0"/>
              <a:t>OCR</a:t>
            </a:r>
            <a:r>
              <a:rPr lang="ja-JP" altLang="en-US" dirty="0"/>
              <a:t>製品</a:t>
            </a:r>
            <a:r>
              <a:rPr lang="zh-TW" altLang="en-US" dirty="0"/>
              <a:t>動向調査</a:t>
            </a:r>
            <a:endParaRPr kumimoji="1" lang="ja-JP" altLang="en-US" dirty="0"/>
          </a:p>
        </p:txBody>
      </p:sp>
      <p:sp>
        <p:nvSpPr>
          <p:cNvPr id="4" name="フッター プレースホルダー 3">
            <a:extLst>
              <a:ext uri="{FF2B5EF4-FFF2-40B4-BE49-F238E27FC236}">
                <a16:creationId xmlns:a16="http://schemas.microsoft.com/office/drawing/2014/main" id="{61493FA0-28A7-8AD3-7B35-28B7F9A052A6}"/>
              </a:ext>
            </a:extLst>
          </p:cNvPr>
          <p:cNvSpPr>
            <a:spLocks noGrp="1"/>
          </p:cNvSpPr>
          <p:nvPr>
            <p:ph type="ftr" sz="quarter" idx="3"/>
          </p:nvPr>
        </p:nvSpPr>
        <p:spPr/>
        <p:txBody>
          <a:bodyPr/>
          <a:lstStyle/>
          <a:p>
            <a:r>
              <a:rPr lang="en-US" altLang="ja-JP"/>
              <a:t>© JEITA</a:t>
            </a:r>
            <a:endParaRPr lang="ja-JP" altLang="en-US" dirty="0"/>
          </a:p>
        </p:txBody>
      </p:sp>
      <p:sp>
        <p:nvSpPr>
          <p:cNvPr id="5" name="正方形/長方形 4">
            <a:extLst>
              <a:ext uri="{FF2B5EF4-FFF2-40B4-BE49-F238E27FC236}">
                <a16:creationId xmlns:a16="http://schemas.microsoft.com/office/drawing/2014/main" id="{8259D8FD-2712-44FA-026B-8C8F96F36972}"/>
              </a:ext>
            </a:extLst>
          </p:cNvPr>
          <p:cNvSpPr/>
          <p:nvPr/>
        </p:nvSpPr>
        <p:spPr>
          <a:xfrm>
            <a:off x="830317" y="641965"/>
            <a:ext cx="10646980" cy="809902"/>
          </a:xfrm>
          <a:prstGeom prst="rect">
            <a:avLst/>
          </a:prstGeom>
        </p:spPr>
        <p:txBody>
          <a:bodyPr wrap="square">
            <a:spAutoFit/>
          </a:bodyPr>
          <a:lstStyle/>
          <a:p>
            <a:pPr>
              <a:lnSpc>
                <a:spcPct val="200000"/>
              </a:lnSpc>
            </a:pPr>
            <a:r>
              <a:rPr lang="ja-JP" altLang="en-US" sz="2800" dirty="0">
                <a:latin typeface="Meiryo UI" panose="020B0604030504040204" pitchFamily="50" charset="-128"/>
                <a:ea typeface="Meiryo UI" panose="020B0604030504040204" pitchFamily="50" charset="-128"/>
              </a:rPr>
              <a:t>入力形式</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イメージ形式</a:t>
            </a:r>
            <a:r>
              <a:rPr lang="en-US" altLang="ja-JP" sz="2800" dirty="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p:txBody>
      </p:sp>
      <p:graphicFrame>
        <p:nvGraphicFramePr>
          <p:cNvPr id="6" name="グラフ 5">
            <a:extLst>
              <a:ext uri="{FF2B5EF4-FFF2-40B4-BE49-F238E27FC236}">
                <a16:creationId xmlns:a16="http://schemas.microsoft.com/office/drawing/2014/main" id="{5ED78637-B6A8-9243-E3B3-A1BAA1FFD465}"/>
              </a:ext>
            </a:extLst>
          </p:cNvPr>
          <p:cNvGraphicFramePr/>
          <p:nvPr>
            <p:extLst>
              <p:ext uri="{D42A27DB-BD31-4B8C-83A1-F6EECF244321}">
                <p14:modId xmlns:p14="http://schemas.microsoft.com/office/powerpoint/2010/main" val="1280908338"/>
              </p:ext>
            </p:extLst>
          </p:nvPr>
        </p:nvGraphicFramePr>
        <p:xfrm>
          <a:off x="1333560" y="2159000"/>
          <a:ext cx="10334565"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F6113572-8CFF-6BB2-A7CE-C4A81BBAD05D}"/>
              </a:ext>
            </a:extLst>
          </p:cNvPr>
          <p:cNvSpPr txBox="1"/>
          <p:nvPr/>
        </p:nvSpPr>
        <p:spPr>
          <a:xfrm>
            <a:off x="933450" y="2410826"/>
            <a:ext cx="400110" cy="1528762"/>
          </a:xfrm>
          <a:prstGeom prst="rect">
            <a:avLst/>
          </a:prstGeom>
          <a:noFill/>
        </p:spPr>
        <p:txBody>
          <a:bodyPr vert="eaVert" wrap="square" rtlCol="0">
            <a:spAutoFit/>
          </a:bodyPr>
          <a:lstStyle/>
          <a:p>
            <a:r>
              <a:rPr lang="ja-JP" altLang="en-US" sz="1400" dirty="0">
                <a:solidFill>
                  <a:srgbClr val="333333"/>
                </a:solidFill>
                <a:latin typeface="Meiryo UI" panose="020B0604030504040204" pitchFamily="50" charset="-128"/>
                <a:ea typeface="Meiryo UI" panose="020B0604030504040204" pitchFamily="50" charset="-128"/>
              </a:rPr>
              <a:t>サポート率</a:t>
            </a:r>
          </a:p>
        </p:txBody>
      </p:sp>
      <p:sp>
        <p:nvSpPr>
          <p:cNvPr id="8" name="Rectangle 3">
            <a:extLst>
              <a:ext uri="{FF2B5EF4-FFF2-40B4-BE49-F238E27FC236}">
                <a16:creationId xmlns:a16="http://schemas.microsoft.com/office/drawing/2014/main" id="{87CFE115-31D4-E3EA-673A-4CA8257CE5BA}"/>
              </a:ext>
            </a:extLst>
          </p:cNvPr>
          <p:cNvSpPr txBox="1">
            <a:spLocks noChangeArrowheads="1"/>
          </p:cNvSpPr>
          <p:nvPr/>
        </p:nvSpPr>
        <p:spPr bwMode="auto">
          <a:xfrm>
            <a:off x="962354" y="1451867"/>
            <a:ext cx="1089627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rgbClr val="4D4D4D"/>
                </a:solidFill>
                <a:latin typeface="Times New Roman" panose="02020603050405020304" pitchFamily="18" charset="0"/>
                <a:ea typeface="ＭＳ 明朝" panose="02020609040205080304" pitchFamily="17" charset="-128"/>
                <a:cs typeface="+mn-cs"/>
              </a:defRPr>
            </a:lvl1pPr>
            <a:lvl2pPr marL="742950" indent="-285750" algn="l" rtl="0" eaLnBrk="0" fontAlgn="base" hangingPunct="0">
              <a:spcBef>
                <a:spcPct val="20000"/>
              </a:spcBef>
              <a:spcAft>
                <a:spcPct val="0"/>
              </a:spcAft>
              <a:buClr>
                <a:schemeClr val="tx1"/>
              </a:buClr>
              <a:buSzPct val="75000"/>
              <a:buChar char="–"/>
              <a:defRPr kumimoji="1" sz="2400">
                <a:solidFill>
                  <a:srgbClr val="4D4D4D"/>
                </a:solidFill>
                <a:latin typeface="Times New Roman" panose="02020603050405020304" pitchFamily="18" charset="0"/>
                <a:ea typeface="ＭＳ 明朝" panose="02020609040205080304" pitchFamily="17" charset="-128"/>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3pPr>
            <a:lvl4pPr marL="1600200" indent="-228600" algn="l" rtl="0" eaLnBrk="0" fontAlgn="base" hangingPunct="0">
              <a:spcBef>
                <a:spcPct val="20000"/>
              </a:spcBef>
              <a:spcAft>
                <a:spcPct val="0"/>
              </a:spcAft>
              <a:buClr>
                <a:schemeClr val="tx1"/>
              </a:buClr>
              <a:buSzPct val="80000"/>
              <a:buChar char="–"/>
              <a:defRPr kumimoji="1" sz="2000">
                <a:solidFill>
                  <a:srgbClr val="4D4D4D"/>
                </a:solidFill>
                <a:latin typeface="Times New Roman" panose="02020603050405020304" pitchFamily="18" charset="0"/>
                <a:ea typeface="ＭＳ 明朝" panose="02020609040205080304" pitchFamily="17" charset="-128"/>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5pPr>
            <a:lvl6pPr marL="25146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9pPr>
          </a:lstStyle>
          <a:p>
            <a:pPr marL="0" indent="0" eaLnBrk="1" hangingPunct="1">
              <a:lnSpc>
                <a:spcPct val="90000"/>
              </a:lnSpc>
              <a:buNone/>
            </a:pPr>
            <a:r>
              <a:rPr lang="en-US" altLang="ja-JP" sz="2400" kern="0" dirty="0">
                <a:latin typeface="+mn-ea"/>
                <a:ea typeface="+mn-ea"/>
                <a:cs typeface="Times New Roman" panose="02020603050405020304" pitchFamily="18" charset="0"/>
              </a:rPr>
              <a:t>TIFF/BMP</a:t>
            </a:r>
            <a:r>
              <a:rPr lang="ja-JP" altLang="en-US" sz="2400" kern="0" dirty="0">
                <a:latin typeface="+mn-ea"/>
                <a:ea typeface="+mn-ea"/>
                <a:cs typeface="Times New Roman" panose="02020603050405020304" pitchFamily="18" charset="0"/>
              </a:rPr>
              <a:t>はかつて</a:t>
            </a:r>
            <a:r>
              <a:rPr lang="en-US" altLang="ja-JP" sz="2400" kern="0" dirty="0">
                <a:latin typeface="+mn-ea"/>
                <a:ea typeface="+mn-ea"/>
                <a:cs typeface="Times New Roman" panose="02020603050405020304" pitchFamily="18" charset="0"/>
              </a:rPr>
              <a:t>70%</a:t>
            </a:r>
            <a:r>
              <a:rPr lang="ja-JP" altLang="en-US" sz="2400" kern="0" dirty="0">
                <a:latin typeface="+mn-ea"/>
                <a:ea typeface="+mn-ea"/>
                <a:cs typeface="Times New Roman" panose="02020603050405020304" pitchFamily="18" charset="0"/>
              </a:rPr>
              <a:t>を超えていたが，</a:t>
            </a:r>
            <a:r>
              <a:rPr lang="en-US" altLang="ja-JP" sz="2400" kern="0" dirty="0">
                <a:latin typeface="+mn-ea"/>
                <a:ea typeface="+mn-ea"/>
                <a:cs typeface="Times New Roman" panose="02020603050405020304" pitchFamily="18" charset="0"/>
              </a:rPr>
              <a:t>Web</a:t>
            </a:r>
            <a:r>
              <a:rPr lang="ja-JP" altLang="en-US" sz="2400" kern="0" dirty="0">
                <a:latin typeface="+mn-ea"/>
                <a:ea typeface="+mn-ea"/>
                <a:cs typeface="Times New Roman" panose="02020603050405020304" pitchFamily="18" charset="0"/>
              </a:rPr>
              <a:t>環境での利用が限定されることから減少傾向。「その他」は専用スキャナー。</a:t>
            </a:r>
            <a:endParaRPr lang="en-US" altLang="ja-JP" sz="2400" kern="0" dirty="0">
              <a:latin typeface="+mn-ea"/>
              <a:ea typeface="+mn-ea"/>
              <a:cs typeface="Times New Roman" panose="02020603050405020304" pitchFamily="18" charset="0"/>
            </a:endParaRPr>
          </a:p>
        </p:txBody>
      </p:sp>
    </p:spTree>
    <p:extLst>
      <p:ext uri="{BB962C8B-B14F-4D97-AF65-F5344CB8AC3E}">
        <p14:creationId xmlns:p14="http://schemas.microsoft.com/office/powerpoint/2010/main" val="3324939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8CCD2B-17DB-E033-A8F4-6E93796FA2B7}"/>
              </a:ext>
            </a:extLst>
          </p:cNvPr>
          <p:cNvSpPr>
            <a:spLocks noGrp="1"/>
          </p:cNvSpPr>
          <p:nvPr>
            <p:ph type="title"/>
          </p:nvPr>
        </p:nvSpPr>
        <p:spPr/>
        <p:txBody>
          <a:bodyPr/>
          <a:lstStyle/>
          <a:p>
            <a:r>
              <a:rPr lang="ja-JP" altLang="en-US" dirty="0"/>
              <a:t>３．</a:t>
            </a:r>
            <a:r>
              <a:rPr lang="en-US" altLang="zh-TW" dirty="0"/>
              <a:t>OCR</a:t>
            </a:r>
            <a:r>
              <a:rPr lang="ja-JP" altLang="en-US" dirty="0"/>
              <a:t>製品</a:t>
            </a:r>
            <a:r>
              <a:rPr lang="zh-TW" altLang="en-US" dirty="0"/>
              <a:t>動向調査</a:t>
            </a:r>
            <a:endParaRPr kumimoji="1" lang="ja-JP" altLang="en-US" dirty="0"/>
          </a:p>
        </p:txBody>
      </p:sp>
      <p:sp>
        <p:nvSpPr>
          <p:cNvPr id="4" name="フッター プレースホルダー 3">
            <a:extLst>
              <a:ext uri="{FF2B5EF4-FFF2-40B4-BE49-F238E27FC236}">
                <a16:creationId xmlns:a16="http://schemas.microsoft.com/office/drawing/2014/main" id="{61493FA0-28A7-8AD3-7B35-28B7F9A052A6}"/>
              </a:ext>
            </a:extLst>
          </p:cNvPr>
          <p:cNvSpPr>
            <a:spLocks noGrp="1"/>
          </p:cNvSpPr>
          <p:nvPr>
            <p:ph type="ftr" sz="quarter" idx="3"/>
          </p:nvPr>
        </p:nvSpPr>
        <p:spPr/>
        <p:txBody>
          <a:bodyPr/>
          <a:lstStyle/>
          <a:p>
            <a:r>
              <a:rPr lang="en-US" altLang="ja-JP"/>
              <a:t>© JEITA</a:t>
            </a:r>
            <a:endParaRPr lang="ja-JP" altLang="en-US" dirty="0"/>
          </a:p>
        </p:txBody>
      </p:sp>
      <p:sp>
        <p:nvSpPr>
          <p:cNvPr id="5" name="正方形/長方形 4">
            <a:extLst>
              <a:ext uri="{FF2B5EF4-FFF2-40B4-BE49-F238E27FC236}">
                <a16:creationId xmlns:a16="http://schemas.microsoft.com/office/drawing/2014/main" id="{8259D8FD-2712-44FA-026B-8C8F96F36972}"/>
              </a:ext>
            </a:extLst>
          </p:cNvPr>
          <p:cNvSpPr/>
          <p:nvPr/>
        </p:nvSpPr>
        <p:spPr>
          <a:xfrm>
            <a:off x="830317" y="641965"/>
            <a:ext cx="10646980" cy="809902"/>
          </a:xfrm>
          <a:prstGeom prst="rect">
            <a:avLst/>
          </a:prstGeom>
        </p:spPr>
        <p:txBody>
          <a:bodyPr wrap="square">
            <a:spAutoFit/>
          </a:bodyPr>
          <a:lstStyle/>
          <a:p>
            <a:pPr>
              <a:lnSpc>
                <a:spcPct val="200000"/>
              </a:lnSpc>
            </a:pPr>
            <a:r>
              <a:rPr lang="en-US" altLang="ja-JP" sz="2800" dirty="0">
                <a:latin typeface="Meiryo UI" panose="020B0604030504040204" pitchFamily="50" charset="-128"/>
                <a:ea typeface="Meiryo UI" panose="020B0604030504040204" pitchFamily="50" charset="-128"/>
              </a:rPr>
              <a:t>AI</a:t>
            </a:r>
            <a:r>
              <a:rPr lang="ja-JP" altLang="en-US" sz="2800" dirty="0">
                <a:latin typeface="Meiryo UI" panose="020B0604030504040204" pitchFamily="50" charset="-128"/>
                <a:ea typeface="Meiryo UI" panose="020B0604030504040204" pitchFamily="50" charset="-128"/>
              </a:rPr>
              <a:t>機能</a:t>
            </a:r>
          </a:p>
        </p:txBody>
      </p:sp>
      <p:sp>
        <p:nvSpPr>
          <p:cNvPr id="7" name="テキスト ボックス 6">
            <a:extLst>
              <a:ext uri="{FF2B5EF4-FFF2-40B4-BE49-F238E27FC236}">
                <a16:creationId xmlns:a16="http://schemas.microsoft.com/office/drawing/2014/main" id="{F6113572-8CFF-6BB2-A7CE-C4A81BBAD05D}"/>
              </a:ext>
            </a:extLst>
          </p:cNvPr>
          <p:cNvSpPr txBox="1"/>
          <p:nvPr/>
        </p:nvSpPr>
        <p:spPr>
          <a:xfrm>
            <a:off x="933450" y="2410826"/>
            <a:ext cx="400110" cy="1528762"/>
          </a:xfrm>
          <a:prstGeom prst="rect">
            <a:avLst/>
          </a:prstGeom>
          <a:noFill/>
        </p:spPr>
        <p:txBody>
          <a:bodyPr vert="eaVert" wrap="square" rtlCol="0">
            <a:spAutoFit/>
          </a:bodyPr>
          <a:lstStyle/>
          <a:p>
            <a:r>
              <a:rPr lang="ja-JP" altLang="en-US" sz="1400" dirty="0">
                <a:solidFill>
                  <a:srgbClr val="333333"/>
                </a:solidFill>
                <a:latin typeface="Meiryo UI" panose="020B0604030504040204" pitchFamily="50" charset="-128"/>
                <a:ea typeface="Meiryo UI" panose="020B0604030504040204" pitchFamily="50" charset="-128"/>
              </a:rPr>
              <a:t>サポート率</a:t>
            </a:r>
          </a:p>
        </p:txBody>
      </p:sp>
      <p:sp>
        <p:nvSpPr>
          <p:cNvPr id="8" name="Rectangle 3">
            <a:extLst>
              <a:ext uri="{FF2B5EF4-FFF2-40B4-BE49-F238E27FC236}">
                <a16:creationId xmlns:a16="http://schemas.microsoft.com/office/drawing/2014/main" id="{87CFE115-31D4-E3EA-673A-4CA8257CE5BA}"/>
              </a:ext>
            </a:extLst>
          </p:cNvPr>
          <p:cNvSpPr txBox="1">
            <a:spLocks noChangeArrowheads="1"/>
          </p:cNvSpPr>
          <p:nvPr/>
        </p:nvSpPr>
        <p:spPr bwMode="auto">
          <a:xfrm>
            <a:off x="962354" y="1451867"/>
            <a:ext cx="1089627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rgbClr val="4D4D4D"/>
                </a:solidFill>
                <a:latin typeface="Times New Roman" panose="02020603050405020304" pitchFamily="18" charset="0"/>
                <a:ea typeface="ＭＳ 明朝" panose="02020609040205080304" pitchFamily="17" charset="-128"/>
                <a:cs typeface="+mn-cs"/>
              </a:defRPr>
            </a:lvl1pPr>
            <a:lvl2pPr marL="742950" indent="-285750" algn="l" rtl="0" eaLnBrk="0" fontAlgn="base" hangingPunct="0">
              <a:spcBef>
                <a:spcPct val="20000"/>
              </a:spcBef>
              <a:spcAft>
                <a:spcPct val="0"/>
              </a:spcAft>
              <a:buClr>
                <a:schemeClr val="tx1"/>
              </a:buClr>
              <a:buSzPct val="75000"/>
              <a:buChar char="–"/>
              <a:defRPr kumimoji="1" sz="2400">
                <a:solidFill>
                  <a:srgbClr val="4D4D4D"/>
                </a:solidFill>
                <a:latin typeface="Times New Roman" panose="02020603050405020304" pitchFamily="18" charset="0"/>
                <a:ea typeface="ＭＳ 明朝" panose="02020609040205080304" pitchFamily="17" charset="-128"/>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3pPr>
            <a:lvl4pPr marL="1600200" indent="-228600" algn="l" rtl="0" eaLnBrk="0" fontAlgn="base" hangingPunct="0">
              <a:spcBef>
                <a:spcPct val="20000"/>
              </a:spcBef>
              <a:spcAft>
                <a:spcPct val="0"/>
              </a:spcAft>
              <a:buClr>
                <a:schemeClr val="tx1"/>
              </a:buClr>
              <a:buSzPct val="80000"/>
              <a:buChar char="–"/>
              <a:defRPr kumimoji="1" sz="2000">
                <a:solidFill>
                  <a:srgbClr val="4D4D4D"/>
                </a:solidFill>
                <a:latin typeface="Times New Roman" panose="02020603050405020304" pitchFamily="18" charset="0"/>
                <a:ea typeface="ＭＳ 明朝" panose="02020609040205080304" pitchFamily="17" charset="-128"/>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5pPr>
            <a:lvl6pPr marL="25146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9pPr>
          </a:lstStyle>
          <a:p>
            <a:pPr marL="0" indent="0" eaLnBrk="1" hangingPunct="1">
              <a:lnSpc>
                <a:spcPct val="90000"/>
              </a:lnSpc>
              <a:buNone/>
            </a:pPr>
            <a:r>
              <a:rPr lang="en-US" altLang="ja-JP" sz="2400" kern="0" dirty="0">
                <a:latin typeface="+mn-ea"/>
                <a:ea typeface="+mn-ea"/>
                <a:cs typeface="Times New Roman" panose="02020603050405020304" pitchFamily="18" charset="0"/>
              </a:rPr>
              <a:t>2024</a:t>
            </a:r>
            <a:r>
              <a:rPr lang="ja-JP" altLang="en-US" sz="2400" kern="0" dirty="0">
                <a:latin typeface="+mn-ea"/>
                <a:ea typeface="+mn-ea"/>
                <a:cs typeface="Times New Roman" panose="02020603050405020304" pitchFamily="18" charset="0"/>
              </a:rPr>
              <a:t>年から新設したアンケートで、深層学習を利用した</a:t>
            </a:r>
            <a:r>
              <a:rPr lang="en-US" altLang="ja-JP" sz="2400" kern="0" dirty="0">
                <a:latin typeface="+mn-ea"/>
                <a:ea typeface="+mn-ea"/>
                <a:cs typeface="Times New Roman" panose="02020603050405020304" pitchFamily="18" charset="0"/>
              </a:rPr>
              <a:t>AI</a:t>
            </a:r>
            <a:r>
              <a:rPr lang="ja-JP" altLang="en-US" sz="2400" kern="0" dirty="0">
                <a:latin typeface="+mn-ea"/>
                <a:ea typeface="+mn-ea"/>
                <a:cs typeface="Times New Roman" panose="02020603050405020304" pitchFamily="18" charset="0"/>
              </a:rPr>
              <a:t>機能を搭載しているかを問う。</a:t>
            </a:r>
          </a:p>
          <a:p>
            <a:pPr marL="0" indent="0" eaLnBrk="1" hangingPunct="1">
              <a:lnSpc>
                <a:spcPct val="90000"/>
              </a:lnSpc>
              <a:buNone/>
            </a:pPr>
            <a:r>
              <a:rPr lang="ja-JP" altLang="en-US" sz="2400" kern="0" dirty="0">
                <a:latin typeface="+mn-ea"/>
                <a:ea typeface="+mn-ea"/>
                <a:cs typeface="Times New Roman" panose="02020603050405020304" pitchFamily="18" charset="0"/>
              </a:rPr>
              <a:t>「その他」はオプション機能など。</a:t>
            </a:r>
          </a:p>
        </p:txBody>
      </p:sp>
      <p:graphicFrame>
        <p:nvGraphicFramePr>
          <p:cNvPr id="3" name="グラフ 2">
            <a:extLst>
              <a:ext uri="{FF2B5EF4-FFF2-40B4-BE49-F238E27FC236}">
                <a16:creationId xmlns:a16="http://schemas.microsoft.com/office/drawing/2014/main" id="{40372DC8-823F-BFEB-30B5-6B72B8E746ED}"/>
              </a:ext>
            </a:extLst>
          </p:cNvPr>
          <p:cNvGraphicFramePr/>
          <p:nvPr>
            <p:extLst>
              <p:ext uri="{D42A27DB-BD31-4B8C-83A1-F6EECF244321}">
                <p14:modId xmlns:p14="http://schemas.microsoft.com/office/powerpoint/2010/main" val="2617712110"/>
              </p:ext>
            </p:extLst>
          </p:nvPr>
        </p:nvGraphicFramePr>
        <p:xfrm>
          <a:off x="1333560" y="2159000"/>
          <a:ext cx="10143737"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5553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4F85F5-41B2-42C0-4AAA-BFCBA168CDBA}"/>
              </a:ext>
            </a:extLst>
          </p:cNvPr>
          <p:cNvSpPr>
            <a:spLocks noGrp="1"/>
          </p:cNvSpPr>
          <p:nvPr>
            <p:ph type="title"/>
          </p:nvPr>
        </p:nvSpPr>
        <p:spPr/>
        <p:txBody>
          <a:bodyPr/>
          <a:lstStyle/>
          <a:p>
            <a:r>
              <a:rPr lang="ja-JP" altLang="en-US" dirty="0"/>
              <a:t>３．</a:t>
            </a:r>
            <a:r>
              <a:rPr lang="en-US" altLang="zh-TW" dirty="0"/>
              <a:t>OCR</a:t>
            </a:r>
            <a:r>
              <a:rPr lang="ja-JP" altLang="en-US" dirty="0"/>
              <a:t>製品</a:t>
            </a:r>
            <a:r>
              <a:rPr lang="zh-TW" altLang="en-US" dirty="0"/>
              <a:t>動向調査</a:t>
            </a:r>
            <a:endParaRPr kumimoji="1" lang="ja-JP" altLang="en-US" dirty="0"/>
          </a:p>
        </p:txBody>
      </p:sp>
      <p:sp>
        <p:nvSpPr>
          <p:cNvPr id="4" name="フッター プレースホルダー 3">
            <a:extLst>
              <a:ext uri="{FF2B5EF4-FFF2-40B4-BE49-F238E27FC236}">
                <a16:creationId xmlns:a16="http://schemas.microsoft.com/office/drawing/2014/main" id="{26F50723-53E2-784E-5CC7-04C25E0F0C78}"/>
              </a:ext>
            </a:extLst>
          </p:cNvPr>
          <p:cNvSpPr>
            <a:spLocks noGrp="1"/>
          </p:cNvSpPr>
          <p:nvPr>
            <p:ph type="ftr" sz="quarter" idx="3"/>
          </p:nvPr>
        </p:nvSpPr>
        <p:spPr/>
        <p:txBody>
          <a:bodyPr/>
          <a:lstStyle/>
          <a:p>
            <a:r>
              <a:rPr lang="en-US" altLang="ja-JP"/>
              <a:t>© JEITA</a:t>
            </a:r>
            <a:endParaRPr lang="ja-JP" altLang="en-US" dirty="0"/>
          </a:p>
        </p:txBody>
      </p:sp>
      <p:sp>
        <p:nvSpPr>
          <p:cNvPr id="5" name="正方形/長方形 4">
            <a:extLst>
              <a:ext uri="{FF2B5EF4-FFF2-40B4-BE49-F238E27FC236}">
                <a16:creationId xmlns:a16="http://schemas.microsoft.com/office/drawing/2014/main" id="{1C7EFE10-53EF-B0C9-0591-286D97C91C18}"/>
              </a:ext>
            </a:extLst>
          </p:cNvPr>
          <p:cNvSpPr/>
          <p:nvPr/>
        </p:nvSpPr>
        <p:spPr>
          <a:xfrm>
            <a:off x="830317" y="641965"/>
            <a:ext cx="10646980" cy="809902"/>
          </a:xfrm>
          <a:prstGeom prst="rect">
            <a:avLst/>
          </a:prstGeom>
        </p:spPr>
        <p:txBody>
          <a:bodyPr wrap="square">
            <a:spAutoFit/>
          </a:bodyPr>
          <a:lstStyle/>
          <a:p>
            <a:pPr>
              <a:lnSpc>
                <a:spcPct val="200000"/>
              </a:lnSpc>
            </a:pPr>
            <a:r>
              <a:rPr lang="ja-JP" altLang="en-US" sz="2800" dirty="0">
                <a:latin typeface="Meiryo UI" panose="020B0604030504040204" pitchFamily="50" charset="-128"/>
                <a:ea typeface="Meiryo UI" panose="020B0604030504040204" pitchFamily="50" charset="-128"/>
              </a:rPr>
              <a:t>価格</a:t>
            </a:r>
          </a:p>
        </p:txBody>
      </p:sp>
      <p:graphicFrame>
        <p:nvGraphicFramePr>
          <p:cNvPr id="6" name="グラフ 5">
            <a:extLst>
              <a:ext uri="{FF2B5EF4-FFF2-40B4-BE49-F238E27FC236}">
                <a16:creationId xmlns:a16="http://schemas.microsoft.com/office/drawing/2014/main" id="{EC5CB243-E9A0-32AF-58BE-5A0D4062840D}"/>
              </a:ext>
            </a:extLst>
          </p:cNvPr>
          <p:cNvGraphicFramePr/>
          <p:nvPr>
            <p:extLst>
              <p:ext uri="{D42A27DB-BD31-4B8C-83A1-F6EECF244321}">
                <p14:modId xmlns:p14="http://schemas.microsoft.com/office/powerpoint/2010/main" val="136071505"/>
              </p:ext>
            </p:extLst>
          </p:nvPr>
        </p:nvGraphicFramePr>
        <p:xfrm>
          <a:off x="4290570" y="2294814"/>
          <a:ext cx="3918092" cy="37941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15B53D4C-C3EB-4247-14C0-657E202FBF1B}"/>
              </a:ext>
            </a:extLst>
          </p:cNvPr>
          <p:cNvGraphicFramePr/>
          <p:nvPr>
            <p:extLst>
              <p:ext uri="{D42A27DB-BD31-4B8C-83A1-F6EECF244321}">
                <p14:modId xmlns:p14="http://schemas.microsoft.com/office/powerpoint/2010/main" val="799607767"/>
              </p:ext>
            </p:extLst>
          </p:nvPr>
        </p:nvGraphicFramePr>
        <p:xfrm>
          <a:off x="446988" y="2321010"/>
          <a:ext cx="4065533" cy="37941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EA7F8C54-A120-1660-F18C-C18E358426F0}"/>
              </a:ext>
            </a:extLst>
          </p:cNvPr>
          <p:cNvGraphicFramePr/>
          <p:nvPr>
            <p:extLst>
              <p:ext uri="{D42A27DB-BD31-4B8C-83A1-F6EECF244321}">
                <p14:modId xmlns:p14="http://schemas.microsoft.com/office/powerpoint/2010/main" val="1338124593"/>
              </p:ext>
            </p:extLst>
          </p:nvPr>
        </p:nvGraphicFramePr>
        <p:xfrm>
          <a:off x="7996518" y="2294814"/>
          <a:ext cx="3657600" cy="402786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3">
            <a:extLst>
              <a:ext uri="{FF2B5EF4-FFF2-40B4-BE49-F238E27FC236}">
                <a16:creationId xmlns:a16="http://schemas.microsoft.com/office/drawing/2014/main" id="{D3505395-B489-5461-8EE9-879CF6B1EA09}"/>
              </a:ext>
            </a:extLst>
          </p:cNvPr>
          <p:cNvSpPr txBox="1">
            <a:spLocks noChangeArrowheads="1"/>
          </p:cNvSpPr>
          <p:nvPr/>
        </p:nvSpPr>
        <p:spPr bwMode="auto">
          <a:xfrm>
            <a:off x="1725411" y="2160537"/>
            <a:ext cx="2565159" cy="58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rgbClr val="4D4D4D"/>
                </a:solidFill>
                <a:latin typeface="Times New Roman" panose="02020603050405020304" pitchFamily="18" charset="0"/>
                <a:ea typeface="ＭＳ 明朝" panose="02020609040205080304" pitchFamily="17" charset="-128"/>
                <a:cs typeface="+mn-cs"/>
              </a:defRPr>
            </a:lvl1pPr>
            <a:lvl2pPr marL="742950" indent="-285750" algn="l" rtl="0" eaLnBrk="0" fontAlgn="base" hangingPunct="0">
              <a:spcBef>
                <a:spcPct val="20000"/>
              </a:spcBef>
              <a:spcAft>
                <a:spcPct val="0"/>
              </a:spcAft>
              <a:buClr>
                <a:schemeClr val="tx1"/>
              </a:buClr>
              <a:buSzPct val="75000"/>
              <a:buChar char="–"/>
              <a:defRPr kumimoji="1" sz="2400">
                <a:solidFill>
                  <a:srgbClr val="4D4D4D"/>
                </a:solidFill>
                <a:latin typeface="Times New Roman" panose="02020603050405020304" pitchFamily="18" charset="0"/>
                <a:ea typeface="ＭＳ 明朝" panose="02020609040205080304" pitchFamily="17" charset="-128"/>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3pPr>
            <a:lvl4pPr marL="1600200" indent="-228600" algn="l" rtl="0" eaLnBrk="0" fontAlgn="base" hangingPunct="0">
              <a:spcBef>
                <a:spcPct val="20000"/>
              </a:spcBef>
              <a:spcAft>
                <a:spcPct val="0"/>
              </a:spcAft>
              <a:buClr>
                <a:schemeClr val="tx1"/>
              </a:buClr>
              <a:buSzPct val="80000"/>
              <a:buChar char="–"/>
              <a:defRPr kumimoji="1" sz="1800">
                <a:solidFill>
                  <a:srgbClr val="4D4D4D"/>
                </a:solidFill>
                <a:latin typeface="Times New Roman" panose="02020603050405020304" pitchFamily="18" charset="0"/>
                <a:ea typeface="ＭＳ 明朝" panose="02020609040205080304" pitchFamily="17" charset="-128"/>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sz="1800">
                <a:solidFill>
                  <a:srgbClr val="4D4D4D"/>
                </a:solidFill>
                <a:latin typeface="Times New Roman" panose="02020603050405020304" pitchFamily="18" charset="0"/>
                <a:ea typeface="ＭＳ 明朝" panose="02020609040205080304" pitchFamily="17" charset="-128"/>
              </a:defRPr>
            </a:lvl5pPr>
            <a:lvl6pPr marL="25146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9pPr>
          </a:lstStyle>
          <a:p>
            <a:pPr eaLnBrk="1" hangingPunct="1">
              <a:lnSpc>
                <a:spcPct val="90000"/>
              </a:lnSpc>
              <a:buFont typeface="Wingdings" panose="05000000000000000000" pitchFamily="2" charset="2"/>
              <a:buNone/>
            </a:pPr>
            <a:r>
              <a:rPr lang="ja-JP" altLang="en-US" sz="1400" kern="0" dirty="0">
                <a:latin typeface="Meiryo UI" panose="020B0604030504040204" pitchFamily="50" charset="-128"/>
                <a:ea typeface="Meiryo UI" panose="020B0604030504040204" pitchFamily="50" charset="-128"/>
                <a:cs typeface="Times New Roman" panose="02020603050405020304" pitchFamily="18" charset="0"/>
              </a:rPr>
              <a:t>デバイスタイプ</a:t>
            </a:r>
          </a:p>
        </p:txBody>
      </p:sp>
      <p:sp>
        <p:nvSpPr>
          <p:cNvPr id="10" name="Rectangle 3">
            <a:extLst>
              <a:ext uri="{FF2B5EF4-FFF2-40B4-BE49-F238E27FC236}">
                <a16:creationId xmlns:a16="http://schemas.microsoft.com/office/drawing/2014/main" id="{984FA080-36D8-D53F-49B0-981BD4FF06F5}"/>
              </a:ext>
            </a:extLst>
          </p:cNvPr>
          <p:cNvSpPr txBox="1">
            <a:spLocks noChangeArrowheads="1"/>
          </p:cNvSpPr>
          <p:nvPr/>
        </p:nvSpPr>
        <p:spPr bwMode="auto">
          <a:xfrm>
            <a:off x="5769065" y="2197447"/>
            <a:ext cx="1789113" cy="58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rgbClr val="4D4D4D"/>
                </a:solidFill>
                <a:latin typeface="Times New Roman" panose="02020603050405020304" pitchFamily="18" charset="0"/>
                <a:ea typeface="ＭＳ 明朝" panose="02020609040205080304" pitchFamily="17" charset="-128"/>
                <a:cs typeface="+mn-cs"/>
              </a:defRPr>
            </a:lvl1pPr>
            <a:lvl2pPr marL="742950" indent="-285750" algn="l" rtl="0" eaLnBrk="0" fontAlgn="base" hangingPunct="0">
              <a:spcBef>
                <a:spcPct val="20000"/>
              </a:spcBef>
              <a:spcAft>
                <a:spcPct val="0"/>
              </a:spcAft>
              <a:buClr>
                <a:schemeClr val="tx1"/>
              </a:buClr>
              <a:buSzPct val="75000"/>
              <a:buChar char="–"/>
              <a:defRPr kumimoji="1" sz="2400">
                <a:solidFill>
                  <a:srgbClr val="4D4D4D"/>
                </a:solidFill>
                <a:latin typeface="Times New Roman" panose="02020603050405020304" pitchFamily="18" charset="0"/>
                <a:ea typeface="ＭＳ 明朝" panose="02020609040205080304" pitchFamily="17" charset="-128"/>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3pPr>
            <a:lvl4pPr marL="1600200" indent="-228600" algn="l" rtl="0" eaLnBrk="0" fontAlgn="base" hangingPunct="0">
              <a:spcBef>
                <a:spcPct val="20000"/>
              </a:spcBef>
              <a:spcAft>
                <a:spcPct val="0"/>
              </a:spcAft>
              <a:buClr>
                <a:schemeClr val="tx1"/>
              </a:buClr>
              <a:buSzPct val="80000"/>
              <a:buChar char="–"/>
              <a:defRPr kumimoji="1" sz="1800">
                <a:solidFill>
                  <a:srgbClr val="4D4D4D"/>
                </a:solidFill>
                <a:latin typeface="Times New Roman" panose="02020603050405020304" pitchFamily="18" charset="0"/>
                <a:ea typeface="ＭＳ 明朝" panose="02020609040205080304" pitchFamily="17" charset="-128"/>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sz="1800">
                <a:solidFill>
                  <a:srgbClr val="4D4D4D"/>
                </a:solidFill>
                <a:latin typeface="Times New Roman" panose="02020603050405020304" pitchFamily="18" charset="0"/>
                <a:ea typeface="ＭＳ 明朝" panose="02020609040205080304" pitchFamily="17" charset="-128"/>
              </a:defRPr>
            </a:lvl5pPr>
            <a:lvl6pPr marL="25146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9pPr>
          </a:lstStyle>
          <a:p>
            <a:pPr eaLnBrk="1" hangingPunct="1">
              <a:lnSpc>
                <a:spcPct val="90000"/>
              </a:lnSpc>
              <a:buFont typeface="Wingdings" panose="05000000000000000000" pitchFamily="2" charset="2"/>
              <a:buNone/>
            </a:pPr>
            <a:r>
              <a:rPr lang="ja-JP" altLang="en-US" sz="1400" kern="0" dirty="0">
                <a:latin typeface="Meiryo UI" panose="020B0604030504040204" pitchFamily="50" charset="-128"/>
                <a:ea typeface="Meiryo UI" panose="020B0604030504040204" pitchFamily="50" charset="-128"/>
                <a:cs typeface="Times New Roman" panose="02020603050405020304" pitchFamily="18" charset="0"/>
              </a:rPr>
              <a:t>ソフトウェアタイプ</a:t>
            </a:r>
          </a:p>
        </p:txBody>
      </p:sp>
      <p:sp>
        <p:nvSpPr>
          <p:cNvPr id="11" name="Rectangle 3">
            <a:extLst>
              <a:ext uri="{FF2B5EF4-FFF2-40B4-BE49-F238E27FC236}">
                <a16:creationId xmlns:a16="http://schemas.microsoft.com/office/drawing/2014/main" id="{B9227743-4BA6-B98D-CCD6-43473126F690}"/>
              </a:ext>
            </a:extLst>
          </p:cNvPr>
          <p:cNvSpPr txBox="1">
            <a:spLocks noChangeArrowheads="1"/>
          </p:cNvSpPr>
          <p:nvPr/>
        </p:nvSpPr>
        <p:spPr bwMode="auto">
          <a:xfrm>
            <a:off x="9485357" y="2173634"/>
            <a:ext cx="1789113" cy="58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rgbClr val="4D4D4D"/>
                </a:solidFill>
                <a:latin typeface="Times New Roman" panose="02020603050405020304" pitchFamily="18" charset="0"/>
                <a:ea typeface="ＭＳ 明朝" panose="02020609040205080304" pitchFamily="17" charset="-128"/>
                <a:cs typeface="+mn-cs"/>
              </a:defRPr>
            </a:lvl1pPr>
            <a:lvl2pPr marL="742950" indent="-285750" algn="l" rtl="0" eaLnBrk="0" fontAlgn="base" hangingPunct="0">
              <a:spcBef>
                <a:spcPct val="20000"/>
              </a:spcBef>
              <a:spcAft>
                <a:spcPct val="0"/>
              </a:spcAft>
              <a:buClr>
                <a:schemeClr val="tx1"/>
              </a:buClr>
              <a:buSzPct val="75000"/>
              <a:buChar char="–"/>
              <a:defRPr kumimoji="1" sz="2400">
                <a:solidFill>
                  <a:srgbClr val="4D4D4D"/>
                </a:solidFill>
                <a:latin typeface="Times New Roman" panose="02020603050405020304" pitchFamily="18" charset="0"/>
                <a:ea typeface="ＭＳ 明朝" panose="02020609040205080304" pitchFamily="17" charset="-128"/>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3pPr>
            <a:lvl4pPr marL="1600200" indent="-228600" algn="l" rtl="0" eaLnBrk="0" fontAlgn="base" hangingPunct="0">
              <a:spcBef>
                <a:spcPct val="20000"/>
              </a:spcBef>
              <a:spcAft>
                <a:spcPct val="0"/>
              </a:spcAft>
              <a:buClr>
                <a:schemeClr val="tx1"/>
              </a:buClr>
              <a:buSzPct val="80000"/>
              <a:buChar char="–"/>
              <a:defRPr kumimoji="1" sz="1800">
                <a:solidFill>
                  <a:srgbClr val="4D4D4D"/>
                </a:solidFill>
                <a:latin typeface="Times New Roman" panose="02020603050405020304" pitchFamily="18" charset="0"/>
                <a:ea typeface="ＭＳ 明朝" panose="02020609040205080304" pitchFamily="17" charset="-128"/>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sz="1800">
                <a:solidFill>
                  <a:srgbClr val="4D4D4D"/>
                </a:solidFill>
                <a:latin typeface="Times New Roman" panose="02020603050405020304" pitchFamily="18" charset="0"/>
                <a:ea typeface="ＭＳ 明朝" panose="02020609040205080304" pitchFamily="17" charset="-128"/>
              </a:defRPr>
            </a:lvl5pPr>
            <a:lvl6pPr marL="25146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9pPr>
          </a:lstStyle>
          <a:p>
            <a:pPr eaLnBrk="1" hangingPunct="1">
              <a:lnSpc>
                <a:spcPct val="90000"/>
              </a:lnSpc>
              <a:buFont typeface="Wingdings" panose="05000000000000000000" pitchFamily="2" charset="2"/>
              <a:buNone/>
            </a:pPr>
            <a:r>
              <a:rPr lang="ja-JP" altLang="en-US" sz="1400" kern="0" dirty="0">
                <a:latin typeface="Meiryo UI" panose="020B0604030504040204" pitchFamily="50" charset="-128"/>
                <a:ea typeface="Meiryo UI" panose="020B0604030504040204" pitchFamily="50" charset="-128"/>
                <a:cs typeface="Times New Roman" panose="02020603050405020304" pitchFamily="18" charset="0"/>
              </a:rPr>
              <a:t>サービスタイプ</a:t>
            </a:r>
          </a:p>
        </p:txBody>
      </p:sp>
      <p:sp>
        <p:nvSpPr>
          <p:cNvPr id="12" name="Rectangle 3">
            <a:extLst>
              <a:ext uri="{FF2B5EF4-FFF2-40B4-BE49-F238E27FC236}">
                <a16:creationId xmlns:a16="http://schemas.microsoft.com/office/drawing/2014/main" id="{F16D85AC-64C5-CB20-3572-A895DE52547B}"/>
              </a:ext>
            </a:extLst>
          </p:cNvPr>
          <p:cNvSpPr txBox="1">
            <a:spLocks noChangeArrowheads="1"/>
          </p:cNvSpPr>
          <p:nvPr/>
        </p:nvSpPr>
        <p:spPr bwMode="auto">
          <a:xfrm>
            <a:off x="962354" y="1451867"/>
            <a:ext cx="1089627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rgbClr val="4D4D4D"/>
                </a:solidFill>
                <a:latin typeface="Times New Roman" panose="02020603050405020304" pitchFamily="18" charset="0"/>
                <a:ea typeface="ＭＳ 明朝" panose="02020609040205080304" pitchFamily="17" charset="-128"/>
                <a:cs typeface="+mn-cs"/>
              </a:defRPr>
            </a:lvl1pPr>
            <a:lvl2pPr marL="742950" indent="-285750" algn="l" rtl="0" eaLnBrk="0" fontAlgn="base" hangingPunct="0">
              <a:spcBef>
                <a:spcPct val="20000"/>
              </a:spcBef>
              <a:spcAft>
                <a:spcPct val="0"/>
              </a:spcAft>
              <a:buClr>
                <a:schemeClr val="tx1"/>
              </a:buClr>
              <a:buSzPct val="75000"/>
              <a:buChar char="–"/>
              <a:defRPr kumimoji="1" sz="2400">
                <a:solidFill>
                  <a:srgbClr val="4D4D4D"/>
                </a:solidFill>
                <a:latin typeface="Times New Roman" panose="02020603050405020304" pitchFamily="18" charset="0"/>
                <a:ea typeface="ＭＳ 明朝" panose="02020609040205080304" pitchFamily="17" charset="-128"/>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3pPr>
            <a:lvl4pPr marL="1600200" indent="-228600" algn="l" rtl="0" eaLnBrk="0" fontAlgn="base" hangingPunct="0">
              <a:spcBef>
                <a:spcPct val="20000"/>
              </a:spcBef>
              <a:spcAft>
                <a:spcPct val="0"/>
              </a:spcAft>
              <a:buClr>
                <a:schemeClr val="tx1"/>
              </a:buClr>
              <a:buSzPct val="80000"/>
              <a:buChar char="–"/>
              <a:defRPr kumimoji="1" sz="2000">
                <a:solidFill>
                  <a:srgbClr val="4D4D4D"/>
                </a:solidFill>
                <a:latin typeface="Times New Roman" panose="02020603050405020304" pitchFamily="18" charset="0"/>
                <a:ea typeface="ＭＳ 明朝" panose="02020609040205080304" pitchFamily="17" charset="-128"/>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5pPr>
            <a:lvl6pPr marL="25146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9pPr>
          </a:lstStyle>
          <a:p>
            <a:pPr marL="0" indent="0" eaLnBrk="1" hangingPunct="1">
              <a:lnSpc>
                <a:spcPct val="90000"/>
              </a:lnSpc>
              <a:buNone/>
            </a:pPr>
            <a:r>
              <a:rPr lang="ja-JP" altLang="en-US" sz="2400" kern="0" dirty="0">
                <a:latin typeface="+mn-ea"/>
                <a:ea typeface="+mn-ea"/>
                <a:cs typeface="Times New Roman" panose="02020603050405020304" pitchFamily="18" charset="0"/>
              </a:rPr>
              <a:t>デバイスタイプの傾向には大きな変化はない。ソフトウェアタイプは高価格化傾向が見てとれる。サービスタイプは新しい製品のため多様な価格形態がある。</a:t>
            </a:r>
          </a:p>
        </p:txBody>
      </p:sp>
    </p:spTree>
    <p:extLst>
      <p:ext uri="{BB962C8B-B14F-4D97-AF65-F5344CB8AC3E}">
        <p14:creationId xmlns:p14="http://schemas.microsoft.com/office/powerpoint/2010/main" val="136102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F6D72-3E2F-9F59-4AEE-4B844490A6FB}"/>
              </a:ext>
            </a:extLst>
          </p:cNvPr>
          <p:cNvSpPr>
            <a:spLocks noGrp="1"/>
          </p:cNvSpPr>
          <p:nvPr>
            <p:ph type="title"/>
          </p:nvPr>
        </p:nvSpPr>
        <p:spPr/>
        <p:txBody>
          <a:bodyPr/>
          <a:lstStyle/>
          <a:p>
            <a:r>
              <a:rPr lang="ja-JP" altLang="en-US" dirty="0"/>
              <a:t>４</a:t>
            </a:r>
            <a:r>
              <a:rPr kumimoji="1" lang="en-US" altLang="ja-JP" dirty="0"/>
              <a:t>. </a:t>
            </a:r>
            <a:r>
              <a:rPr kumimoji="1" lang="ja-JP" altLang="en-US" dirty="0"/>
              <a:t>おわりに</a:t>
            </a:r>
          </a:p>
        </p:txBody>
      </p:sp>
      <p:sp>
        <p:nvSpPr>
          <p:cNvPr id="3" name="コンテンツ プレースホルダー 2">
            <a:extLst>
              <a:ext uri="{FF2B5EF4-FFF2-40B4-BE49-F238E27FC236}">
                <a16:creationId xmlns:a16="http://schemas.microsoft.com/office/drawing/2014/main" id="{F5A95D0A-4CD5-7203-7E0C-0567AF5A1E50}"/>
              </a:ext>
            </a:extLst>
          </p:cNvPr>
          <p:cNvSpPr>
            <a:spLocks noGrp="1"/>
          </p:cNvSpPr>
          <p:nvPr>
            <p:ph idx="1"/>
          </p:nvPr>
        </p:nvSpPr>
        <p:spPr/>
        <p:txBody>
          <a:bodyPr/>
          <a:lstStyle/>
          <a:p>
            <a:pPr eaLnBrk="1" hangingPunct="1"/>
            <a:r>
              <a:rPr lang="en-US" altLang="ja-JP" sz="2400" b="0" dirty="0"/>
              <a:t>2025</a:t>
            </a:r>
            <a:r>
              <a:rPr lang="ja-JP" altLang="en-US" sz="2400" b="0" dirty="0"/>
              <a:t>年度　活動予定</a:t>
            </a:r>
          </a:p>
          <a:p>
            <a:pPr eaLnBrk="1" hangingPunct="1">
              <a:buFont typeface="Wingdings" panose="05000000000000000000" pitchFamily="2" charset="2"/>
              <a:buNone/>
            </a:pPr>
            <a:r>
              <a:rPr lang="ja-JP" altLang="en-US" sz="2400" b="0" dirty="0"/>
              <a:t>　市場動向調査</a:t>
            </a:r>
          </a:p>
          <a:p>
            <a:pPr eaLnBrk="1" hangingPunct="1">
              <a:buFont typeface="Wingdings" panose="05000000000000000000" pitchFamily="2" charset="2"/>
              <a:buNone/>
            </a:pPr>
            <a:r>
              <a:rPr lang="ja-JP" altLang="en-US" sz="2400" b="0" dirty="0"/>
              <a:t>　利用者動向調査</a:t>
            </a:r>
            <a:endParaRPr lang="en-US" altLang="ja-JP" sz="2400" b="0" dirty="0"/>
          </a:p>
          <a:p>
            <a:pPr eaLnBrk="1" hangingPunct="1">
              <a:buFont typeface="Wingdings" panose="05000000000000000000" pitchFamily="2" charset="2"/>
              <a:buNone/>
            </a:pPr>
            <a:r>
              <a:rPr lang="ja-JP" altLang="en-US" sz="2400" b="0" dirty="0"/>
              <a:t>　勉強会開催</a:t>
            </a:r>
            <a:endParaRPr lang="en-US" altLang="ja-JP" sz="2400" b="0" dirty="0"/>
          </a:p>
          <a:p>
            <a:pPr marL="0" indent="0">
              <a:buNone/>
            </a:pPr>
            <a:endParaRPr kumimoji="1" lang="ja-JP" altLang="en-US" sz="2400" b="0" dirty="0"/>
          </a:p>
        </p:txBody>
      </p:sp>
      <p:sp>
        <p:nvSpPr>
          <p:cNvPr id="4" name="フッター プレースホルダー 3">
            <a:extLst>
              <a:ext uri="{FF2B5EF4-FFF2-40B4-BE49-F238E27FC236}">
                <a16:creationId xmlns:a16="http://schemas.microsoft.com/office/drawing/2014/main" id="{FA3CB1D1-98AC-2839-FA03-3BC8DB816023}"/>
              </a:ext>
            </a:extLst>
          </p:cNvPr>
          <p:cNvSpPr>
            <a:spLocks noGrp="1"/>
          </p:cNvSpPr>
          <p:nvPr>
            <p:ph type="ftr" sz="quarter" idx="3"/>
          </p:nvPr>
        </p:nvSpPr>
        <p:spPr/>
        <p:txBody>
          <a:bodyPr/>
          <a:lstStyle/>
          <a:p>
            <a:r>
              <a:rPr lang="en-US" altLang="ja-JP"/>
              <a:t>© JEITA</a:t>
            </a:r>
            <a:endParaRPr lang="ja-JP" altLang="en-US" dirty="0"/>
          </a:p>
        </p:txBody>
      </p:sp>
      <p:sp>
        <p:nvSpPr>
          <p:cNvPr id="5" name="Rectangle 3">
            <a:extLst>
              <a:ext uri="{FF2B5EF4-FFF2-40B4-BE49-F238E27FC236}">
                <a16:creationId xmlns:a16="http://schemas.microsoft.com/office/drawing/2014/main" id="{CA660FDB-5E39-5C9E-3B80-2A1D0079711D}"/>
              </a:ext>
            </a:extLst>
          </p:cNvPr>
          <p:cNvSpPr txBox="1">
            <a:spLocks noChangeArrowheads="1"/>
          </p:cNvSpPr>
          <p:nvPr/>
        </p:nvSpPr>
        <p:spPr bwMode="auto">
          <a:xfrm>
            <a:off x="837093" y="4109005"/>
            <a:ext cx="10764000" cy="154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rgbClr val="4D4D4D"/>
                </a:solidFill>
                <a:latin typeface="Times New Roman" panose="02020603050405020304" pitchFamily="18" charset="0"/>
                <a:ea typeface="ＭＳ 明朝" panose="02020609040205080304" pitchFamily="17" charset="-128"/>
                <a:cs typeface="+mn-cs"/>
              </a:defRPr>
            </a:lvl1pPr>
            <a:lvl2pPr marL="742950" indent="-285750" algn="l" rtl="0" eaLnBrk="0" fontAlgn="base" hangingPunct="0">
              <a:spcBef>
                <a:spcPct val="20000"/>
              </a:spcBef>
              <a:spcAft>
                <a:spcPct val="0"/>
              </a:spcAft>
              <a:buClr>
                <a:schemeClr val="tx1"/>
              </a:buClr>
              <a:buSzPct val="75000"/>
              <a:buChar char="–"/>
              <a:defRPr kumimoji="1" sz="2400">
                <a:solidFill>
                  <a:srgbClr val="4D4D4D"/>
                </a:solidFill>
                <a:latin typeface="Times New Roman" panose="02020603050405020304" pitchFamily="18" charset="0"/>
                <a:ea typeface="ＭＳ 明朝" panose="02020609040205080304" pitchFamily="17" charset="-128"/>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3pPr>
            <a:lvl4pPr marL="1600200" indent="-228600" algn="l" rtl="0" eaLnBrk="0" fontAlgn="base" hangingPunct="0">
              <a:spcBef>
                <a:spcPct val="20000"/>
              </a:spcBef>
              <a:spcAft>
                <a:spcPct val="0"/>
              </a:spcAft>
              <a:buClr>
                <a:schemeClr val="tx1"/>
              </a:buClr>
              <a:buSzPct val="80000"/>
              <a:buChar char="–"/>
              <a:defRPr kumimoji="1" sz="2000">
                <a:solidFill>
                  <a:srgbClr val="4D4D4D"/>
                </a:solidFill>
                <a:latin typeface="Times New Roman" panose="02020603050405020304" pitchFamily="18" charset="0"/>
                <a:ea typeface="ＭＳ 明朝" panose="02020609040205080304" pitchFamily="17" charset="-128"/>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5pPr>
            <a:lvl6pPr marL="25146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9pPr>
          </a:lstStyle>
          <a:p>
            <a:pPr marL="0" indent="0" eaLnBrk="1" hangingPunct="1">
              <a:lnSpc>
                <a:spcPct val="90000"/>
              </a:lnSpc>
              <a:buNone/>
            </a:pPr>
            <a:r>
              <a:rPr lang="ja-JP" altLang="en-US" sz="2400" b="1" kern="0" dirty="0">
                <a:solidFill>
                  <a:srgbClr val="0055A2"/>
                </a:solidFill>
                <a:latin typeface="+mn-ea"/>
                <a:ea typeface="+mn-ea"/>
                <a:cs typeface="Times New Roman" panose="02020603050405020304" pitchFamily="18" charset="0"/>
              </a:rPr>
              <a:t>ＯＣＲ調査市場動向調査、ＯＣＲ製品動向調査の詳細な情報については、</a:t>
            </a:r>
          </a:p>
          <a:p>
            <a:pPr marL="0" indent="0" eaLnBrk="1" hangingPunct="1">
              <a:lnSpc>
                <a:spcPct val="90000"/>
              </a:lnSpc>
              <a:buNone/>
            </a:pPr>
            <a:r>
              <a:rPr lang="ja-JP" altLang="en-US" sz="2400" b="1" u="sng" kern="0" dirty="0">
                <a:solidFill>
                  <a:srgbClr val="0055A2"/>
                </a:solidFill>
                <a:latin typeface="+mn-ea"/>
                <a:ea typeface="+mn-ea"/>
                <a:cs typeface="Times New Roman" panose="02020603050405020304" pitchFamily="18" charset="0"/>
              </a:rPr>
              <a:t>“入力装置の調査報告書”</a:t>
            </a:r>
            <a:r>
              <a:rPr lang="ja-JP" altLang="en-US" sz="2400" b="1" kern="0" dirty="0">
                <a:solidFill>
                  <a:srgbClr val="0055A2"/>
                </a:solidFill>
                <a:latin typeface="+mn-ea"/>
                <a:ea typeface="+mn-ea"/>
                <a:cs typeface="Times New Roman" panose="02020603050405020304" pitchFamily="18" charset="0"/>
              </a:rPr>
              <a:t>として纏めましたので、</a:t>
            </a:r>
          </a:p>
          <a:p>
            <a:pPr marL="0" indent="0" eaLnBrk="1" hangingPunct="1">
              <a:lnSpc>
                <a:spcPct val="90000"/>
              </a:lnSpc>
              <a:buNone/>
            </a:pPr>
            <a:r>
              <a:rPr lang="ja-JP" altLang="en-US" sz="2400" b="1" kern="0" dirty="0">
                <a:solidFill>
                  <a:srgbClr val="0055A2"/>
                </a:solidFill>
                <a:latin typeface="+mn-ea"/>
                <a:ea typeface="+mn-ea"/>
                <a:cs typeface="Times New Roman" panose="02020603050405020304" pitchFamily="18" charset="0"/>
              </a:rPr>
              <a:t>ご購入を検討頂ければ幸いです。</a:t>
            </a:r>
          </a:p>
        </p:txBody>
      </p:sp>
    </p:spTree>
    <p:extLst>
      <p:ext uri="{BB962C8B-B14F-4D97-AF65-F5344CB8AC3E}">
        <p14:creationId xmlns:p14="http://schemas.microsoft.com/office/powerpoint/2010/main" val="139693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9FB684-C940-20A9-29DB-4108D79F8687}"/>
              </a:ext>
            </a:extLst>
          </p:cNvPr>
          <p:cNvSpPr>
            <a:spLocks noGrp="1"/>
          </p:cNvSpPr>
          <p:nvPr>
            <p:ph type="title"/>
          </p:nvPr>
        </p:nvSpPr>
        <p:spPr/>
        <p:txBody>
          <a:bodyPr/>
          <a:lstStyle/>
          <a:p>
            <a:r>
              <a:rPr kumimoji="1" lang="en-US" altLang="ja-JP" dirty="0"/>
              <a:t>OCR</a:t>
            </a:r>
            <a:r>
              <a:rPr kumimoji="1" lang="ja-JP" altLang="en-US" dirty="0"/>
              <a:t>専門委員会の構成</a:t>
            </a:r>
            <a:r>
              <a:rPr kumimoji="1" lang="en-US" altLang="ja-JP" dirty="0"/>
              <a:t>(2024</a:t>
            </a:r>
            <a:r>
              <a:rPr kumimoji="1" lang="ja-JP" altLang="en-US" dirty="0"/>
              <a:t>年度</a:t>
            </a:r>
            <a:r>
              <a:rPr kumimoji="1" lang="en-US" altLang="ja-JP" dirty="0"/>
              <a:t>)</a:t>
            </a:r>
            <a:endParaRPr kumimoji="1" lang="ja-JP" altLang="en-US" dirty="0"/>
          </a:p>
        </p:txBody>
      </p:sp>
      <p:sp>
        <p:nvSpPr>
          <p:cNvPr id="4" name="フッター プレースホルダー 3">
            <a:extLst>
              <a:ext uri="{FF2B5EF4-FFF2-40B4-BE49-F238E27FC236}">
                <a16:creationId xmlns:a16="http://schemas.microsoft.com/office/drawing/2014/main" id="{9FF50D7C-9F2B-02DE-BF3C-EEC560BCEFFC}"/>
              </a:ext>
            </a:extLst>
          </p:cNvPr>
          <p:cNvSpPr>
            <a:spLocks noGrp="1"/>
          </p:cNvSpPr>
          <p:nvPr>
            <p:ph type="ftr" sz="quarter" idx="3"/>
          </p:nvPr>
        </p:nvSpPr>
        <p:spPr/>
        <p:txBody>
          <a:bodyPr/>
          <a:lstStyle/>
          <a:p>
            <a:r>
              <a:rPr lang="en-US" altLang="ja-JP" dirty="0"/>
              <a:t>© JEITA</a:t>
            </a:r>
            <a:endParaRPr lang="ja-JP" altLang="en-US" dirty="0"/>
          </a:p>
        </p:txBody>
      </p:sp>
      <p:sp>
        <p:nvSpPr>
          <p:cNvPr id="7" name="正方形/長方形 6">
            <a:extLst>
              <a:ext uri="{FF2B5EF4-FFF2-40B4-BE49-F238E27FC236}">
                <a16:creationId xmlns:a16="http://schemas.microsoft.com/office/drawing/2014/main" id="{197507B5-E8C4-C568-F28A-F0E1258B8530}"/>
              </a:ext>
            </a:extLst>
          </p:cNvPr>
          <p:cNvSpPr/>
          <p:nvPr/>
        </p:nvSpPr>
        <p:spPr>
          <a:xfrm>
            <a:off x="1231641" y="956044"/>
            <a:ext cx="10422293" cy="5262979"/>
          </a:xfrm>
          <a:prstGeom prst="rect">
            <a:avLst/>
          </a:prstGeom>
        </p:spPr>
        <p:txBody>
          <a:bodyPr wrap="square">
            <a:spAutoFit/>
          </a:bodyPr>
          <a:lstStyle/>
          <a:p>
            <a:pPr>
              <a:lnSpc>
                <a:spcPct val="150000"/>
              </a:lnSpc>
            </a:pPr>
            <a:r>
              <a:rPr lang="ja-JP" altLang="en-US" sz="2400" dirty="0">
                <a:latin typeface="Meiryo UI" panose="020B0604030504040204" pitchFamily="50" charset="-128"/>
                <a:ea typeface="Meiryo UI" panose="020B0604030504040204" pitchFamily="50" charset="-128"/>
              </a:rPr>
              <a:t>委　員　長	横　田　和　章</a:t>
            </a:r>
            <a:r>
              <a:rPr lang="zh-TW" altLang="en-US"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東芝デジタルソリューションズ㈱</a:t>
            </a:r>
            <a:r>
              <a:rPr lang="en-US" altLang="zh-TW"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	</a:t>
            </a:r>
          </a:p>
          <a:p>
            <a:pPr>
              <a:lnSpc>
                <a:spcPct val="150000"/>
              </a:lnSpc>
            </a:pPr>
            <a:r>
              <a:rPr lang="ja-JP" altLang="en-US" sz="2400" dirty="0">
                <a:latin typeface="Meiryo UI" panose="020B0604030504040204" pitchFamily="50" charset="-128"/>
                <a:ea typeface="Meiryo UI" panose="020B0604030504040204" pitchFamily="50" charset="-128"/>
              </a:rPr>
              <a:t>副委員長	黒　澤　裕　久	日本電気㈱ </a:t>
            </a:r>
            <a:r>
              <a:rPr lang="en-US" altLang="ja-JP" sz="2400" dirty="0">
                <a:latin typeface="Meiryo UI" panose="020B0604030504040204" pitchFamily="50" charset="-128"/>
                <a:ea typeface="Meiryo UI" panose="020B0604030504040204" pitchFamily="50" charset="-128"/>
              </a:rPr>
              <a:t>	</a:t>
            </a:r>
          </a:p>
          <a:p>
            <a:pPr>
              <a:lnSpc>
                <a:spcPct val="150000"/>
              </a:lnSpc>
            </a:pPr>
            <a:r>
              <a:rPr lang="ja-JP" altLang="en-US" sz="2400" dirty="0">
                <a:latin typeface="Meiryo UI" panose="020B0604030504040204" pitchFamily="50" charset="-128"/>
                <a:ea typeface="Meiryo UI" panose="020B0604030504040204" pitchFamily="50" charset="-128"/>
              </a:rPr>
              <a:t>監       事	常　盤　　　治	</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㈱日立情報通信エンジニアリング</a:t>
            </a:r>
          </a:p>
          <a:p>
            <a:pPr>
              <a:lnSpc>
                <a:spcPct val="150000"/>
              </a:lnSpc>
            </a:pPr>
            <a:r>
              <a:rPr lang="ja-JP" altLang="en-US" sz="2400" dirty="0">
                <a:latin typeface="Meiryo UI" panose="020B0604030504040204" pitchFamily="50" charset="-128"/>
                <a:ea typeface="Meiryo UI" panose="020B0604030504040204" pitchFamily="50" charset="-128"/>
              </a:rPr>
              <a:t>委　　　 員</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尾　本　　　卓	</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沖電気工業㈱</a:t>
            </a:r>
          </a:p>
          <a:p>
            <a:pPr>
              <a:lnSpc>
                <a:spcPct val="150000"/>
              </a:lnSpc>
            </a:pPr>
            <a:r>
              <a:rPr lang="en-US" altLang="ja-JP" sz="2400" dirty="0">
                <a:latin typeface="Meiryo UI" panose="020B0604030504040204" pitchFamily="50" charset="-128"/>
                <a:ea typeface="Meiryo UI" panose="020B0604030504040204" pitchFamily="50" charset="-128"/>
              </a:rPr>
              <a:t>    〃	</a:t>
            </a:r>
            <a:r>
              <a:rPr lang="ja-JP" altLang="en-US" sz="2400" dirty="0">
                <a:latin typeface="Meiryo UI" panose="020B0604030504040204" pitchFamily="50" charset="-128"/>
                <a:ea typeface="Meiryo UI" panose="020B0604030504040204" pitchFamily="50" charset="-128"/>
              </a:rPr>
              <a:t>	島  崎　    繁</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パナソニック ソリューションテクノロジー㈱</a:t>
            </a:r>
            <a:endParaRPr lang="en-US" altLang="ja-JP" sz="2400" dirty="0">
              <a:latin typeface="Meiryo UI" panose="020B0604030504040204" pitchFamily="50" charset="-128"/>
              <a:ea typeface="Meiryo UI" panose="020B0604030504040204" pitchFamily="50" charset="-128"/>
            </a:endParaRPr>
          </a:p>
          <a:p>
            <a:pPr>
              <a:lnSpc>
                <a:spcPct val="150000"/>
              </a:lnSpc>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上　條　裕　義	富士フイルムビジネスイノベーション㈱</a:t>
            </a:r>
            <a:endParaRPr lang="en-US" altLang="ja-JP" sz="2400" dirty="0">
              <a:latin typeface="Meiryo UI" panose="020B0604030504040204" pitchFamily="50" charset="-128"/>
              <a:ea typeface="Meiryo UI" panose="020B0604030504040204" pitchFamily="50" charset="-128"/>
            </a:endParaRPr>
          </a:p>
          <a:p>
            <a:pPr>
              <a:lnSpc>
                <a:spcPct val="150000"/>
              </a:lnSpc>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		</a:t>
            </a:r>
            <a:r>
              <a:rPr lang="zh-TW" altLang="en-US" sz="2400" dirty="0">
                <a:latin typeface="Meiryo UI" panose="020B0604030504040204" pitchFamily="50" charset="-128"/>
                <a:ea typeface="Meiryo UI" panose="020B0604030504040204" pitchFamily="50" charset="-128"/>
              </a:rPr>
              <a:t>稲　見　真　樹</a:t>
            </a:r>
            <a:r>
              <a:rPr lang="ja-JP" altLang="en-US" sz="2400" dirty="0">
                <a:latin typeface="Meiryo UI" panose="020B0604030504040204" pitchFamily="50" charset="-128"/>
                <a:ea typeface="Meiryo UI" panose="020B0604030504040204" pitchFamily="50" charset="-128"/>
              </a:rPr>
              <a:t>	</a:t>
            </a:r>
            <a:r>
              <a:rPr lang="zh-TW" altLang="en-US"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ＰＦＵ</a:t>
            </a:r>
          </a:p>
          <a:p>
            <a:pPr>
              <a:lnSpc>
                <a:spcPct val="150000"/>
              </a:lnSpc>
            </a:pPr>
            <a:r>
              <a:rPr lang="ja-JP" altLang="en-US" sz="2400" dirty="0">
                <a:latin typeface="Meiryo UI" panose="020B0604030504040204" pitchFamily="50" charset="-128"/>
                <a:ea typeface="Meiryo UI" panose="020B0604030504040204" pitchFamily="50" charset="-128"/>
              </a:rPr>
              <a:t>事　務　局	越坂部　　義宏	（一社）電子情報技術産業協会</a:t>
            </a:r>
          </a:p>
          <a:p>
            <a:endParaRPr lang="en-US" altLang="ja-JP" sz="2400" dirty="0">
              <a:latin typeface="Meiryo UI" panose="020B0604030504040204" pitchFamily="50" charset="-128"/>
              <a:ea typeface="Meiryo UI" panose="020B0604030504040204" pitchFamily="50" charset="-128"/>
            </a:endParaRPr>
          </a:p>
          <a:p>
            <a:pPr algn="r"/>
            <a:r>
              <a:rPr lang="ja-JP" altLang="en-US" sz="2400" dirty="0">
                <a:latin typeface="Meiryo UI" panose="020B0604030504040204" pitchFamily="50" charset="-128"/>
                <a:ea typeface="Meiryo UI" panose="020B0604030504040204" pitchFamily="50" charset="-128"/>
              </a:rPr>
              <a:t>（敬称略・順不同）</a:t>
            </a:r>
          </a:p>
        </p:txBody>
      </p:sp>
    </p:spTree>
    <p:extLst>
      <p:ext uri="{BB962C8B-B14F-4D97-AF65-F5344CB8AC3E}">
        <p14:creationId xmlns:p14="http://schemas.microsoft.com/office/powerpoint/2010/main" val="113675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9FB684-C940-20A9-29DB-4108D79F8687}"/>
              </a:ext>
            </a:extLst>
          </p:cNvPr>
          <p:cNvSpPr>
            <a:spLocks noGrp="1"/>
          </p:cNvSpPr>
          <p:nvPr>
            <p:ph type="title"/>
          </p:nvPr>
        </p:nvSpPr>
        <p:spPr/>
        <p:txBody>
          <a:bodyPr/>
          <a:lstStyle/>
          <a:p>
            <a:r>
              <a:rPr lang="ja-JP" altLang="en-US" dirty="0"/>
              <a:t>目次</a:t>
            </a:r>
            <a:endParaRPr kumimoji="1" lang="ja-JP" altLang="en-US" dirty="0"/>
          </a:p>
        </p:txBody>
      </p:sp>
      <p:sp>
        <p:nvSpPr>
          <p:cNvPr id="4" name="フッター プレースホルダー 3">
            <a:extLst>
              <a:ext uri="{FF2B5EF4-FFF2-40B4-BE49-F238E27FC236}">
                <a16:creationId xmlns:a16="http://schemas.microsoft.com/office/drawing/2014/main" id="{9FF50D7C-9F2B-02DE-BF3C-EEC560BCEFFC}"/>
              </a:ext>
            </a:extLst>
          </p:cNvPr>
          <p:cNvSpPr>
            <a:spLocks noGrp="1"/>
          </p:cNvSpPr>
          <p:nvPr>
            <p:ph type="ftr" sz="quarter" idx="3"/>
          </p:nvPr>
        </p:nvSpPr>
        <p:spPr/>
        <p:txBody>
          <a:bodyPr/>
          <a:lstStyle/>
          <a:p>
            <a:r>
              <a:rPr lang="en-US" altLang="ja-JP"/>
              <a:t>© JEITA</a:t>
            </a:r>
            <a:endParaRPr lang="ja-JP" altLang="en-US" dirty="0"/>
          </a:p>
        </p:txBody>
      </p:sp>
      <p:sp>
        <p:nvSpPr>
          <p:cNvPr id="3" name="正方形/長方形 2">
            <a:extLst>
              <a:ext uri="{FF2B5EF4-FFF2-40B4-BE49-F238E27FC236}">
                <a16:creationId xmlns:a16="http://schemas.microsoft.com/office/drawing/2014/main" id="{6EAF7DED-1C24-25CA-8734-80AFE65BBAF3}"/>
              </a:ext>
            </a:extLst>
          </p:cNvPr>
          <p:cNvSpPr/>
          <p:nvPr/>
        </p:nvSpPr>
        <p:spPr>
          <a:xfrm>
            <a:off x="548951" y="1509110"/>
            <a:ext cx="11094097" cy="3300199"/>
          </a:xfrm>
          <a:prstGeom prst="rect">
            <a:avLst/>
          </a:prstGeom>
        </p:spPr>
        <p:txBody>
          <a:bodyPr wrap="square">
            <a:spAutoFit/>
          </a:bodyPr>
          <a:lstStyle/>
          <a:p>
            <a:pPr>
              <a:lnSpc>
                <a:spcPct val="150000"/>
              </a:lnSpc>
            </a:pPr>
            <a:r>
              <a:rPr lang="ja-JP" altLang="en-US" sz="3600" dirty="0">
                <a:latin typeface="Meiryo UI" panose="020B0604030504040204" pitchFamily="50" charset="-128"/>
                <a:ea typeface="Meiryo UI" panose="020B0604030504040204" pitchFamily="50" charset="-128"/>
              </a:rPr>
              <a:t>　</a:t>
            </a:r>
            <a:r>
              <a:rPr lang="en-US" altLang="ja-JP" sz="3600" dirty="0">
                <a:latin typeface="Meiryo UI" panose="020B0604030504040204" pitchFamily="50" charset="-128"/>
                <a:ea typeface="Meiryo UI" panose="020B0604030504040204" pitchFamily="50" charset="-128"/>
              </a:rPr>
              <a:t>1. </a:t>
            </a:r>
            <a:r>
              <a:rPr lang="ja-JP" altLang="en-US" sz="3600" dirty="0">
                <a:latin typeface="Meiryo UI" panose="020B0604030504040204" pitchFamily="50" charset="-128"/>
                <a:ea typeface="Meiryo UI" panose="020B0604030504040204" pitchFamily="50" charset="-128"/>
              </a:rPr>
              <a:t>はじめに</a:t>
            </a:r>
            <a:endParaRPr lang="en-US" altLang="zh-TW" sz="3600" dirty="0">
              <a:latin typeface="Meiryo UI" panose="020B0604030504040204" pitchFamily="50" charset="-128"/>
              <a:ea typeface="Meiryo UI" panose="020B0604030504040204" pitchFamily="50" charset="-128"/>
            </a:endParaRPr>
          </a:p>
          <a:p>
            <a:pPr>
              <a:lnSpc>
                <a:spcPct val="150000"/>
              </a:lnSpc>
            </a:pPr>
            <a:r>
              <a:rPr lang="ja-JP" altLang="en-US" sz="3600" dirty="0">
                <a:latin typeface="Meiryo UI" panose="020B0604030504040204" pitchFamily="50" charset="-128"/>
                <a:ea typeface="Meiryo UI" panose="020B0604030504040204" pitchFamily="50" charset="-128"/>
              </a:rPr>
              <a:t>　</a:t>
            </a:r>
            <a:r>
              <a:rPr lang="en-US" altLang="ja-JP" sz="3600" dirty="0">
                <a:latin typeface="Meiryo UI" panose="020B0604030504040204" pitchFamily="50" charset="-128"/>
                <a:ea typeface="Meiryo UI" panose="020B0604030504040204" pitchFamily="50" charset="-128"/>
              </a:rPr>
              <a:t>2. OCR</a:t>
            </a:r>
            <a:r>
              <a:rPr lang="zh-TW" altLang="en-US" sz="3600" dirty="0">
                <a:latin typeface="Meiryo UI" panose="020B0604030504040204" pitchFamily="50" charset="-128"/>
                <a:ea typeface="Meiryo UI" panose="020B0604030504040204" pitchFamily="50" charset="-128"/>
              </a:rPr>
              <a:t>市場動向調査</a:t>
            </a:r>
            <a:r>
              <a:rPr lang="ja-JP" altLang="en-US" sz="3200" dirty="0">
                <a:latin typeface="Meiryo UI" panose="020B0604030504040204" pitchFamily="50" charset="-128"/>
                <a:ea typeface="Meiryo UI" panose="020B0604030504040204" pitchFamily="50" charset="-128"/>
              </a:rPr>
              <a:t>（</a:t>
            </a:r>
            <a:r>
              <a:rPr lang="en-US" altLang="ja-JP" sz="3200" dirty="0">
                <a:latin typeface="Meiryo UI" panose="020B0604030504040204" pitchFamily="50" charset="-128"/>
                <a:ea typeface="Meiryo UI" panose="020B0604030504040204" pitchFamily="50" charset="-128"/>
              </a:rPr>
              <a:t>2024</a:t>
            </a:r>
            <a:r>
              <a:rPr lang="ja-JP" altLang="en-US" sz="3200" dirty="0">
                <a:latin typeface="Meiryo UI" panose="020B0604030504040204" pitchFamily="50" charset="-128"/>
                <a:ea typeface="Meiryo UI" panose="020B0604030504040204" pitchFamily="50" charset="-128"/>
              </a:rPr>
              <a:t>年実績／</a:t>
            </a:r>
            <a:r>
              <a:rPr lang="en-US" altLang="ja-JP" sz="3200" dirty="0">
                <a:latin typeface="Meiryo UI" panose="020B0604030504040204" pitchFamily="50" charset="-128"/>
                <a:ea typeface="Meiryo UI" panose="020B0604030504040204" pitchFamily="50" charset="-128"/>
              </a:rPr>
              <a:t>2027</a:t>
            </a:r>
            <a:r>
              <a:rPr lang="ja-JP" altLang="en-US" sz="3200" dirty="0">
                <a:latin typeface="Meiryo UI" panose="020B0604030504040204" pitchFamily="50" charset="-128"/>
                <a:ea typeface="Meiryo UI" panose="020B0604030504040204" pitchFamily="50" charset="-128"/>
              </a:rPr>
              <a:t>年見込み）</a:t>
            </a:r>
            <a:endParaRPr lang="ja-JP" altLang="en-US" sz="3600" dirty="0">
              <a:latin typeface="Meiryo UI" panose="020B0604030504040204" pitchFamily="50" charset="-128"/>
              <a:ea typeface="Meiryo UI" panose="020B0604030504040204" pitchFamily="50" charset="-128"/>
            </a:endParaRPr>
          </a:p>
          <a:p>
            <a:pPr>
              <a:lnSpc>
                <a:spcPct val="150000"/>
              </a:lnSpc>
            </a:pPr>
            <a:r>
              <a:rPr lang="ja-JP" altLang="en-US" sz="3600" dirty="0">
                <a:latin typeface="Meiryo UI" panose="020B0604030504040204" pitchFamily="50" charset="-128"/>
                <a:ea typeface="Meiryo UI" panose="020B0604030504040204" pitchFamily="50" charset="-128"/>
              </a:rPr>
              <a:t>　</a:t>
            </a:r>
            <a:r>
              <a:rPr lang="en-US" altLang="ja-JP" sz="3600" dirty="0">
                <a:latin typeface="Meiryo UI" panose="020B0604030504040204" pitchFamily="50" charset="-128"/>
                <a:ea typeface="Meiryo UI" panose="020B0604030504040204" pitchFamily="50" charset="-128"/>
              </a:rPr>
              <a:t>3. OCR</a:t>
            </a:r>
            <a:r>
              <a:rPr lang="ja-JP" altLang="en-US" sz="3600" dirty="0">
                <a:latin typeface="Meiryo UI" panose="020B0604030504040204" pitchFamily="50" charset="-128"/>
                <a:ea typeface="Meiryo UI" panose="020B0604030504040204" pitchFamily="50" charset="-128"/>
              </a:rPr>
              <a:t>製品動向調査</a:t>
            </a:r>
            <a:endParaRPr lang="en-US" altLang="ja-JP" sz="3600" dirty="0">
              <a:latin typeface="Meiryo UI" panose="020B0604030504040204" pitchFamily="50" charset="-128"/>
              <a:ea typeface="Meiryo UI" panose="020B0604030504040204" pitchFamily="50" charset="-128"/>
            </a:endParaRPr>
          </a:p>
          <a:p>
            <a:pPr>
              <a:lnSpc>
                <a:spcPct val="150000"/>
              </a:lnSpc>
            </a:pPr>
            <a:r>
              <a:rPr lang="ja-JP" altLang="en-US" sz="3600" dirty="0">
                <a:latin typeface="Meiryo UI" panose="020B0604030504040204" pitchFamily="50" charset="-128"/>
                <a:ea typeface="Meiryo UI" panose="020B0604030504040204" pitchFamily="50" charset="-128"/>
              </a:rPr>
              <a:t>　</a:t>
            </a:r>
            <a:r>
              <a:rPr lang="en-US" altLang="ja-JP" sz="3600" dirty="0">
                <a:latin typeface="Meiryo UI" panose="020B0604030504040204" pitchFamily="50" charset="-128"/>
                <a:ea typeface="Meiryo UI" panose="020B0604030504040204" pitchFamily="50" charset="-128"/>
              </a:rPr>
              <a:t>4. </a:t>
            </a:r>
            <a:r>
              <a:rPr lang="ja-JP" altLang="en-US" sz="3600" dirty="0">
                <a:latin typeface="Meiryo UI" panose="020B0604030504040204" pitchFamily="50" charset="-128"/>
                <a:ea typeface="Meiryo UI" panose="020B0604030504040204" pitchFamily="50" charset="-128"/>
              </a:rPr>
              <a:t>おわりに</a:t>
            </a:r>
            <a:endParaRPr lang="en-US" altLang="ja-JP"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33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9FB684-C940-20A9-29DB-4108D79F8687}"/>
              </a:ext>
            </a:extLst>
          </p:cNvPr>
          <p:cNvSpPr>
            <a:spLocks noGrp="1"/>
          </p:cNvSpPr>
          <p:nvPr>
            <p:ph type="title"/>
          </p:nvPr>
        </p:nvSpPr>
        <p:spPr/>
        <p:txBody>
          <a:bodyPr/>
          <a:lstStyle/>
          <a:p>
            <a:r>
              <a:rPr kumimoji="1" lang="ja-JP" altLang="en-US" dirty="0"/>
              <a:t>１．はじめに</a:t>
            </a:r>
          </a:p>
        </p:txBody>
      </p:sp>
      <p:sp>
        <p:nvSpPr>
          <p:cNvPr id="4" name="フッター プレースホルダー 3">
            <a:extLst>
              <a:ext uri="{FF2B5EF4-FFF2-40B4-BE49-F238E27FC236}">
                <a16:creationId xmlns:a16="http://schemas.microsoft.com/office/drawing/2014/main" id="{9FF50D7C-9F2B-02DE-BF3C-EEC560BCEFFC}"/>
              </a:ext>
            </a:extLst>
          </p:cNvPr>
          <p:cNvSpPr>
            <a:spLocks noGrp="1"/>
          </p:cNvSpPr>
          <p:nvPr>
            <p:ph type="ftr" sz="quarter" idx="3"/>
          </p:nvPr>
        </p:nvSpPr>
        <p:spPr/>
        <p:txBody>
          <a:bodyPr/>
          <a:lstStyle/>
          <a:p>
            <a:r>
              <a:rPr lang="en-US" altLang="ja-JP"/>
              <a:t>© JEITA</a:t>
            </a:r>
            <a:endParaRPr lang="ja-JP" altLang="en-US" dirty="0"/>
          </a:p>
        </p:txBody>
      </p:sp>
      <p:sp>
        <p:nvSpPr>
          <p:cNvPr id="3" name="正方形/長方形 2">
            <a:extLst>
              <a:ext uri="{FF2B5EF4-FFF2-40B4-BE49-F238E27FC236}">
                <a16:creationId xmlns:a16="http://schemas.microsoft.com/office/drawing/2014/main" id="{B87DF8ED-996C-519F-BAE4-D8A79AEAA52F}"/>
              </a:ext>
            </a:extLst>
          </p:cNvPr>
          <p:cNvSpPr/>
          <p:nvPr/>
        </p:nvSpPr>
        <p:spPr>
          <a:xfrm>
            <a:off x="671810" y="539339"/>
            <a:ext cx="10972799" cy="2677656"/>
          </a:xfrm>
          <a:prstGeom prst="rect">
            <a:avLst/>
          </a:prstGeom>
        </p:spPr>
        <p:txBody>
          <a:bodyPr wrap="square">
            <a:spAutoFit/>
          </a:bodyPr>
          <a:lstStyle/>
          <a:p>
            <a:pPr>
              <a:lnSpc>
                <a:spcPct val="200000"/>
              </a:lnSpc>
            </a:pPr>
            <a:r>
              <a:rPr lang="en-US" altLang="ja-JP" sz="2800" dirty="0">
                <a:latin typeface="Meiryo UI" panose="020B0604030504040204" pitchFamily="50" charset="-128"/>
                <a:ea typeface="Meiryo UI" panose="020B0604030504040204" pitchFamily="50" charset="-128"/>
              </a:rPr>
              <a:t>OCR</a:t>
            </a:r>
            <a:r>
              <a:rPr lang="ja-JP" altLang="en-US" sz="2800" dirty="0">
                <a:latin typeface="Meiryo UI" panose="020B0604030504040204" pitchFamily="50" charset="-128"/>
                <a:ea typeface="Meiryo UI" panose="020B0604030504040204" pitchFamily="50" charset="-128"/>
              </a:rPr>
              <a:t>とは</a:t>
            </a:r>
          </a:p>
          <a:p>
            <a:pPr lvl="0"/>
            <a:endParaRPr lang="en-US" altLang="ja-JP" sz="1200" dirty="0">
              <a:latin typeface="Meiryo UI" panose="020B0604030504040204" pitchFamily="50" charset="-128"/>
              <a:ea typeface="Meiryo UI" panose="020B0604030504040204" pitchFamily="50" charset="-128"/>
            </a:endParaRPr>
          </a:p>
          <a:p>
            <a:pPr lvl="0"/>
            <a:r>
              <a:rPr lang="en-US" altLang="ja-JP" sz="2800" dirty="0">
                <a:latin typeface="Meiryo UI" panose="020B0604030504040204" pitchFamily="50" charset="-128"/>
                <a:ea typeface="Meiryo UI" panose="020B0604030504040204" pitchFamily="50" charset="-128"/>
              </a:rPr>
              <a:t>OCR</a:t>
            </a:r>
            <a:r>
              <a:rPr lang="ja-JP" altLang="en-US" sz="2800" dirty="0">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Optical Character Reader/Recognition</a:t>
            </a:r>
            <a:r>
              <a:rPr lang="ja-JP" altLang="en-US" sz="2800" dirty="0">
                <a:latin typeface="Meiryo UI" panose="020B0604030504040204" pitchFamily="50" charset="-128"/>
                <a:ea typeface="Meiryo UI" panose="020B0604030504040204" pitchFamily="50" charset="-128"/>
              </a:rPr>
              <a:t>）：光学文字認識</a:t>
            </a:r>
            <a:endParaRPr lang="en-US" altLang="ja-JP" sz="2800" dirty="0">
              <a:latin typeface="Meiryo UI" panose="020B0604030504040204" pitchFamily="50" charset="-128"/>
              <a:ea typeface="Meiryo UI" panose="020B0604030504040204" pitchFamily="50" charset="-128"/>
            </a:endParaRPr>
          </a:p>
          <a:p>
            <a:pPr lvl="0"/>
            <a:r>
              <a:rPr lang="ja-JP" altLang="en-US" sz="2400" dirty="0">
                <a:latin typeface="Meiryo UI" panose="020B0604030504040204" pitchFamily="50" charset="-128"/>
                <a:ea typeface="Meiryo UI" panose="020B0604030504040204" pitchFamily="50" charset="-128"/>
              </a:rPr>
              <a:t>スキャナやカメラなどの光学的なデバイスを用いて、紙に印刷された文字や手書きの文字をデジタル画像として取り込み、これらの画像から文字を識別し、テキストデータに変換する、主に業務向けの製品。</a:t>
            </a:r>
            <a:endParaRPr lang="en-US" altLang="ja-JP" sz="2400" dirty="0">
              <a:latin typeface="Meiryo UI" panose="020B0604030504040204" pitchFamily="50" charset="-128"/>
              <a:ea typeface="Meiryo UI" panose="020B0604030504040204" pitchFamily="50" charset="-128"/>
            </a:endParaRPr>
          </a:p>
        </p:txBody>
      </p:sp>
      <p:pic>
        <p:nvPicPr>
          <p:cNvPr id="6" name="グラフィックス 5" descr="ドキュメント 枠線">
            <a:extLst>
              <a:ext uri="{FF2B5EF4-FFF2-40B4-BE49-F238E27FC236}">
                <a16:creationId xmlns:a16="http://schemas.microsoft.com/office/drawing/2014/main" id="{1EB8E2A8-5E47-F316-5913-5A97D359DB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537" y="3657630"/>
            <a:ext cx="1310926" cy="1310926"/>
          </a:xfrm>
          <a:prstGeom prst="rect">
            <a:avLst/>
          </a:prstGeom>
        </p:spPr>
      </p:pic>
      <p:pic>
        <p:nvPicPr>
          <p:cNvPr id="8" name="グラフィックス 7" descr="スキャナー 単色塗りつぶし">
            <a:extLst>
              <a:ext uri="{FF2B5EF4-FFF2-40B4-BE49-F238E27FC236}">
                <a16:creationId xmlns:a16="http://schemas.microsoft.com/office/drawing/2014/main" id="{14608F18-61BC-4E66-2914-82C08B3269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08933" y="3663849"/>
            <a:ext cx="985780" cy="985780"/>
          </a:xfrm>
          <a:prstGeom prst="rect">
            <a:avLst/>
          </a:prstGeom>
        </p:spPr>
      </p:pic>
      <p:pic>
        <p:nvPicPr>
          <p:cNvPr id="10" name="グラフィックス 9" descr="コピー機 単色塗りつぶし">
            <a:extLst>
              <a:ext uri="{FF2B5EF4-FFF2-40B4-BE49-F238E27FC236}">
                <a16:creationId xmlns:a16="http://schemas.microsoft.com/office/drawing/2014/main" id="{9FF86797-070A-269F-6EE9-3D019135F2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37711" y="4400150"/>
            <a:ext cx="920152" cy="920152"/>
          </a:xfrm>
          <a:prstGeom prst="rect">
            <a:avLst/>
          </a:prstGeom>
        </p:spPr>
      </p:pic>
      <p:pic>
        <p:nvPicPr>
          <p:cNvPr id="12" name="グラフィックス 11" descr="カメラ 単色塗りつぶし">
            <a:extLst>
              <a:ext uri="{FF2B5EF4-FFF2-40B4-BE49-F238E27FC236}">
                <a16:creationId xmlns:a16="http://schemas.microsoft.com/office/drawing/2014/main" id="{5755C863-B58F-E9E6-F12F-D7782BD995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89994" y="3147507"/>
            <a:ext cx="808778" cy="808778"/>
          </a:xfrm>
          <a:prstGeom prst="rect">
            <a:avLst/>
          </a:prstGeom>
        </p:spPr>
      </p:pic>
      <p:pic>
        <p:nvPicPr>
          <p:cNvPr id="16" name="グラフィックス 15" descr="コンピューター 単色塗りつぶし">
            <a:extLst>
              <a:ext uri="{FF2B5EF4-FFF2-40B4-BE49-F238E27FC236}">
                <a16:creationId xmlns:a16="http://schemas.microsoft.com/office/drawing/2014/main" id="{1812A3A6-5470-2269-3551-19F602F50C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8270" y="3652940"/>
            <a:ext cx="1310926" cy="1310926"/>
          </a:xfrm>
          <a:prstGeom prst="rect">
            <a:avLst/>
          </a:prstGeom>
        </p:spPr>
      </p:pic>
      <p:sp>
        <p:nvSpPr>
          <p:cNvPr id="19" name="矢印: 右 18">
            <a:extLst>
              <a:ext uri="{FF2B5EF4-FFF2-40B4-BE49-F238E27FC236}">
                <a16:creationId xmlns:a16="http://schemas.microsoft.com/office/drawing/2014/main" id="{A0B331C7-8A46-C45B-ACAB-5D73A850A591}"/>
              </a:ext>
            </a:extLst>
          </p:cNvPr>
          <p:cNvSpPr/>
          <p:nvPr/>
        </p:nvSpPr>
        <p:spPr>
          <a:xfrm>
            <a:off x="2149710" y="4087702"/>
            <a:ext cx="862535" cy="312449"/>
          </a:xfrm>
          <a:prstGeom prst="rightArrow">
            <a:avLst>
              <a:gd name="adj1" fmla="val 50000"/>
              <a:gd name="adj2" fmla="val 1113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2CF71C3B-A820-EE9F-D473-E2490FF0CF14}"/>
              </a:ext>
            </a:extLst>
          </p:cNvPr>
          <p:cNvSpPr/>
          <p:nvPr/>
        </p:nvSpPr>
        <p:spPr>
          <a:xfrm>
            <a:off x="5182466" y="4087701"/>
            <a:ext cx="862535" cy="312449"/>
          </a:xfrm>
          <a:prstGeom prst="rightArrow">
            <a:avLst>
              <a:gd name="adj1" fmla="val 50000"/>
              <a:gd name="adj2" fmla="val 1113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ADA72304-3E8F-DEA9-8006-245669256669}"/>
              </a:ext>
            </a:extLst>
          </p:cNvPr>
          <p:cNvSpPr/>
          <p:nvPr/>
        </p:nvSpPr>
        <p:spPr>
          <a:xfrm>
            <a:off x="7976051" y="4087701"/>
            <a:ext cx="862535" cy="312449"/>
          </a:xfrm>
          <a:prstGeom prst="rightArrow">
            <a:avLst>
              <a:gd name="adj1" fmla="val 50000"/>
              <a:gd name="adj2" fmla="val 1113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403F0B0-6C65-F3E8-AB12-434811BAEB47}"/>
              </a:ext>
            </a:extLst>
          </p:cNvPr>
          <p:cNvSpPr txBox="1"/>
          <p:nvPr/>
        </p:nvSpPr>
        <p:spPr>
          <a:xfrm>
            <a:off x="805536" y="5330026"/>
            <a:ext cx="1536441" cy="707886"/>
          </a:xfrm>
          <a:prstGeom prst="rect">
            <a:avLst/>
          </a:prstGeom>
          <a:noFill/>
        </p:spPr>
        <p:txBody>
          <a:bodyPr wrap="square" rtlCol="0">
            <a:spAutoFit/>
          </a:bodyPr>
          <a:lstStyle/>
          <a:p>
            <a:r>
              <a:rPr lang="ja-JP" altLang="en-US" sz="2000" dirty="0"/>
              <a:t>紙媒体などの</a:t>
            </a:r>
            <a:endParaRPr lang="en-US" altLang="ja-JP" sz="2000" dirty="0"/>
          </a:p>
          <a:p>
            <a:r>
              <a:rPr lang="ja-JP" altLang="en-US" sz="2000" dirty="0"/>
              <a:t>文字情報</a:t>
            </a:r>
            <a:endParaRPr kumimoji="1" lang="ja-JP" altLang="en-US" sz="2000" dirty="0"/>
          </a:p>
        </p:txBody>
      </p:sp>
      <p:sp>
        <p:nvSpPr>
          <p:cNvPr id="23" name="テキスト ボックス 22">
            <a:extLst>
              <a:ext uri="{FF2B5EF4-FFF2-40B4-BE49-F238E27FC236}">
                <a16:creationId xmlns:a16="http://schemas.microsoft.com/office/drawing/2014/main" id="{1AE47B41-B807-0EA7-89D8-2E2E096BBF5B}"/>
              </a:ext>
            </a:extLst>
          </p:cNvPr>
          <p:cNvSpPr txBox="1"/>
          <p:nvPr/>
        </p:nvSpPr>
        <p:spPr>
          <a:xfrm>
            <a:off x="3069769" y="5330026"/>
            <a:ext cx="2052169" cy="707886"/>
          </a:xfrm>
          <a:prstGeom prst="rect">
            <a:avLst/>
          </a:prstGeom>
          <a:noFill/>
        </p:spPr>
        <p:txBody>
          <a:bodyPr wrap="square" rtlCol="0">
            <a:spAutoFit/>
          </a:bodyPr>
          <a:lstStyle/>
          <a:p>
            <a:r>
              <a:rPr kumimoji="1" lang="ja-JP" altLang="en-US" sz="2000" b="1" dirty="0"/>
              <a:t>スキャンニングや撮影により画像化</a:t>
            </a:r>
          </a:p>
        </p:txBody>
      </p:sp>
      <p:sp>
        <p:nvSpPr>
          <p:cNvPr id="24" name="テキスト ボックス 23">
            <a:extLst>
              <a:ext uri="{FF2B5EF4-FFF2-40B4-BE49-F238E27FC236}">
                <a16:creationId xmlns:a16="http://schemas.microsoft.com/office/drawing/2014/main" id="{45E6F9CA-D460-08C2-B8FE-0B9F544526D7}"/>
              </a:ext>
            </a:extLst>
          </p:cNvPr>
          <p:cNvSpPr txBox="1"/>
          <p:nvPr/>
        </p:nvSpPr>
        <p:spPr>
          <a:xfrm>
            <a:off x="6054266" y="5330026"/>
            <a:ext cx="2315293" cy="1015663"/>
          </a:xfrm>
          <a:prstGeom prst="rect">
            <a:avLst/>
          </a:prstGeom>
          <a:noFill/>
        </p:spPr>
        <p:txBody>
          <a:bodyPr wrap="square" rtlCol="0">
            <a:spAutoFit/>
          </a:bodyPr>
          <a:lstStyle/>
          <a:p>
            <a:r>
              <a:rPr lang="ja-JP" altLang="en-US" sz="2000" b="1" dirty="0"/>
              <a:t>画像から文字データへの変換</a:t>
            </a:r>
            <a:endParaRPr lang="en-US" altLang="ja-JP" sz="2000" b="1" dirty="0"/>
          </a:p>
          <a:p>
            <a:r>
              <a:rPr lang="ja-JP" altLang="en-US" sz="2000" b="1" dirty="0"/>
              <a:t>（文字認識）</a:t>
            </a:r>
            <a:endParaRPr kumimoji="1" lang="ja-JP" altLang="en-US" sz="2000" b="1" dirty="0"/>
          </a:p>
        </p:txBody>
      </p:sp>
      <p:sp>
        <p:nvSpPr>
          <p:cNvPr id="25" name="テキスト ボックス 24">
            <a:extLst>
              <a:ext uri="{FF2B5EF4-FFF2-40B4-BE49-F238E27FC236}">
                <a16:creationId xmlns:a16="http://schemas.microsoft.com/office/drawing/2014/main" id="{D687235D-D891-46A7-BA13-373E0A83351D}"/>
              </a:ext>
            </a:extLst>
          </p:cNvPr>
          <p:cNvSpPr txBox="1"/>
          <p:nvPr/>
        </p:nvSpPr>
        <p:spPr>
          <a:xfrm>
            <a:off x="8976043" y="5330026"/>
            <a:ext cx="3029339" cy="830997"/>
          </a:xfrm>
          <a:prstGeom prst="rect">
            <a:avLst/>
          </a:prstGeom>
          <a:noFill/>
        </p:spPr>
        <p:txBody>
          <a:bodyPr wrap="square" rtlCol="0">
            <a:spAutoFit/>
          </a:bodyPr>
          <a:lstStyle/>
          <a:p>
            <a:r>
              <a:rPr lang="ja-JP" altLang="en-US" sz="1600" dirty="0"/>
              <a:t>・各種業務システムへのデータ入力</a:t>
            </a:r>
            <a:endParaRPr lang="en-US" altLang="ja-JP" sz="1600" dirty="0"/>
          </a:p>
          <a:p>
            <a:r>
              <a:rPr kumimoji="1" lang="ja-JP" altLang="en-US" sz="1600" dirty="0"/>
              <a:t>・デジタルアーカイブでの検索</a:t>
            </a:r>
            <a:r>
              <a:rPr lang="ja-JP" altLang="en-US" sz="1600" dirty="0"/>
              <a:t>、翻訳</a:t>
            </a:r>
            <a:endParaRPr kumimoji="1" lang="en-US" altLang="ja-JP" sz="1600" dirty="0"/>
          </a:p>
          <a:p>
            <a:r>
              <a:rPr lang="ja-JP" altLang="en-US" sz="1600" dirty="0"/>
              <a:t> </a:t>
            </a:r>
            <a:r>
              <a:rPr kumimoji="1" lang="ja-JP" altLang="en-US" sz="1600" dirty="0"/>
              <a:t>など様々な用途に活用</a:t>
            </a:r>
          </a:p>
        </p:txBody>
      </p:sp>
      <p:pic>
        <p:nvPicPr>
          <p:cNvPr id="27" name="グラフィックス 26" descr="在宅勤務デスク 単色塗りつぶし">
            <a:extLst>
              <a:ext uri="{FF2B5EF4-FFF2-40B4-BE49-F238E27FC236}">
                <a16:creationId xmlns:a16="http://schemas.microsoft.com/office/drawing/2014/main" id="{600688EC-7F94-BB2E-2CFA-ED0F8BCA8BD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09603" y="3107112"/>
            <a:ext cx="719850" cy="719850"/>
          </a:xfrm>
          <a:prstGeom prst="rect">
            <a:avLst/>
          </a:prstGeom>
        </p:spPr>
      </p:pic>
      <p:pic>
        <p:nvPicPr>
          <p:cNvPr id="29" name="グラフィックス 28" descr="ツール 単色塗りつぶし">
            <a:extLst>
              <a:ext uri="{FF2B5EF4-FFF2-40B4-BE49-F238E27FC236}">
                <a16:creationId xmlns:a16="http://schemas.microsoft.com/office/drawing/2014/main" id="{46707FAC-BDD8-7EC4-2FDC-E00FF1F4268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30619" y="3785798"/>
            <a:ext cx="719850" cy="719850"/>
          </a:xfrm>
          <a:prstGeom prst="rect">
            <a:avLst/>
          </a:prstGeom>
        </p:spPr>
      </p:pic>
      <p:pic>
        <p:nvPicPr>
          <p:cNvPr id="31" name="グラフィックス 30" descr="リモートでの作業 単色塗りつぶし">
            <a:extLst>
              <a:ext uri="{FF2B5EF4-FFF2-40B4-BE49-F238E27FC236}">
                <a16:creationId xmlns:a16="http://schemas.microsoft.com/office/drawing/2014/main" id="{9BC31CC6-7830-BA4F-6DE2-48C3B2F1E73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980311" y="4464484"/>
            <a:ext cx="719850" cy="719850"/>
          </a:xfrm>
          <a:prstGeom prst="rect">
            <a:avLst/>
          </a:prstGeom>
        </p:spPr>
      </p:pic>
    </p:spTree>
    <p:extLst>
      <p:ext uri="{BB962C8B-B14F-4D97-AF65-F5344CB8AC3E}">
        <p14:creationId xmlns:p14="http://schemas.microsoft.com/office/powerpoint/2010/main" val="38293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9FB684-C940-20A9-29DB-4108D79F8687}"/>
              </a:ext>
            </a:extLst>
          </p:cNvPr>
          <p:cNvSpPr>
            <a:spLocks noGrp="1"/>
          </p:cNvSpPr>
          <p:nvPr>
            <p:ph type="title"/>
          </p:nvPr>
        </p:nvSpPr>
        <p:spPr/>
        <p:txBody>
          <a:bodyPr/>
          <a:lstStyle/>
          <a:p>
            <a:r>
              <a:rPr kumimoji="1" lang="ja-JP" altLang="en-US" dirty="0"/>
              <a:t>１．はじめに</a:t>
            </a:r>
          </a:p>
        </p:txBody>
      </p:sp>
      <p:sp>
        <p:nvSpPr>
          <p:cNvPr id="4" name="フッター プレースホルダー 3">
            <a:extLst>
              <a:ext uri="{FF2B5EF4-FFF2-40B4-BE49-F238E27FC236}">
                <a16:creationId xmlns:a16="http://schemas.microsoft.com/office/drawing/2014/main" id="{9FF50D7C-9F2B-02DE-BF3C-EEC560BCEFFC}"/>
              </a:ext>
            </a:extLst>
          </p:cNvPr>
          <p:cNvSpPr>
            <a:spLocks noGrp="1"/>
          </p:cNvSpPr>
          <p:nvPr>
            <p:ph type="ftr" sz="quarter" idx="3"/>
          </p:nvPr>
        </p:nvSpPr>
        <p:spPr/>
        <p:txBody>
          <a:bodyPr/>
          <a:lstStyle/>
          <a:p>
            <a:r>
              <a:rPr lang="en-US" altLang="ja-JP" dirty="0"/>
              <a:t>© JEITA</a:t>
            </a:r>
            <a:endParaRPr lang="ja-JP" altLang="en-US" dirty="0"/>
          </a:p>
        </p:txBody>
      </p:sp>
      <p:sp>
        <p:nvSpPr>
          <p:cNvPr id="3" name="正方形/長方形 2">
            <a:extLst>
              <a:ext uri="{FF2B5EF4-FFF2-40B4-BE49-F238E27FC236}">
                <a16:creationId xmlns:a16="http://schemas.microsoft.com/office/drawing/2014/main" id="{B87DF8ED-996C-519F-BAE4-D8A79AEAA52F}"/>
              </a:ext>
            </a:extLst>
          </p:cNvPr>
          <p:cNvSpPr/>
          <p:nvPr/>
        </p:nvSpPr>
        <p:spPr>
          <a:xfrm>
            <a:off x="830317" y="641965"/>
            <a:ext cx="10646980" cy="809902"/>
          </a:xfrm>
          <a:prstGeom prst="rect">
            <a:avLst/>
          </a:prstGeom>
        </p:spPr>
        <p:txBody>
          <a:bodyPr wrap="square">
            <a:spAutoFit/>
          </a:bodyPr>
          <a:lstStyle/>
          <a:p>
            <a:pPr>
              <a:lnSpc>
                <a:spcPct val="200000"/>
              </a:lnSpc>
            </a:pPr>
            <a:r>
              <a:rPr lang="ja-JP" altLang="en-US" sz="2800" dirty="0">
                <a:latin typeface="Meiryo UI" panose="020B0604030504040204" pitchFamily="50" charset="-128"/>
                <a:ea typeface="Meiryo UI" panose="020B0604030504040204" pitchFamily="50" charset="-128"/>
              </a:rPr>
              <a:t>製品分類</a:t>
            </a:r>
          </a:p>
        </p:txBody>
      </p:sp>
      <p:cxnSp>
        <p:nvCxnSpPr>
          <p:cNvPr id="8" name="直線コネクタ 7">
            <a:extLst>
              <a:ext uri="{FF2B5EF4-FFF2-40B4-BE49-F238E27FC236}">
                <a16:creationId xmlns:a16="http://schemas.microsoft.com/office/drawing/2014/main" id="{B963E7C5-19E3-835B-9D96-FB9150F2DE3D}"/>
              </a:ext>
            </a:extLst>
          </p:cNvPr>
          <p:cNvCxnSpPr/>
          <p:nvPr/>
        </p:nvCxnSpPr>
        <p:spPr bwMode="auto">
          <a:xfrm>
            <a:off x="3568613" y="1691958"/>
            <a:ext cx="0" cy="4577984"/>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9" name="直線コネクタ 8">
            <a:extLst>
              <a:ext uri="{FF2B5EF4-FFF2-40B4-BE49-F238E27FC236}">
                <a16:creationId xmlns:a16="http://schemas.microsoft.com/office/drawing/2014/main" id="{DB6A7CB6-E2B8-5122-D94A-AB7300D74C17}"/>
              </a:ext>
            </a:extLst>
          </p:cNvPr>
          <p:cNvCxnSpPr/>
          <p:nvPr/>
        </p:nvCxnSpPr>
        <p:spPr bwMode="auto">
          <a:xfrm>
            <a:off x="5104066" y="1691958"/>
            <a:ext cx="0" cy="4577984"/>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0" name="直線コネクタ 9">
            <a:extLst>
              <a:ext uri="{FF2B5EF4-FFF2-40B4-BE49-F238E27FC236}">
                <a16:creationId xmlns:a16="http://schemas.microsoft.com/office/drawing/2014/main" id="{B4456DD5-D8DE-28BB-FBE3-6C47E44C6608}"/>
              </a:ext>
            </a:extLst>
          </p:cNvPr>
          <p:cNvCxnSpPr/>
          <p:nvPr/>
        </p:nvCxnSpPr>
        <p:spPr bwMode="auto">
          <a:xfrm>
            <a:off x="2003635" y="1691958"/>
            <a:ext cx="0" cy="4577984"/>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sp>
        <p:nvSpPr>
          <p:cNvPr id="11" name="矢印: 五方向 10">
            <a:extLst>
              <a:ext uri="{FF2B5EF4-FFF2-40B4-BE49-F238E27FC236}">
                <a16:creationId xmlns:a16="http://schemas.microsoft.com/office/drawing/2014/main" id="{3C4206D8-A534-41D9-5E1E-D04BCC7F6459}"/>
              </a:ext>
            </a:extLst>
          </p:cNvPr>
          <p:cNvSpPr/>
          <p:nvPr/>
        </p:nvSpPr>
        <p:spPr>
          <a:xfrm>
            <a:off x="1125105" y="1956774"/>
            <a:ext cx="5647274" cy="364162"/>
          </a:xfrm>
          <a:prstGeom prst="homePlat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mn-ea"/>
              </a:rPr>
              <a:t>専用スキャナ＋ソフトウェア提供</a:t>
            </a:r>
          </a:p>
        </p:txBody>
      </p:sp>
      <p:sp>
        <p:nvSpPr>
          <p:cNvPr id="12" name="矢印: 五方向 11">
            <a:extLst>
              <a:ext uri="{FF2B5EF4-FFF2-40B4-BE49-F238E27FC236}">
                <a16:creationId xmlns:a16="http://schemas.microsoft.com/office/drawing/2014/main" id="{7368EBD8-5C4E-576D-72D4-2B3771C84FAB}"/>
              </a:ext>
            </a:extLst>
          </p:cNvPr>
          <p:cNvSpPr/>
          <p:nvPr/>
        </p:nvSpPr>
        <p:spPr>
          <a:xfrm>
            <a:off x="2703851" y="3216409"/>
            <a:ext cx="3950426" cy="364162"/>
          </a:xfrm>
          <a:prstGeom prst="homePlat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mn-ea"/>
              </a:rPr>
              <a:t>ソフトウェア提供</a:t>
            </a:r>
            <a:endParaRPr lang="en-US" altLang="ja-JP" sz="2400" dirty="0">
              <a:latin typeface="+mn-ea"/>
            </a:endParaRPr>
          </a:p>
        </p:txBody>
      </p:sp>
      <p:sp>
        <p:nvSpPr>
          <p:cNvPr id="13" name="矢印: 五方向 12">
            <a:extLst>
              <a:ext uri="{FF2B5EF4-FFF2-40B4-BE49-F238E27FC236}">
                <a16:creationId xmlns:a16="http://schemas.microsoft.com/office/drawing/2014/main" id="{7183C3A3-E1C7-899D-33E4-5184331D328E}"/>
              </a:ext>
            </a:extLst>
          </p:cNvPr>
          <p:cNvSpPr/>
          <p:nvPr/>
        </p:nvSpPr>
        <p:spPr>
          <a:xfrm>
            <a:off x="4052876" y="4407725"/>
            <a:ext cx="2601401" cy="364162"/>
          </a:xfrm>
          <a:prstGeom prst="homePlat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mn-ea"/>
              </a:rPr>
              <a:t>サービス提供</a:t>
            </a:r>
          </a:p>
        </p:txBody>
      </p:sp>
      <p:sp>
        <p:nvSpPr>
          <p:cNvPr id="14" name="テキスト ボックス 9">
            <a:extLst>
              <a:ext uri="{FF2B5EF4-FFF2-40B4-BE49-F238E27FC236}">
                <a16:creationId xmlns:a16="http://schemas.microsoft.com/office/drawing/2014/main" id="{366313BF-A2EB-5D7D-6633-FEE87F23C47E}"/>
              </a:ext>
            </a:extLst>
          </p:cNvPr>
          <p:cNvSpPr txBox="1"/>
          <p:nvPr/>
        </p:nvSpPr>
        <p:spPr>
          <a:xfrm>
            <a:off x="885175" y="2300252"/>
            <a:ext cx="6340530"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a:solidFill>
                  <a:srgbClr val="292929"/>
                </a:solidFill>
                <a:latin typeface="+mn-ea"/>
              </a:rPr>
              <a:t>基幹系業務を中心に高速読み取りのニーズに対応</a:t>
            </a:r>
          </a:p>
        </p:txBody>
      </p:sp>
      <p:sp>
        <p:nvSpPr>
          <p:cNvPr id="15" name="正方形/長方形 14">
            <a:extLst>
              <a:ext uri="{FF2B5EF4-FFF2-40B4-BE49-F238E27FC236}">
                <a16:creationId xmlns:a16="http://schemas.microsoft.com/office/drawing/2014/main" id="{37AD6BB6-7379-616C-7F4D-5B1E3FE2805D}"/>
              </a:ext>
            </a:extLst>
          </p:cNvPr>
          <p:cNvSpPr/>
          <p:nvPr/>
        </p:nvSpPr>
        <p:spPr bwMode="auto">
          <a:xfrm>
            <a:off x="438657" y="1386734"/>
            <a:ext cx="1520685" cy="400110"/>
          </a:xfrm>
          <a:prstGeom prst="rect">
            <a:avLst/>
          </a:prstGeom>
          <a:solidFill>
            <a:srgbClr val="00206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altLang="ja-JP" sz="2400" dirty="0">
                <a:solidFill>
                  <a:schemeClr val="bg1"/>
                </a:solidFill>
                <a:latin typeface="+mn-ea"/>
              </a:rPr>
              <a:t>1960</a:t>
            </a:r>
            <a:r>
              <a:rPr lang="ja-JP" altLang="en-US" sz="2400" dirty="0">
                <a:solidFill>
                  <a:schemeClr val="bg1"/>
                </a:solidFill>
                <a:latin typeface="+mn-ea"/>
              </a:rPr>
              <a:t>～</a:t>
            </a:r>
          </a:p>
        </p:txBody>
      </p:sp>
      <p:sp>
        <p:nvSpPr>
          <p:cNvPr id="16" name="正方形/長方形 15">
            <a:extLst>
              <a:ext uri="{FF2B5EF4-FFF2-40B4-BE49-F238E27FC236}">
                <a16:creationId xmlns:a16="http://schemas.microsoft.com/office/drawing/2014/main" id="{FC92F4AE-2DB4-7793-BABC-9984805511BD}"/>
              </a:ext>
            </a:extLst>
          </p:cNvPr>
          <p:cNvSpPr/>
          <p:nvPr/>
        </p:nvSpPr>
        <p:spPr bwMode="auto">
          <a:xfrm>
            <a:off x="2003635" y="1386734"/>
            <a:ext cx="1520685" cy="400110"/>
          </a:xfrm>
          <a:prstGeom prst="rect">
            <a:avLst/>
          </a:prstGeom>
          <a:solidFill>
            <a:srgbClr val="00206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altLang="ja-JP" sz="2400" dirty="0">
                <a:solidFill>
                  <a:schemeClr val="bg1"/>
                </a:solidFill>
                <a:latin typeface="+mn-ea"/>
              </a:rPr>
              <a:t>1980</a:t>
            </a:r>
            <a:r>
              <a:rPr lang="ja-JP" altLang="en-US" sz="2400" dirty="0">
                <a:solidFill>
                  <a:schemeClr val="bg1"/>
                </a:solidFill>
                <a:latin typeface="+mn-ea"/>
              </a:rPr>
              <a:t>～</a:t>
            </a:r>
          </a:p>
        </p:txBody>
      </p:sp>
      <p:sp>
        <p:nvSpPr>
          <p:cNvPr id="17" name="正方形/長方形 16">
            <a:extLst>
              <a:ext uri="{FF2B5EF4-FFF2-40B4-BE49-F238E27FC236}">
                <a16:creationId xmlns:a16="http://schemas.microsoft.com/office/drawing/2014/main" id="{F1FDA464-7B7D-A979-BA90-86558357A263}"/>
              </a:ext>
            </a:extLst>
          </p:cNvPr>
          <p:cNvSpPr/>
          <p:nvPr/>
        </p:nvSpPr>
        <p:spPr bwMode="auto">
          <a:xfrm>
            <a:off x="3568613" y="1386734"/>
            <a:ext cx="1520685" cy="400110"/>
          </a:xfrm>
          <a:prstGeom prst="rect">
            <a:avLst/>
          </a:prstGeom>
          <a:solidFill>
            <a:srgbClr val="00206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altLang="ja-JP" sz="2400" dirty="0">
                <a:solidFill>
                  <a:schemeClr val="bg1"/>
                </a:solidFill>
                <a:latin typeface="+mn-ea"/>
              </a:rPr>
              <a:t>2000</a:t>
            </a:r>
            <a:r>
              <a:rPr lang="ja-JP" altLang="en-US" sz="2400" dirty="0">
                <a:solidFill>
                  <a:schemeClr val="bg1"/>
                </a:solidFill>
                <a:latin typeface="+mn-ea"/>
              </a:rPr>
              <a:t>～</a:t>
            </a:r>
          </a:p>
        </p:txBody>
      </p:sp>
      <p:sp>
        <p:nvSpPr>
          <p:cNvPr id="18" name="正方形/長方形 17">
            <a:extLst>
              <a:ext uri="{FF2B5EF4-FFF2-40B4-BE49-F238E27FC236}">
                <a16:creationId xmlns:a16="http://schemas.microsoft.com/office/drawing/2014/main" id="{179B06E5-3BC7-CFEC-A439-847D84064803}"/>
              </a:ext>
            </a:extLst>
          </p:cNvPr>
          <p:cNvSpPr/>
          <p:nvPr/>
        </p:nvSpPr>
        <p:spPr bwMode="auto">
          <a:xfrm>
            <a:off x="5133592" y="1386734"/>
            <a:ext cx="1520685" cy="400110"/>
          </a:xfrm>
          <a:prstGeom prst="rect">
            <a:avLst/>
          </a:prstGeom>
          <a:solidFill>
            <a:srgbClr val="00206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altLang="ja-JP" sz="2400" dirty="0">
                <a:solidFill>
                  <a:schemeClr val="bg1"/>
                </a:solidFill>
                <a:latin typeface="+mn-ea"/>
              </a:rPr>
              <a:t>2020</a:t>
            </a:r>
            <a:r>
              <a:rPr lang="ja-JP" altLang="en-US" sz="2400" dirty="0">
                <a:solidFill>
                  <a:schemeClr val="bg1"/>
                </a:solidFill>
                <a:latin typeface="+mn-ea"/>
              </a:rPr>
              <a:t>～</a:t>
            </a:r>
          </a:p>
        </p:txBody>
      </p:sp>
      <p:pic>
        <p:nvPicPr>
          <p:cNvPr id="19" name="Picture 17">
            <a:extLst>
              <a:ext uri="{FF2B5EF4-FFF2-40B4-BE49-F238E27FC236}">
                <a16:creationId xmlns:a16="http://schemas.microsoft.com/office/drawing/2014/main" id="{75C6C5FC-A051-3DB0-66E2-340807213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504" t="15445" r="23659" b="4965"/>
          <a:stretch>
            <a:fillRect/>
          </a:stretch>
        </p:blipFill>
        <p:spPr bwMode="auto">
          <a:xfrm>
            <a:off x="8873861" y="2312355"/>
            <a:ext cx="1046513" cy="729028"/>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D4DE9915-A0B5-F1DF-D595-F84ECC04C3DE}"/>
              </a:ext>
            </a:extLst>
          </p:cNvPr>
          <p:cNvSpPr txBox="1"/>
          <p:nvPr/>
        </p:nvSpPr>
        <p:spPr>
          <a:xfrm>
            <a:off x="2623084" y="3606308"/>
            <a:ext cx="5019362" cy="830997"/>
          </a:xfrm>
          <a:prstGeom prst="rect">
            <a:avLst/>
          </a:prstGeom>
          <a:noFill/>
        </p:spPr>
        <p:txBody>
          <a:bodyPr wrap="square">
            <a:spAutoFit/>
          </a:bodyPr>
          <a:lstStyle/>
          <a:p>
            <a:r>
              <a:rPr lang="ja-JP" altLang="en-US" sz="2400" dirty="0">
                <a:solidFill>
                  <a:srgbClr val="292929"/>
                </a:solidFill>
                <a:latin typeface="+mn-ea"/>
              </a:rPr>
              <a:t>各種業務での読み取りニーズに柔軟</a:t>
            </a:r>
            <a:endParaRPr lang="en-US" altLang="ja-JP" sz="2400" dirty="0">
              <a:solidFill>
                <a:srgbClr val="292929"/>
              </a:solidFill>
              <a:latin typeface="+mn-ea"/>
            </a:endParaRPr>
          </a:p>
          <a:p>
            <a:r>
              <a:rPr lang="ja-JP" altLang="en-US" sz="2400" dirty="0">
                <a:solidFill>
                  <a:srgbClr val="292929"/>
                </a:solidFill>
                <a:latin typeface="+mn-ea"/>
              </a:rPr>
              <a:t>に対応</a:t>
            </a:r>
          </a:p>
        </p:txBody>
      </p:sp>
      <p:sp>
        <p:nvSpPr>
          <p:cNvPr id="21" name="テキスト ボックス 11">
            <a:extLst>
              <a:ext uri="{FF2B5EF4-FFF2-40B4-BE49-F238E27FC236}">
                <a16:creationId xmlns:a16="http://schemas.microsoft.com/office/drawing/2014/main" id="{1CA2451E-1DC0-3069-4790-6A7C47D06093}"/>
              </a:ext>
            </a:extLst>
          </p:cNvPr>
          <p:cNvSpPr txBox="1"/>
          <p:nvPr/>
        </p:nvSpPr>
        <p:spPr>
          <a:xfrm>
            <a:off x="2752745" y="4799928"/>
            <a:ext cx="4602623"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a:solidFill>
                  <a:srgbClr val="292929"/>
                </a:solidFill>
                <a:latin typeface="+mn-ea"/>
              </a:rPr>
              <a:t>SaaS</a:t>
            </a:r>
            <a:r>
              <a:rPr lang="ja-JP" altLang="en-US" sz="2400" dirty="0">
                <a:solidFill>
                  <a:srgbClr val="292929"/>
                </a:solidFill>
                <a:latin typeface="+mn-ea"/>
              </a:rPr>
              <a:t>形態により利用しやすい</a:t>
            </a:r>
          </a:p>
        </p:txBody>
      </p:sp>
      <p:sp>
        <p:nvSpPr>
          <p:cNvPr id="22" name="テキスト ボックス 9">
            <a:extLst>
              <a:ext uri="{FF2B5EF4-FFF2-40B4-BE49-F238E27FC236}">
                <a16:creationId xmlns:a16="http://schemas.microsoft.com/office/drawing/2014/main" id="{BF05EA6B-394B-446A-74E6-73CE2C796B48}"/>
              </a:ext>
            </a:extLst>
          </p:cNvPr>
          <p:cNvSpPr txBox="1"/>
          <p:nvPr/>
        </p:nvSpPr>
        <p:spPr>
          <a:xfrm>
            <a:off x="6993041" y="1920826"/>
            <a:ext cx="3057166"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a:solidFill>
                  <a:srgbClr val="292929"/>
                </a:solidFill>
                <a:latin typeface="+mn-ea"/>
              </a:rPr>
              <a:t>デバイスタイプ</a:t>
            </a:r>
          </a:p>
        </p:txBody>
      </p:sp>
      <p:pic>
        <p:nvPicPr>
          <p:cNvPr id="23" name="図 22">
            <a:extLst>
              <a:ext uri="{FF2B5EF4-FFF2-40B4-BE49-F238E27FC236}">
                <a16:creationId xmlns:a16="http://schemas.microsoft.com/office/drawing/2014/main" id="{E4A7F7CD-6D77-613E-90FF-95BD2BA9A489}"/>
              </a:ext>
            </a:extLst>
          </p:cNvPr>
          <p:cNvPicPr>
            <a:picLocks noChangeAspect="1"/>
          </p:cNvPicPr>
          <p:nvPr/>
        </p:nvPicPr>
        <p:blipFill>
          <a:blip r:embed="rId4"/>
          <a:stretch>
            <a:fillRect/>
          </a:stretch>
        </p:blipFill>
        <p:spPr>
          <a:xfrm>
            <a:off x="7595469" y="2330826"/>
            <a:ext cx="1128532" cy="692085"/>
          </a:xfrm>
          <a:prstGeom prst="rect">
            <a:avLst/>
          </a:prstGeom>
        </p:spPr>
      </p:pic>
      <p:sp>
        <p:nvSpPr>
          <p:cNvPr id="24" name="テキスト ボックス 9">
            <a:extLst>
              <a:ext uri="{FF2B5EF4-FFF2-40B4-BE49-F238E27FC236}">
                <a16:creationId xmlns:a16="http://schemas.microsoft.com/office/drawing/2014/main" id="{7D57B38D-E622-782F-8A03-4C6BAA5D9AEB}"/>
              </a:ext>
            </a:extLst>
          </p:cNvPr>
          <p:cNvSpPr txBox="1"/>
          <p:nvPr/>
        </p:nvSpPr>
        <p:spPr>
          <a:xfrm>
            <a:off x="7137945" y="3494656"/>
            <a:ext cx="2815813"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a:solidFill>
                  <a:srgbClr val="292929"/>
                </a:solidFill>
                <a:latin typeface="+mn-ea"/>
              </a:rPr>
              <a:t>ソフトウェアタイプ</a:t>
            </a:r>
            <a:endParaRPr lang="en-US" altLang="ja-JP" sz="2400" dirty="0">
              <a:solidFill>
                <a:srgbClr val="292929"/>
              </a:solidFill>
              <a:latin typeface="+mn-ea"/>
            </a:endParaRPr>
          </a:p>
        </p:txBody>
      </p:sp>
      <p:sp>
        <p:nvSpPr>
          <p:cNvPr id="25" name="矢印: 五方向 24">
            <a:extLst>
              <a:ext uri="{FF2B5EF4-FFF2-40B4-BE49-F238E27FC236}">
                <a16:creationId xmlns:a16="http://schemas.microsoft.com/office/drawing/2014/main" id="{4FA77178-70ED-002A-93C3-9D685520EC1E}"/>
              </a:ext>
            </a:extLst>
          </p:cNvPr>
          <p:cNvSpPr/>
          <p:nvPr/>
        </p:nvSpPr>
        <p:spPr>
          <a:xfrm>
            <a:off x="2047931" y="5523249"/>
            <a:ext cx="4798343" cy="364162"/>
          </a:xfrm>
          <a:prstGeom prst="homePlat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mn-ea"/>
              </a:rPr>
              <a:t>ソリューションサービス</a:t>
            </a:r>
          </a:p>
        </p:txBody>
      </p:sp>
      <p:sp>
        <p:nvSpPr>
          <p:cNvPr id="26" name="テキスト ボックス 9">
            <a:extLst>
              <a:ext uri="{FF2B5EF4-FFF2-40B4-BE49-F238E27FC236}">
                <a16:creationId xmlns:a16="http://schemas.microsoft.com/office/drawing/2014/main" id="{0D509AFC-35B0-6E18-BEF9-889AB372186B}"/>
              </a:ext>
            </a:extLst>
          </p:cNvPr>
          <p:cNvSpPr txBox="1"/>
          <p:nvPr/>
        </p:nvSpPr>
        <p:spPr>
          <a:xfrm>
            <a:off x="6979823" y="5505034"/>
            <a:ext cx="3083602"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a:solidFill>
                  <a:srgbClr val="292929"/>
                </a:solidFill>
                <a:latin typeface="+mn-ea"/>
              </a:rPr>
              <a:t>ソリューションサービス</a:t>
            </a:r>
          </a:p>
        </p:txBody>
      </p:sp>
      <p:sp>
        <p:nvSpPr>
          <p:cNvPr id="27" name="正方形/長方形 26">
            <a:extLst>
              <a:ext uri="{FF2B5EF4-FFF2-40B4-BE49-F238E27FC236}">
                <a16:creationId xmlns:a16="http://schemas.microsoft.com/office/drawing/2014/main" id="{65591CAC-4BF1-96CC-EA36-04DE0348F920}"/>
              </a:ext>
            </a:extLst>
          </p:cNvPr>
          <p:cNvSpPr/>
          <p:nvPr/>
        </p:nvSpPr>
        <p:spPr>
          <a:xfrm>
            <a:off x="648885" y="1843250"/>
            <a:ext cx="10828410" cy="1232028"/>
          </a:xfrm>
          <a:prstGeom prst="rect">
            <a:avLst/>
          </a:prstGeom>
          <a:noFill/>
          <a:ln w="38100">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8" name="正方形/長方形 27">
            <a:extLst>
              <a:ext uri="{FF2B5EF4-FFF2-40B4-BE49-F238E27FC236}">
                <a16:creationId xmlns:a16="http://schemas.microsoft.com/office/drawing/2014/main" id="{F5DC4D46-87CD-29AE-C28C-59F73E8AA5D0}"/>
              </a:ext>
            </a:extLst>
          </p:cNvPr>
          <p:cNvSpPr/>
          <p:nvPr/>
        </p:nvSpPr>
        <p:spPr>
          <a:xfrm>
            <a:off x="648885" y="3145291"/>
            <a:ext cx="10828412" cy="2075891"/>
          </a:xfrm>
          <a:prstGeom prst="rect">
            <a:avLst/>
          </a:prstGeom>
          <a:noFill/>
          <a:ln w="38100">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9" name="正方形/長方形 28">
            <a:extLst>
              <a:ext uri="{FF2B5EF4-FFF2-40B4-BE49-F238E27FC236}">
                <a16:creationId xmlns:a16="http://schemas.microsoft.com/office/drawing/2014/main" id="{D461134B-D7FE-74F5-CBF8-4616990ABBEE}"/>
              </a:ext>
            </a:extLst>
          </p:cNvPr>
          <p:cNvSpPr/>
          <p:nvPr/>
        </p:nvSpPr>
        <p:spPr>
          <a:xfrm>
            <a:off x="648885" y="5326713"/>
            <a:ext cx="10828412" cy="1030957"/>
          </a:xfrm>
          <a:prstGeom prst="rect">
            <a:avLst/>
          </a:prstGeom>
          <a:noFill/>
          <a:ln w="38100">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30" name="テキスト ボックス 11">
            <a:extLst>
              <a:ext uri="{FF2B5EF4-FFF2-40B4-BE49-F238E27FC236}">
                <a16:creationId xmlns:a16="http://schemas.microsoft.com/office/drawing/2014/main" id="{BCBAE567-5370-38AD-D0BF-6109B65BE6BC}"/>
              </a:ext>
            </a:extLst>
          </p:cNvPr>
          <p:cNvSpPr txBox="1"/>
          <p:nvPr/>
        </p:nvSpPr>
        <p:spPr>
          <a:xfrm>
            <a:off x="2623082" y="5900610"/>
            <a:ext cx="4602623"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a:solidFill>
                  <a:srgbClr val="292929"/>
                </a:solidFill>
                <a:latin typeface="+mn-ea"/>
              </a:rPr>
              <a:t>帳票設計・導入サービスなど</a:t>
            </a:r>
          </a:p>
        </p:txBody>
      </p:sp>
      <p:sp>
        <p:nvSpPr>
          <p:cNvPr id="32" name="テキスト ボックス 9">
            <a:extLst>
              <a:ext uri="{FF2B5EF4-FFF2-40B4-BE49-F238E27FC236}">
                <a16:creationId xmlns:a16="http://schemas.microsoft.com/office/drawing/2014/main" id="{9176381C-9C8C-AFFC-51FD-69932A5CA2D8}"/>
              </a:ext>
            </a:extLst>
          </p:cNvPr>
          <p:cNvSpPr txBox="1"/>
          <p:nvPr/>
        </p:nvSpPr>
        <p:spPr>
          <a:xfrm>
            <a:off x="7137944" y="4378673"/>
            <a:ext cx="2815813"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a:solidFill>
                  <a:srgbClr val="292929"/>
                </a:solidFill>
                <a:latin typeface="+mn-ea"/>
              </a:rPr>
              <a:t>サービスタイプ</a:t>
            </a:r>
            <a:endParaRPr lang="en-US" altLang="ja-JP" sz="2400" dirty="0">
              <a:solidFill>
                <a:srgbClr val="292929"/>
              </a:solidFill>
              <a:latin typeface="+mn-ea"/>
            </a:endParaRPr>
          </a:p>
        </p:txBody>
      </p:sp>
      <p:sp>
        <p:nvSpPr>
          <p:cNvPr id="33" name="テキスト ボックス 9">
            <a:extLst>
              <a:ext uri="{FF2B5EF4-FFF2-40B4-BE49-F238E27FC236}">
                <a16:creationId xmlns:a16="http://schemas.microsoft.com/office/drawing/2014/main" id="{82548757-51C5-F62F-D2E0-1A39E7799ED1}"/>
              </a:ext>
            </a:extLst>
          </p:cNvPr>
          <p:cNvSpPr txBox="1"/>
          <p:nvPr/>
        </p:nvSpPr>
        <p:spPr>
          <a:xfrm>
            <a:off x="9486778" y="3692426"/>
            <a:ext cx="2005281" cy="8309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a:solidFill>
                  <a:srgbClr val="292929"/>
                </a:solidFill>
                <a:latin typeface="+mn-ea"/>
              </a:rPr>
              <a:t>ソフトウェア・サービスタイプ</a:t>
            </a:r>
            <a:endParaRPr lang="en-US" altLang="ja-JP" sz="2400" dirty="0">
              <a:solidFill>
                <a:srgbClr val="292929"/>
              </a:solidFill>
              <a:latin typeface="+mn-ea"/>
            </a:endParaRPr>
          </a:p>
        </p:txBody>
      </p:sp>
      <p:sp>
        <p:nvSpPr>
          <p:cNvPr id="34" name="右中かっこ 33">
            <a:extLst>
              <a:ext uri="{FF2B5EF4-FFF2-40B4-BE49-F238E27FC236}">
                <a16:creationId xmlns:a16="http://schemas.microsoft.com/office/drawing/2014/main" id="{8DE24ABF-9D73-8F6F-595F-E9614A4FB961}"/>
              </a:ext>
            </a:extLst>
          </p:cNvPr>
          <p:cNvSpPr/>
          <p:nvPr/>
        </p:nvSpPr>
        <p:spPr>
          <a:xfrm>
            <a:off x="9325155" y="3426645"/>
            <a:ext cx="243760" cy="13081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2886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9FB684-C940-20A9-29DB-4108D79F8687}"/>
              </a:ext>
            </a:extLst>
          </p:cNvPr>
          <p:cNvSpPr>
            <a:spLocks noGrp="1"/>
          </p:cNvSpPr>
          <p:nvPr>
            <p:ph type="title"/>
          </p:nvPr>
        </p:nvSpPr>
        <p:spPr/>
        <p:txBody>
          <a:bodyPr/>
          <a:lstStyle/>
          <a:p>
            <a:r>
              <a:rPr kumimoji="1" lang="ja-JP" altLang="en-US" dirty="0"/>
              <a:t>１．はじめに</a:t>
            </a:r>
          </a:p>
        </p:txBody>
      </p:sp>
      <p:sp>
        <p:nvSpPr>
          <p:cNvPr id="4" name="フッター プレースホルダー 3">
            <a:extLst>
              <a:ext uri="{FF2B5EF4-FFF2-40B4-BE49-F238E27FC236}">
                <a16:creationId xmlns:a16="http://schemas.microsoft.com/office/drawing/2014/main" id="{9FF50D7C-9F2B-02DE-BF3C-EEC560BCEFFC}"/>
              </a:ext>
            </a:extLst>
          </p:cNvPr>
          <p:cNvSpPr>
            <a:spLocks noGrp="1"/>
          </p:cNvSpPr>
          <p:nvPr>
            <p:ph type="ftr" sz="quarter" idx="3"/>
          </p:nvPr>
        </p:nvSpPr>
        <p:spPr/>
        <p:txBody>
          <a:bodyPr/>
          <a:lstStyle/>
          <a:p>
            <a:r>
              <a:rPr lang="en-US" altLang="ja-JP" dirty="0"/>
              <a:t>© JEITA</a:t>
            </a:r>
            <a:endParaRPr lang="ja-JP" altLang="en-US" dirty="0"/>
          </a:p>
        </p:txBody>
      </p:sp>
      <p:sp>
        <p:nvSpPr>
          <p:cNvPr id="3" name="正方形/長方形 2">
            <a:extLst>
              <a:ext uri="{FF2B5EF4-FFF2-40B4-BE49-F238E27FC236}">
                <a16:creationId xmlns:a16="http://schemas.microsoft.com/office/drawing/2014/main" id="{B87DF8ED-996C-519F-BAE4-D8A79AEAA52F}"/>
              </a:ext>
            </a:extLst>
          </p:cNvPr>
          <p:cNvSpPr/>
          <p:nvPr/>
        </p:nvSpPr>
        <p:spPr>
          <a:xfrm>
            <a:off x="830317" y="641965"/>
            <a:ext cx="10646980" cy="809902"/>
          </a:xfrm>
          <a:prstGeom prst="rect">
            <a:avLst/>
          </a:prstGeom>
        </p:spPr>
        <p:txBody>
          <a:bodyPr wrap="square">
            <a:spAutoFit/>
          </a:bodyPr>
          <a:lstStyle/>
          <a:p>
            <a:pPr>
              <a:lnSpc>
                <a:spcPct val="200000"/>
              </a:lnSpc>
            </a:pPr>
            <a:r>
              <a:rPr lang="en-US" altLang="ja-JP" sz="2800" dirty="0">
                <a:latin typeface="Meiryo UI" panose="020B0604030504040204" pitchFamily="50" charset="-128"/>
                <a:ea typeface="Meiryo UI" panose="020B0604030504040204" pitchFamily="50" charset="-128"/>
              </a:rPr>
              <a:t>OCR</a:t>
            </a:r>
            <a:r>
              <a:rPr lang="ja-JP" altLang="en-US" sz="2800" dirty="0">
                <a:latin typeface="Meiryo UI" panose="020B0604030504040204" pitchFamily="50" charset="-128"/>
                <a:ea typeface="Meiryo UI" panose="020B0604030504040204" pitchFamily="50" charset="-128"/>
              </a:rPr>
              <a:t>の状況</a:t>
            </a:r>
          </a:p>
        </p:txBody>
      </p:sp>
      <p:sp>
        <p:nvSpPr>
          <p:cNvPr id="5" name="四角形: 角を丸くする 4">
            <a:extLst>
              <a:ext uri="{FF2B5EF4-FFF2-40B4-BE49-F238E27FC236}">
                <a16:creationId xmlns:a16="http://schemas.microsoft.com/office/drawing/2014/main" id="{153CE961-CF25-272F-F639-5229310D535B}"/>
              </a:ext>
            </a:extLst>
          </p:cNvPr>
          <p:cNvSpPr/>
          <p:nvPr/>
        </p:nvSpPr>
        <p:spPr>
          <a:xfrm>
            <a:off x="335786" y="1698171"/>
            <a:ext cx="5262579" cy="4235575"/>
          </a:xfrm>
          <a:prstGeom prst="roundRect">
            <a:avLst>
              <a:gd name="adj" fmla="val 7560"/>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u="sng" dirty="0">
                <a:solidFill>
                  <a:schemeClr val="tx1"/>
                </a:solidFill>
                <a:latin typeface="+mn-ea"/>
              </a:rPr>
              <a:t>AI</a:t>
            </a:r>
            <a:r>
              <a:rPr lang="ja-JP" altLang="en-US" sz="2400" u="sng" dirty="0">
                <a:solidFill>
                  <a:schemeClr val="tx1"/>
                </a:solidFill>
                <a:latin typeface="+mn-ea"/>
              </a:rPr>
              <a:t>技術活用による適用業務の拡大</a:t>
            </a:r>
            <a:endParaRPr lang="en-US" altLang="ja-JP" sz="2400" u="sng" dirty="0">
              <a:solidFill>
                <a:schemeClr val="tx1"/>
              </a:solidFill>
              <a:latin typeface="+mn-ea"/>
            </a:endParaRPr>
          </a:p>
          <a:p>
            <a:endParaRPr lang="en-US" altLang="ja-JP" sz="2400" dirty="0">
              <a:solidFill>
                <a:schemeClr val="tx1"/>
              </a:solidFill>
              <a:latin typeface="+mn-ea"/>
            </a:endParaRPr>
          </a:p>
          <a:p>
            <a:pPr marL="177800" indent="-177800"/>
            <a:r>
              <a:rPr kumimoji="1" lang="ja-JP" altLang="en-US" sz="2400" dirty="0">
                <a:solidFill>
                  <a:schemeClr val="tx1"/>
                </a:solidFill>
                <a:latin typeface="+mn-ea"/>
              </a:rPr>
              <a:t>・フリーエリアの手書き文字の読み取り、非定型帳票への対応拡大</a:t>
            </a:r>
            <a:endParaRPr kumimoji="1" lang="en-US" altLang="ja-JP" sz="2400" dirty="0">
              <a:solidFill>
                <a:schemeClr val="tx1"/>
              </a:solidFill>
              <a:latin typeface="+mn-ea"/>
            </a:endParaRPr>
          </a:p>
          <a:p>
            <a:pPr marL="177800" indent="-177800"/>
            <a:r>
              <a:rPr lang="ja-JP" altLang="en-US" sz="2400" dirty="0">
                <a:solidFill>
                  <a:schemeClr val="tx1"/>
                </a:solidFill>
                <a:latin typeface="+mn-ea"/>
              </a:rPr>
              <a:t>（</a:t>
            </a:r>
            <a:r>
              <a:rPr lang="en-US" altLang="ja-JP" sz="2400" dirty="0">
                <a:solidFill>
                  <a:schemeClr val="tx1"/>
                </a:solidFill>
                <a:latin typeface="+mn-ea"/>
              </a:rPr>
              <a:t>AI-OCR</a:t>
            </a:r>
            <a:r>
              <a:rPr lang="ja-JP" altLang="en-US" sz="2400" dirty="0">
                <a:solidFill>
                  <a:schemeClr val="tx1"/>
                </a:solidFill>
                <a:latin typeface="+mn-ea"/>
              </a:rPr>
              <a:t>）</a:t>
            </a:r>
            <a:endParaRPr kumimoji="1" lang="ja-JP" altLang="en-US" sz="2400" dirty="0">
              <a:solidFill>
                <a:schemeClr val="tx1"/>
              </a:solidFill>
              <a:latin typeface="+mn-ea"/>
            </a:endParaRPr>
          </a:p>
          <a:p>
            <a:endParaRPr lang="en-US" altLang="ja-JP" sz="2400" dirty="0">
              <a:solidFill>
                <a:schemeClr val="tx1"/>
              </a:solidFill>
              <a:latin typeface="+mn-ea"/>
            </a:endParaRPr>
          </a:p>
          <a:p>
            <a:r>
              <a:rPr lang="ja-JP" altLang="en-US" sz="2400" dirty="0">
                <a:solidFill>
                  <a:schemeClr val="tx1"/>
                </a:solidFill>
                <a:latin typeface="+mn-ea"/>
              </a:rPr>
              <a:t>・クラウドサービスの拡大</a:t>
            </a:r>
            <a:endParaRPr lang="en-US" altLang="ja-JP" sz="2400" dirty="0">
              <a:solidFill>
                <a:schemeClr val="tx1"/>
              </a:solidFill>
              <a:latin typeface="+mn-ea"/>
            </a:endParaRPr>
          </a:p>
          <a:p>
            <a:endParaRPr lang="en-US" altLang="ja-JP" sz="2400" dirty="0">
              <a:solidFill>
                <a:schemeClr val="tx1"/>
              </a:solidFill>
              <a:latin typeface="+mn-ea"/>
            </a:endParaRPr>
          </a:p>
          <a:p>
            <a:pPr marL="177800" indent="-177800"/>
            <a:r>
              <a:rPr kumimoji="1" lang="ja-JP" altLang="en-US" sz="2400" dirty="0">
                <a:solidFill>
                  <a:schemeClr val="tx1"/>
                </a:solidFill>
                <a:latin typeface="+mn-ea"/>
              </a:rPr>
              <a:t>・大規模言語モデル</a:t>
            </a:r>
            <a:r>
              <a:rPr kumimoji="1" lang="en-US" altLang="ja-JP" sz="2400" dirty="0">
                <a:solidFill>
                  <a:schemeClr val="tx1"/>
                </a:solidFill>
                <a:latin typeface="+mn-ea"/>
              </a:rPr>
              <a:t>(LLM)</a:t>
            </a:r>
            <a:r>
              <a:rPr kumimoji="1" lang="ja-JP" altLang="en-US" sz="2400" dirty="0">
                <a:solidFill>
                  <a:schemeClr val="tx1"/>
                </a:solidFill>
                <a:latin typeface="+mn-ea"/>
              </a:rPr>
              <a:t>による生成</a:t>
            </a:r>
            <a:r>
              <a:rPr kumimoji="1" lang="en-US" altLang="ja-JP" sz="2400" dirty="0">
                <a:solidFill>
                  <a:schemeClr val="tx1"/>
                </a:solidFill>
                <a:latin typeface="+mn-ea"/>
              </a:rPr>
              <a:t>AI</a:t>
            </a:r>
            <a:r>
              <a:rPr kumimoji="1" lang="ja-JP" altLang="en-US" sz="2400" dirty="0">
                <a:solidFill>
                  <a:schemeClr val="tx1"/>
                </a:solidFill>
                <a:latin typeface="+mn-ea"/>
              </a:rPr>
              <a:t>活用（</a:t>
            </a:r>
            <a:r>
              <a:rPr lang="ja-JP" altLang="en-US" sz="2400" dirty="0">
                <a:solidFill>
                  <a:schemeClr val="tx1"/>
                </a:solidFill>
                <a:latin typeface="+mn-ea"/>
              </a:rPr>
              <a:t>適用範囲のさらなる拡大）</a:t>
            </a:r>
            <a:endParaRPr lang="en-US" altLang="ja-JP" sz="2400" dirty="0">
              <a:solidFill>
                <a:schemeClr val="tx1"/>
              </a:solidFill>
              <a:latin typeface="+mn-ea"/>
            </a:endParaRPr>
          </a:p>
          <a:p>
            <a:pPr marL="177800" indent="-177800"/>
            <a:endParaRPr lang="en-US" altLang="ja-JP" sz="2400" dirty="0">
              <a:solidFill>
                <a:schemeClr val="tx1"/>
              </a:solidFill>
              <a:latin typeface="+mn-ea"/>
            </a:endParaRPr>
          </a:p>
        </p:txBody>
      </p:sp>
      <p:sp>
        <p:nvSpPr>
          <p:cNvPr id="6" name="四角形: 角を丸くする 5">
            <a:extLst>
              <a:ext uri="{FF2B5EF4-FFF2-40B4-BE49-F238E27FC236}">
                <a16:creationId xmlns:a16="http://schemas.microsoft.com/office/drawing/2014/main" id="{F36BC049-F235-6308-95A7-3364E6AEEC86}"/>
              </a:ext>
            </a:extLst>
          </p:cNvPr>
          <p:cNvSpPr/>
          <p:nvPr/>
        </p:nvSpPr>
        <p:spPr>
          <a:xfrm>
            <a:off x="6179980" y="1698694"/>
            <a:ext cx="5735220" cy="4235575"/>
          </a:xfrm>
          <a:prstGeom prst="roundRect">
            <a:avLst>
              <a:gd name="adj" fmla="val 7560"/>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u="sng" dirty="0">
                <a:solidFill>
                  <a:schemeClr val="tx1"/>
                </a:solidFill>
                <a:latin typeface="+mn-ea"/>
              </a:rPr>
              <a:t>DX(</a:t>
            </a:r>
            <a:r>
              <a:rPr lang="ja-JP" altLang="en-US" sz="2000" u="sng" dirty="0">
                <a:solidFill>
                  <a:schemeClr val="tx1"/>
                </a:solidFill>
                <a:latin typeface="+mn-ea"/>
              </a:rPr>
              <a:t>デジタルトランスフォーメーション</a:t>
            </a:r>
            <a:r>
              <a:rPr lang="ja-JP" altLang="en-US" sz="2400" u="sng" dirty="0">
                <a:solidFill>
                  <a:schemeClr val="tx1"/>
                </a:solidFill>
                <a:latin typeface="+mn-ea"/>
              </a:rPr>
              <a:t>）への活用</a:t>
            </a:r>
            <a:endParaRPr lang="en-US" altLang="ja-JP" sz="2400" u="sng" dirty="0">
              <a:solidFill>
                <a:schemeClr val="tx1"/>
              </a:solidFill>
              <a:latin typeface="+mn-ea"/>
            </a:endParaRPr>
          </a:p>
          <a:p>
            <a:pPr algn="ctr"/>
            <a:endParaRPr lang="en-US" altLang="ja-JP" sz="2400" dirty="0">
              <a:solidFill>
                <a:schemeClr val="tx1"/>
              </a:solidFill>
              <a:latin typeface="+mn-ea"/>
            </a:endParaRPr>
          </a:p>
          <a:p>
            <a:pPr marL="93663" indent="-93663"/>
            <a:r>
              <a:rPr lang="ja-JP" altLang="en-US" sz="2400" dirty="0">
                <a:solidFill>
                  <a:schemeClr val="tx1"/>
                </a:solidFill>
                <a:latin typeface="+mn-ea"/>
              </a:rPr>
              <a:t>・手書きの申請書や企業間で取引される請求書など、各種業務の帳票のデジタル化</a:t>
            </a:r>
            <a:endParaRPr lang="en-US" altLang="ja-JP" sz="2400" dirty="0">
              <a:solidFill>
                <a:schemeClr val="tx1"/>
              </a:solidFill>
              <a:latin typeface="+mn-ea"/>
            </a:endParaRPr>
          </a:p>
          <a:p>
            <a:endParaRPr lang="en-US" altLang="ja-JP" sz="2400" dirty="0">
              <a:solidFill>
                <a:schemeClr val="tx1"/>
              </a:solidFill>
              <a:latin typeface="+mn-ea"/>
            </a:endParaRPr>
          </a:p>
          <a:p>
            <a:r>
              <a:rPr lang="ja-JP" altLang="en-US" sz="2400" dirty="0">
                <a:solidFill>
                  <a:schemeClr val="tx1"/>
                </a:solidFill>
                <a:latin typeface="+mn-ea"/>
              </a:rPr>
              <a:t>・</a:t>
            </a:r>
            <a:r>
              <a:rPr lang="en-US" altLang="ja-JP" sz="2400" dirty="0">
                <a:solidFill>
                  <a:schemeClr val="tx1"/>
                </a:solidFill>
                <a:latin typeface="+mn-ea"/>
              </a:rPr>
              <a:t>RPA</a:t>
            </a:r>
            <a:r>
              <a:rPr lang="ja-JP" altLang="en-US" sz="2400" dirty="0">
                <a:solidFill>
                  <a:schemeClr val="tx1"/>
                </a:solidFill>
                <a:latin typeface="+mn-ea"/>
              </a:rPr>
              <a:t>との連携</a:t>
            </a:r>
            <a:r>
              <a:rPr lang="en-US" altLang="ja-JP" sz="2400" dirty="0">
                <a:solidFill>
                  <a:schemeClr val="tx1"/>
                </a:solidFill>
                <a:latin typeface="+mn-ea"/>
              </a:rPr>
              <a:t>/</a:t>
            </a:r>
            <a:r>
              <a:rPr lang="ja-JP" altLang="en-US" sz="2400" dirty="0">
                <a:solidFill>
                  <a:schemeClr val="tx1"/>
                </a:solidFill>
                <a:latin typeface="+mn-ea"/>
              </a:rPr>
              <a:t>業務効率化・自動化</a:t>
            </a:r>
            <a:endParaRPr lang="en-US" altLang="ja-JP" sz="2400" dirty="0">
              <a:solidFill>
                <a:schemeClr val="tx1"/>
              </a:solidFill>
              <a:latin typeface="+mn-ea"/>
            </a:endParaRPr>
          </a:p>
          <a:p>
            <a:endParaRPr lang="en-US" altLang="ja-JP" sz="2400" dirty="0">
              <a:solidFill>
                <a:schemeClr val="tx1"/>
              </a:solidFill>
              <a:latin typeface="+mn-ea"/>
            </a:endParaRPr>
          </a:p>
          <a:p>
            <a:r>
              <a:rPr lang="ja-JP" altLang="en-US" sz="2400" dirty="0">
                <a:solidFill>
                  <a:schemeClr val="tx1"/>
                </a:solidFill>
                <a:latin typeface="+mn-ea"/>
              </a:rPr>
              <a:t>・</a:t>
            </a:r>
            <a:r>
              <a:rPr lang="en-US" altLang="ja-JP" sz="2400" dirty="0" err="1">
                <a:solidFill>
                  <a:schemeClr val="tx1"/>
                </a:solidFill>
                <a:latin typeface="+mn-ea"/>
              </a:rPr>
              <a:t>eKYC</a:t>
            </a:r>
            <a:r>
              <a:rPr lang="en-US" altLang="ja-JP" sz="2400" dirty="0">
                <a:solidFill>
                  <a:schemeClr val="tx1"/>
                </a:solidFill>
                <a:latin typeface="+mn-ea"/>
              </a:rPr>
              <a:t>/</a:t>
            </a:r>
            <a:r>
              <a:rPr lang="ja-JP" altLang="en-US" sz="2400" dirty="0">
                <a:solidFill>
                  <a:schemeClr val="tx1"/>
                </a:solidFill>
                <a:latin typeface="+mn-ea"/>
              </a:rPr>
              <a:t>本人認証の効率化</a:t>
            </a:r>
            <a:endParaRPr lang="en-US" altLang="ja-JP" sz="2400" dirty="0">
              <a:solidFill>
                <a:schemeClr val="tx1"/>
              </a:solidFill>
              <a:latin typeface="+mn-ea"/>
            </a:endParaRPr>
          </a:p>
          <a:p>
            <a:endParaRPr lang="en-US" altLang="ja-JP" sz="2400" dirty="0">
              <a:solidFill>
                <a:schemeClr val="tx1"/>
              </a:solidFill>
              <a:latin typeface="+mn-ea"/>
            </a:endParaRPr>
          </a:p>
          <a:p>
            <a:r>
              <a:rPr lang="ja-JP" altLang="en-US" sz="2400" dirty="0">
                <a:solidFill>
                  <a:schemeClr val="tx1"/>
                </a:solidFill>
                <a:latin typeface="+mn-ea"/>
              </a:rPr>
              <a:t>・非定型業務でのデータ活用</a:t>
            </a:r>
            <a:endParaRPr lang="en-US" altLang="ja-JP" sz="2400" dirty="0">
              <a:solidFill>
                <a:schemeClr val="tx1"/>
              </a:solidFill>
              <a:latin typeface="+mn-ea"/>
            </a:endParaRPr>
          </a:p>
          <a:p>
            <a:endParaRPr lang="en-US" altLang="ja-JP" sz="2400" dirty="0">
              <a:solidFill>
                <a:schemeClr val="tx1"/>
              </a:solidFill>
              <a:latin typeface="+mn-ea"/>
            </a:endParaRPr>
          </a:p>
        </p:txBody>
      </p:sp>
      <p:sp>
        <p:nvSpPr>
          <p:cNvPr id="7" name="二等辺三角形 6">
            <a:extLst>
              <a:ext uri="{FF2B5EF4-FFF2-40B4-BE49-F238E27FC236}">
                <a16:creationId xmlns:a16="http://schemas.microsoft.com/office/drawing/2014/main" id="{A04EF028-B124-D783-02C7-0585F19DD63F}"/>
              </a:ext>
            </a:extLst>
          </p:cNvPr>
          <p:cNvSpPr/>
          <p:nvPr/>
        </p:nvSpPr>
        <p:spPr>
          <a:xfrm rot="5400000">
            <a:off x="5386990" y="3676913"/>
            <a:ext cx="1011116" cy="44840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4860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3A367B8-0F0C-3182-32A7-BDBCB454FBA7}"/>
              </a:ext>
            </a:extLst>
          </p:cNvPr>
          <p:cNvSpPr/>
          <p:nvPr/>
        </p:nvSpPr>
        <p:spPr>
          <a:xfrm>
            <a:off x="821352" y="873889"/>
            <a:ext cx="9144000" cy="3416320"/>
          </a:xfrm>
          <a:prstGeom prst="rect">
            <a:avLst/>
          </a:prstGeom>
        </p:spPr>
        <p:txBody>
          <a:bodyPr wrap="square">
            <a:spAutoFit/>
          </a:bodyPr>
          <a:lstStyle/>
          <a:p>
            <a:pPr>
              <a:lnSpc>
                <a:spcPct val="150000"/>
              </a:lnSpc>
            </a:pPr>
            <a:r>
              <a:rPr lang="en-US" altLang="ja-JP" sz="2400" dirty="0">
                <a:latin typeface="Meiryo UI" panose="020B0604030504040204" pitchFamily="50" charset="-128"/>
                <a:ea typeface="Meiryo UI" panose="020B0604030504040204" pitchFamily="50" charset="-128"/>
              </a:rPr>
              <a:t>2024</a:t>
            </a:r>
            <a:r>
              <a:rPr lang="ja-JP" altLang="en-US" sz="2400" dirty="0">
                <a:latin typeface="Meiryo UI" panose="020B0604030504040204" pitchFamily="50" charset="-128"/>
                <a:ea typeface="Meiryo UI" panose="020B0604030504040204" pitchFamily="50" charset="-128"/>
              </a:rPr>
              <a:t>年の市場規模および</a:t>
            </a:r>
            <a:r>
              <a:rPr lang="en-US" altLang="ja-JP" sz="2400" dirty="0">
                <a:latin typeface="Meiryo UI" panose="020B0604030504040204" pitchFamily="50" charset="-128"/>
                <a:ea typeface="Meiryo UI" panose="020B0604030504040204" pitchFamily="50" charset="-128"/>
              </a:rPr>
              <a:t>2027</a:t>
            </a:r>
            <a:r>
              <a:rPr lang="ja-JP" altLang="en-US" sz="2400" dirty="0">
                <a:latin typeface="Meiryo UI" panose="020B0604030504040204" pitchFamily="50" charset="-128"/>
                <a:ea typeface="Meiryo UI" panose="020B0604030504040204" pitchFamily="50" charset="-128"/>
              </a:rPr>
              <a:t>年までの見通しを調査</a:t>
            </a:r>
            <a:endParaRPr lang="en-US" altLang="ja-JP" sz="2400" dirty="0">
              <a:latin typeface="Meiryo UI" panose="020B0604030504040204" pitchFamily="50" charset="-128"/>
              <a:ea typeface="Meiryo UI" panose="020B0604030504040204" pitchFamily="50" charset="-128"/>
            </a:endParaRPr>
          </a:p>
          <a:p>
            <a:r>
              <a:rPr lang="ja-JP" altLang="en-US" sz="2000" dirty="0">
                <a:solidFill>
                  <a:schemeClr val="accent1"/>
                </a:solidFill>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調査対象　</a:t>
            </a:r>
          </a:p>
          <a:p>
            <a:r>
              <a:rPr lang="ja-JP" altLang="en-US" sz="2000" dirty="0">
                <a:latin typeface="Meiryo UI" panose="020B0604030504040204" pitchFamily="50" charset="-128"/>
                <a:ea typeface="Meiryo UI" panose="020B0604030504040204" pitchFamily="50" charset="-128"/>
              </a:rPr>
              <a:t>　　 　・国内向け</a:t>
            </a:r>
            <a:r>
              <a:rPr lang="en-US" altLang="ja-JP" sz="2000" dirty="0">
                <a:latin typeface="Meiryo UI" panose="020B0604030504040204" pitchFamily="50" charset="-128"/>
                <a:ea typeface="Meiryo UI" panose="020B0604030504040204" pitchFamily="50" charset="-128"/>
              </a:rPr>
              <a:t>OCR</a:t>
            </a:r>
            <a:r>
              <a:rPr lang="ja-JP" altLang="en-US" sz="2000" dirty="0">
                <a:latin typeface="Meiryo UI" panose="020B0604030504040204" pitchFamily="50" charset="-128"/>
                <a:ea typeface="Meiryo UI" panose="020B0604030504040204" pitchFamily="50" charset="-128"/>
              </a:rPr>
              <a:t>製品</a:t>
            </a:r>
            <a:endParaRPr lang="en-US" altLang="ja-JP" sz="2000" dirty="0">
              <a:latin typeface="Meiryo UI" panose="020B0604030504040204" pitchFamily="50" charset="-128"/>
              <a:ea typeface="Meiryo UI" panose="020B0604030504040204" pitchFamily="50" charset="-128"/>
            </a:endParaRPr>
          </a:p>
          <a:p>
            <a:endParaRPr lang="ja-JP" altLang="en-US" sz="800" dirty="0">
              <a:latin typeface="Meiryo UI" panose="020B0604030504040204" pitchFamily="50" charset="-128"/>
              <a:ea typeface="Meiryo UI" panose="020B0604030504040204" pitchFamily="50" charset="-128"/>
            </a:endParaRPr>
          </a:p>
          <a:p>
            <a:r>
              <a:rPr lang="ja-JP" altLang="en-US" sz="2000" dirty="0">
                <a:solidFill>
                  <a:schemeClr val="accent1"/>
                </a:solidFill>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調査方法</a:t>
            </a:r>
          </a:p>
          <a:p>
            <a:r>
              <a:rPr lang="ja-JP" altLang="en-US" sz="2000" dirty="0">
                <a:latin typeface="Meiryo UI" panose="020B0604030504040204" pitchFamily="50" charset="-128"/>
                <a:ea typeface="Meiryo UI" panose="020B0604030504040204" pitchFamily="50" charset="-128"/>
              </a:rPr>
              <a:t>　　　 ・実績データは調査対象</a:t>
            </a:r>
            <a:r>
              <a:rPr lang="en-US" altLang="ja-JP" sz="2000" dirty="0">
                <a:latin typeface="Meiryo UI" panose="020B0604030504040204" pitchFamily="50" charset="-128"/>
                <a:ea typeface="Meiryo UI" panose="020B0604030504040204" pitchFamily="50" charset="-128"/>
              </a:rPr>
              <a:t>8</a:t>
            </a:r>
            <a:r>
              <a:rPr lang="ja-JP" altLang="en-US" sz="2000" dirty="0">
                <a:latin typeface="Meiryo UI" panose="020B0604030504040204" pitchFamily="50" charset="-128"/>
                <a:ea typeface="Meiryo UI" panose="020B0604030504040204" pitchFamily="50" charset="-128"/>
              </a:rPr>
              <a:t>社へのアンケートにより集計</a:t>
            </a:r>
          </a:p>
          <a:p>
            <a:r>
              <a:rPr lang="ja-JP" altLang="en-US" sz="2000" dirty="0">
                <a:latin typeface="Meiryo UI" panose="020B0604030504040204" pitchFamily="50" charset="-128"/>
                <a:ea typeface="Meiryo UI" panose="020B0604030504040204" pitchFamily="50" charset="-128"/>
              </a:rPr>
              <a:t>　　　 ・外部業者に委託し、数列的分析による見通しを作成</a:t>
            </a:r>
          </a:p>
          <a:p>
            <a:r>
              <a:rPr lang="ja-JP" altLang="en-US" sz="2000" dirty="0">
                <a:latin typeface="Meiryo UI" panose="020B0604030504040204" pitchFamily="50" charset="-128"/>
                <a:ea typeface="Meiryo UI" panose="020B0604030504040204" pitchFamily="50" charset="-128"/>
              </a:rPr>
              <a:t>　　　 ・見通しに対して、委員会にてコメントを作成</a:t>
            </a:r>
            <a:endParaRPr lang="en-US" altLang="ja-JP" sz="20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2000" dirty="0">
                <a:solidFill>
                  <a:schemeClr val="accent1"/>
                </a:solidFill>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製品区分</a:t>
            </a:r>
          </a:p>
          <a:p>
            <a:endParaRPr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8F4ADADA-1F51-69A2-3F72-915BA3CE46A0}"/>
              </a:ext>
            </a:extLst>
          </p:cNvPr>
          <p:cNvSpPr>
            <a:spLocks noGrp="1"/>
          </p:cNvSpPr>
          <p:nvPr>
            <p:ph type="ftr" sz="quarter" idx="3"/>
          </p:nvPr>
        </p:nvSpPr>
        <p:spPr/>
        <p:txBody>
          <a:bodyPr/>
          <a:lstStyle/>
          <a:p>
            <a:r>
              <a:rPr lang="en-US" altLang="ja-JP"/>
              <a:t>© JEITA</a:t>
            </a:r>
            <a:endParaRPr lang="ja-JP" altLang="en-US" dirty="0"/>
          </a:p>
        </p:txBody>
      </p:sp>
      <p:sp>
        <p:nvSpPr>
          <p:cNvPr id="6" name="タイトル 1">
            <a:extLst>
              <a:ext uri="{FF2B5EF4-FFF2-40B4-BE49-F238E27FC236}">
                <a16:creationId xmlns:a16="http://schemas.microsoft.com/office/drawing/2014/main" id="{F284FC87-6699-29B5-A387-C1FE0C682DEA}"/>
              </a:ext>
            </a:extLst>
          </p:cNvPr>
          <p:cNvSpPr txBox="1">
            <a:spLocks/>
          </p:cNvSpPr>
          <p:nvPr/>
        </p:nvSpPr>
        <p:spPr>
          <a:xfrm>
            <a:off x="337268" y="313741"/>
            <a:ext cx="10260054" cy="32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a:lstStyle>
          <a:p>
            <a:r>
              <a:rPr lang="ja-JP" altLang="en-US" dirty="0"/>
              <a:t>２．</a:t>
            </a:r>
            <a:r>
              <a:rPr lang="en-US" altLang="zh-TW" dirty="0"/>
              <a:t>OCR</a:t>
            </a:r>
            <a:r>
              <a:rPr lang="zh-TW" altLang="en-US" dirty="0"/>
              <a:t>市場動向調査</a:t>
            </a:r>
            <a:endParaRPr lang="ja-JP" altLang="en-US" dirty="0"/>
          </a:p>
        </p:txBody>
      </p:sp>
      <p:graphicFrame>
        <p:nvGraphicFramePr>
          <p:cNvPr id="3" name="表 5">
            <a:extLst>
              <a:ext uri="{FF2B5EF4-FFF2-40B4-BE49-F238E27FC236}">
                <a16:creationId xmlns:a16="http://schemas.microsoft.com/office/drawing/2014/main" id="{CABB2459-1386-BDE9-24F1-0D1FBC3C988D}"/>
              </a:ext>
            </a:extLst>
          </p:cNvPr>
          <p:cNvGraphicFramePr>
            <a:graphicFrameLocks noGrp="1"/>
          </p:cNvGraphicFramePr>
          <p:nvPr>
            <p:extLst>
              <p:ext uri="{D42A27DB-BD31-4B8C-83A1-F6EECF244321}">
                <p14:modId xmlns:p14="http://schemas.microsoft.com/office/powerpoint/2010/main" val="3686013609"/>
              </p:ext>
            </p:extLst>
          </p:nvPr>
        </p:nvGraphicFramePr>
        <p:xfrm>
          <a:off x="1462828" y="4031365"/>
          <a:ext cx="9920513" cy="2296160"/>
        </p:xfrm>
        <a:graphic>
          <a:graphicData uri="http://schemas.openxmlformats.org/drawingml/2006/table">
            <a:tbl>
              <a:tblPr firstRow="1" bandRow="1">
                <a:tableStyleId>{5C22544A-7EE6-4342-B048-85BDC9FD1C3A}</a:tableStyleId>
              </a:tblPr>
              <a:tblGrid>
                <a:gridCol w="2101461">
                  <a:extLst>
                    <a:ext uri="{9D8B030D-6E8A-4147-A177-3AD203B41FA5}">
                      <a16:colId xmlns:a16="http://schemas.microsoft.com/office/drawing/2014/main" val="3820055087"/>
                    </a:ext>
                  </a:extLst>
                </a:gridCol>
                <a:gridCol w="1418253">
                  <a:extLst>
                    <a:ext uri="{9D8B030D-6E8A-4147-A177-3AD203B41FA5}">
                      <a16:colId xmlns:a16="http://schemas.microsoft.com/office/drawing/2014/main" val="2437364192"/>
                    </a:ext>
                  </a:extLst>
                </a:gridCol>
                <a:gridCol w="6400799">
                  <a:extLst>
                    <a:ext uri="{9D8B030D-6E8A-4147-A177-3AD203B41FA5}">
                      <a16:colId xmlns:a16="http://schemas.microsoft.com/office/drawing/2014/main" val="2949069571"/>
                    </a:ext>
                  </a:extLst>
                </a:gridCol>
              </a:tblGrid>
              <a:tr h="370840">
                <a:tc>
                  <a:txBody>
                    <a:bodyPr/>
                    <a:lstStyle/>
                    <a:p>
                      <a:r>
                        <a:rPr kumimoji="1" lang="ja-JP" altLang="en-US" dirty="0">
                          <a:latin typeface="+mn-ea"/>
                          <a:ea typeface="+mn-ea"/>
                        </a:rPr>
                        <a:t>製品区分</a:t>
                      </a:r>
                    </a:p>
                  </a:txBody>
                  <a:tcPr/>
                </a:tc>
                <a:tc>
                  <a:txBody>
                    <a:bodyPr/>
                    <a:lstStyle/>
                    <a:p>
                      <a:r>
                        <a:rPr kumimoji="1" lang="ja-JP" altLang="en-US" dirty="0">
                          <a:latin typeface="+mn-ea"/>
                          <a:ea typeface="+mn-ea"/>
                        </a:rPr>
                        <a:t>調査対象</a:t>
                      </a:r>
                    </a:p>
                  </a:txBody>
                  <a:tcPr/>
                </a:tc>
                <a:tc>
                  <a:txBody>
                    <a:bodyPr/>
                    <a:lstStyle/>
                    <a:p>
                      <a:r>
                        <a:rPr kumimoji="1" lang="ja-JP" altLang="en-US" dirty="0">
                          <a:latin typeface="+mn-ea"/>
                          <a:ea typeface="+mn-ea"/>
                        </a:rPr>
                        <a:t>補足</a:t>
                      </a:r>
                    </a:p>
                  </a:txBody>
                  <a:tcPr/>
                </a:tc>
                <a:extLst>
                  <a:ext uri="{0D108BD9-81ED-4DB2-BD59-A6C34878D82A}">
                    <a16:rowId xmlns:a16="http://schemas.microsoft.com/office/drawing/2014/main" val="4207630340"/>
                  </a:ext>
                </a:extLst>
              </a:tr>
              <a:tr h="370840">
                <a:tc>
                  <a:txBody>
                    <a:bodyPr/>
                    <a:lstStyle/>
                    <a:p>
                      <a:r>
                        <a:rPr kumimoji="1" lang="ja-JP" altLang="en-US" dirty="0">
                          <a:latin typeface="+mn-ea"/>
                          <a:ea typeface="+mn-ea"/>
                        </a:rPr>
                        <a:t>デバイスタイプ</a:t>
                      </a:r>
                    </a:p>
                  </a:txBody>
                  <a:tcPr/>
                </a:tc>
                <a:tc>
                  <a:txBody>
                    <a:bodyPr/>
                    <a:lstStyle/>
                    <a:p>
                      <a:r>
                        <a:rPr kumimoji="1" lang="ja-JP" altLang="en-US" dirty="0">
                          <a:latin typeface="+mn-ea"/>
                          <a:ea typeface="+mn-ea"/>
                        </a:rPr>
                        <a:t>台数、金額</a:t>
                      </a:r>
                    </a:p>
                  </a:txBody>
                  <a:tcPr/>
                </a:tc>
                <a:tc>
                  <a:txBody>
                    <a:bodyPr/>
                    <a:lstStyle/>
                    <a:p>
                      <a:r>
                        <a:rPr kumimoji="1" lang="en-US" altLang="ja-JP" dirty="0">
                          <a:latin typeface="+mn-ea"/>
                          <a:ea typeface="+mn-ea"/>
                        </a:rPr>
                        <a:t>OCR</a:t>
                      </a:r>
                      <a:r>
                        <a:rPr kumimoji="1" lang="ja-JP" altLang="en-US" dirty="0">
                          <a:latin typeface="+mn-ea"/>
                          <a:ea typeface="+mn-ea"/>
                        </a:rPr>
                        <a:t>専用スキャナと文字認識部を同時提供する製品</a:t>
                      </a:r>
                    </a:p>
                  </a:txBody>
                  <a:tcPr/>
                </a:tc>
                <a:extLst>
                  <a:ext uri="{0D108BD9-81ED-4DB2-BD59-A6C34878D82A}">
                    <a16:rowId xmlns:a16="http://schemas.microsoft.com/office/drawing/2014/main" val="2724536717"/>
                  </a:ext>
                </a:extLst>
              </a:tr>
              <a:tr h="370840">
                <a:tc>
                  <a:txBody>
                    <a:bodyPr/>
                    <a:lstStyle/>
                    <a:p>
                      <a:r>
                        <a:rPr kumimoji="1" lang="ja-JP" altLang="en-US" dirty="0">
                          <a:latin typeface="+mn-ea"/>
                          <a:ea typeface="+mn-ea"/>
                        </a:rPr>
                        <a:t>ソフトウェア・サービスタイプ</a:t>
                      </a:r>
                    </a:p>
                  </a:txBody>
                  <a:tcPr/>
                </a:tc>
                <a:tc>
                  <a:txBody>
                    <a:bodyPr/>
                    <a:lstStyle/>
                    <a:p>
                      <a:r>
                        <a:rPr kumimoji="1" lang="ja-JP" altLang="en-US" dirty="0">
                          <a:latin typeface="+mn-ea"/>
                          <a:ea typeface="+mn-ea"/>
                        </a:rPr>
                        <a:t>金額</a:t>
                      </a:r>
                    </a:p>
                  </a:txBody>
                  <a:tcPr/>
                </a:tc>
                <a:tc>
                  <a:txBody>
                    <a:bodyPr/>
                    <a:lstStyle/>
                    <a:p>
                      <a:r>
                        <a:rPr kumimoji="1" lang="en-US" altLang="ja-JP" dirty="0">
                          <a:latin typeface="+mn-ea"/>
                          <a:ea typeface="+mn-ea"/>
                        </a:rPr>
                        <a:t>OCR</a:t>
                      </a:r>
                      <a:r>
                        <a:rPr kumimoji="1" lang="ja-JP" altLang="en-US" dirty="0">
                          <a:latin typeface="+mn-ea"/>
                          <a:ea typeface="+mn-ea"/>
                        </a:rPr>
                        <a:t>ソフトウェアのみを提供（パッケージ／クラウドサービス）</a:t>
                      </a:r>
                    </a:p>
                  </a:txBody>
                  <a:tcPr/>
                </a:tc>
                <a:extLst>
                  <a:ext uri="{0D108BD9-81ED-4DB2-BD59-A6C34878D82A}">
                    <a16:rowId xmlns:a16="http://schemas.microsoft.com/office/drawing/2014/main" val="3648368521"/>
                  </a:ext>
                </a:extLst>
              </a:tr>
              <a:tr h="370840">
                <a:tc>
                  <a:txBody>
                    <a:bodyPr/>
                    <a:lstStyle/>
                    <a:p>
                      <a:r>
                        <a:rPr kumimoji="1" lang="ja-JP" altLang="en-US" dirty="0">
                          <a:latin typeface="+mn-ea"/>
                          <a:ea typeface="+mn-ea"/>
                        </a:rPr>
                        <a:t>ソリューションサービス</a:t>
                      </a:r>
                    </a:p>
                  </a:txBody>
                  <a:tcPr/>
                </a:tc>
                <a:tc>
                  <a:txBody>
                    <a:bodyPr/>
                    <a:lstStyle/>
                    <a:p>
                      <a:r>
                        <a:rPr kumimoji="1" lang="ja-JP" altLang="en-US" dirty="0">
                          <a:latin typeface="+mn-ea"/>
                          <a:ea typeface="+mn-ea"/>
                        </a:rPr>
                        <a:t>金額</a:t>
                      </a:r>
                    </a:p>
                  </a:txBody>
                  <a:tcPr/>
                </a:tc>
                <a:tc>
                  <a:txBody>
                    <a:bodyPr/>
                    <a:lstStyle/>
                    <a:p>
                      <a:r>
                        <a:rPr kumimoji="1" lang="en-US" altLang="ja-JP" dirty="0">
                          <a:latin typeface="+mn-ea"/>
                          <a:ea typeface="+mn-ea"/>
                        </a:rPr>
                        <a:t>OCR</a:t>
                      </a:r>
                      <a:r>
                        <a:rPr kumimoji="1" lang="ja-JP" altLang="en-US" dirty="0">
                          <a:latin typeface="+mn-ea"/>
                          <a:ea typeface="+mn-ea"/>
                        </a:rPr>
                        <a:t>製品に関する有償サービス</a:t>
                      </a:r>
                    </a:p>
                    <a:p>
                      <a:r>
                        <a:rPr kumimoji="1" lang="en-US" altLang="ja-JP" dirty="0">
                          <a:latin typeface="+mn-ea"/>
                          <a:ea typeface="+mn-ea"/>
                        </a:rPr>
                        <a:t>OCR</a:t>
                      </a:r>
                      <a:r>
                        <a:rPr kumimoji="1" lang="ja-JP" altLang="en-US" dirty="0">
                          <a:latin typeface="+mn-ea"/>
                          <a:ea typeface="+mn-ea"/>
                        </a:rPr>
                        <a:t>システムの開発、帳票設計などのコンサルティング、セットアップ、教育、保守サービスなど</a:t>
                      </a:r>
                    </a:p>
                  </a:txBody>
                  <a:tcPr/>
                </a:tc>
                <a:extLst>
                  <a:ext uri="{0D108BD9-81ED-4DB2-BD59-A6C34878D82A}">
                    <a16:rowId xmlns:a16="http://schemas.microsoft.com/office/drawing/2014/main" val="2213913745"/>
                  </a:ext>
                </a:extLst>
              </a:tr>
            </a:tbl>
          </a:graphicData>
        </a:graphic>
      </p:graphicFrame>
    </p:spTree>
    <p:extLst>
      <p:ext uri="{BB962C8B-B14F-4D97-AF65-F5344CB8AC3E}">
        <p14:creationId xmlns:p14="http://schemas.microsoft.com/office/powerpoint/2010/main" val="302812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3958739-2E7E-F4CC-FFCB-FD7E8A5445B4}"/>
              </a:ext>
            </a:extLst>
          </p:cNvPr>
          <p:cNvSpPr>
            <a:spLocks noGrp="1"/>
          </p:cNvSpPr>
          <p:nvPr>
            <p:ph type="ftr" sz="quarter" idx="3"/>
          </p:nvPr>
        </p:nvSpPr>
        <p:spPr/>
        <p:txBody>
          <a:bodyPr/>
          <a:lstStyle/>
          <a:p>
            <a:r>
              <a:rPr lang="en-US" altLang="ja-JP"/>
              <a:t>© JEITA</a:t>
            </a:r>
            <a:endParaRPr lang="ja-JP" altLang="en-US" dirty="0"/>
          </a:p>
        </p:txBody>
      </p:sp>
      <p:graphicFrame>
        <p:nvGraphicFramePr>
          <p:cNvPr id="5" name="グラフ 4">
            <a:extLst>
              <a:ext uri="{FF2B5EF4-FFF2-40B4-BE49-F238E27FC236}">
                <a16:creationId xmlns:a16="http://schemas.microsoft.com/office/drawing/2014/main" id="{21E95A73-E9A4-FFD6-F433-6968E045A90A}"/>
              </a:ext>
            </a:extLst>
          </p:cNvPr>
          <p:cNvGraphicFramePr>
            <a:graphicFrameLocks/>
          </p:cNvGraphicFramePr>
          <p:nvPr>
            <p:extLst>
              <p:ext uri="{D42A27DB-BD31-4B8C-83A1-F6EECF244321}">
                <p14:modId xmlns:p14="http://schemas.microsoft.com/office/powerpoint/2010/main" val="2287153947"/>
              </p:ext>
            </p:extLst>
          </p:nvPr>
        </p:nvGraphicFramePr>
        <p:xfrm>
          <a:off x="1178882" y="3628435"/>
          <a:ext cx="9957819" cy="262223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a:extLst>
              <a:ext uri="{FF2B5EF4-FFF2-40B4-BE49-F238E27FC236}">
                <a16:creationId xmlns:a16="http://schemas.microsoft.com/office/drawing/2014/main" id="{AA78344A-1F01-B8E4-7292-C0A730FB4438}"/>
              </a:ext>
            </a:extLst>
          </p:cNvPr>
          <p:cNvSpPr txBox="1">
            <a:spLocks noChangeArrowheads="1"/>
          </p:cNvSpPr>
          <p:nvPr/>
        </p:nvSpPr>
        <p:spPr bwMode="auto">
          <a:xfrm>
            <a:off x="1118498" y="2086730"/>
            <a:ext cx="7812088" cy="58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rgbClr val="4D4D4D"/>
                </a:solidFill>
                <a:latin typeface="Times New Roman" panose="02020603050405020304" pitchFamily="18" charset="0"/>
                <a:ea typeface="ＭＳ 明朝" panose="02020609040205080304" pitchFamily="17" charset="-128"/>
                <a:cs typeface="+mn-cs"/>
              </a:defRPr>
            </a:lvl1pPr>
            <a:lvl2pPr marL="742950" indent="-285750" algn="l" rtl="0" eaLnBrk="0" fontAlgn="base" hangingPunct="0">
              <a:spcBef>
                <a:spcPct val="20000"/>
              </a:spcBef>
              <a:spcAft>
                <a:spcPct val="0"/>
              </a:spcAft>
              <a:buClr>
                <a:schemeClr val="tx1"/>
              </a:buClr>
              <a:buSzPct val="75000"/>
              <a:buChar char="–"/>
              <a:defRPr kumimoji="1" sz="2400">
                <a:solidFill>
                  <a:srgbClr val="4D4D4D"/>
                </a:solidFill>
                <a:latin typeface="Times New Roman" panose="02020603050405020304" pitchFamily="18" charset="0"/>
                <a:ea typeface="ＭＳ 明朝" panose="02020609040205080304" pitchFamily="17" charset="-128"/>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3pPr>
            <a:lvl4pPr marL="1600200" indent="-228600" algn="l" rtl="0" eaLnBrk="0" fontAlgn="base" hangingPunct="0">
              <a:spcBef>
                <a:spcPct val="20000"/>
              </a:spcBef>
              <a:spcAft>
                <a:spcPct val="0"/>
              </a:spcAft>
              <a:buClr>
                <a:schemeClr val="tx1"/>
              </a:buClr>
              <a:buSzPct val="80000"/>
              <a:buChar char="–"/>
              <a:defRPr kumimoji="1" sz="1800">
                <a:solidFill>
                  <a:srgbClr val="4D4D4D"/>
                </a:solidFill>
                <a:latin typeface="Times New Roman" panose="02020603050405020304" pitchFamily="18" charset="0"/>
                <a:ea typeface="ＭＳ 明朝" panose="02020609040205080304" pitchFamily="17" charset="-128"/>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sz="1800">
                <a:solidFill>
                  <a:srgbClr val="4D4D4D"/>
                </a:solidFill>
                <a:latin typeface="Times New Roman" panose="02020603050405020304" pitchFamily="18" charset="0"/>
                <a:ea typeface="ＭＳ 明朝" panose="02020609040205080304" pitchFamily="17" charset="-128"/>
              </a:defRPr>
            </a:lvl5pPr>
            <a:lvl6pPr marL="25146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9pPr>
          </a:lstStyle>
          <a:p>
            <a:pPr eaLnBrk="1" hangingPunct="1">
              <a:lnSpc>
                <a:spcPct val="90000"/>
              </a:lnSpc>
              <a:buFont typeface="Wingdings" panose="05000000000000000000" pitchFamily="2" charset="2"/>
              <a:buNone/>
            </a:pPr>
            <a:r>
              <a:rPr lang="ja-JP" altLang="en-US" sz="2400" kern="0" dirty="0">
                <a:latin typeface="+mn-ea"/>
                <a:ea typeface="+mn-ea"/>
                <a:cs typeface="Times New Roman" panose="02020603050405020304" pitchFamily="18" charset="0"/>
              </a:rPr>
              <a:t>対前年比　</a:t>
            </a:r>
            <a:r>
              <a:rPr lang="en-US" altLang="ja-JP" sz="2400" kern="0" dirty="0">
                <a:latin typeface="+mn-ea"/>
                <a:ea typeface="+mn-ea"/>
                <a:cs typeface="Times New Roman" panose="02020603050405020304" pitchFamily="18" charset="0"/>
              </a:rPr>
              <a:t>19%</a:t>
            </a:r>
            <a:r>
              <a:rPr lang="ja-JP" altLang="en-US" sz="2400" kern="0" dirty="0">
                <a:latin typeface="+mn-ea"/>
                <a:ea typeface="+mn-ea"/>
                <a:cs typeface="Times New Roman" panose="02020603050405020304" pitchFamily="18" charset="0"/>
              </a:rPr>
              <a:t>増</a:t>
            </a:r>
          </a:p>
        </p:txBody>
      </p:sp>
      <p:sp>
        <p:nvSpPr>
          <p:cNvPr id="7" name="Text Box 7">
            <a:extLst>
              <a:ext uri="{FF2B5EF4-FFF2-40B4-BE49-F238E27FC236}">
                <a16:creationId xmlns:a16="http://schemas.microsoft.com/office/drawing/2014/main" id="{1ED05564-E14C-F6FC-0CBA-5852379D4773}"/>
              </a:ext>
            </a:extLst>
          </p:cNvPr>
          <p:cNvSpPr txBox="1">
            <a:spLocks noChangeArrowheads="1"/>
          </p:cNvSpPr>
          <p:nvPr/>
        </p:nvSpPr>
        <p:spPr bwMode="auto">
          <a:xfrm>
            <a:off x="1034361" y="1532691"/>
            <a:ext cx="5480050" cy="461665"/>
          </a:xfrm>
          <a:prstGeom prst="rect">
            <a:avLst/>
          </a:prstGeom>
          <a:noFill/>
          <a:ln w="38100">
            <a:solidFill>
              <a:srgbClr val="FF9900"/>
            </a:solidFill>
            <a:miter lim="800000"/>
            <a:headEnd/>
            <a:tailEnd/>
          </a:ln>
          <a:effectLst/>
        </p:spPr>
        <p:txBody>
          <a:bodyPr>
            <a:spAutoFit/>
          </a:bodyPr>
          <a:lstStyle/>
          <a:p>
            <a:pPr>
              <a:spcBef>
                <a:spcPct val="50000"/>
              </a:spcBef>
              <a:defRPr/>
            </a:pPr>
            <a:r>
              <a:rPr lang="en-US" altLang="ja-JP" sz="2400" b="1" dirty="0">
                <a:solidFill>
                  <a:srgbClr val="FF0000"/>
                </a:solidFill>
                <a:effectLst>
                  <a:outerShdw blurRad="38100" dist="38100" dir="2700000" algn="tl">
                    <a:srgbClr val="C0C0C0"/>
                  </a:outerShdw>
                </a:effectLst>
                <a:latin typeface="+mn-ea"/>
              </a:rPr>
              <a:t>2024</a:t>
            </a:r>
            <a:r>
              <a:rPr lang="ja-JP" altLang="en-US" sz="2400" b="1" dirty="0">
                <a:solidFill>
                  <a:srgbClr val="FF0000"/>
                </a:solidFill>
                <a:effectLst>
                  <a:outerShdw blurRad="38100" dist="38100" dir="2700000" algn="tl">
                    <a:srgbClr val="C0C0C0"/>
                  </a:outerShdw>
                </a:effectLst>
                <a:latin typeface="+mn-ea"/>
              </a:rPr>
              <a:t>年実績　約</a:t>
            </a:r>
            <a:r>
              <a:rPr lang="en-US" altLang="ja-JP" sz="2400" b="1" dirty="0">
                <a:solidFill>
                  <a:srgbClr val="FF0000"/>
                </a:solidFill>
                <a:effectLst>
                  <a:outerShdw blurRad="38100" dist="38100" dir="2700000" algn="tl">
                    <a:srgbClr val="C0C0C0"/>
                  </a:outerShdw>
                </a:effectLst>
                <a:latin typeface="+mn-ea"/>
              </a:rPr>
              <a:t>91</a:t>
            </a:r>
            <a:r>
              <a:rPr lang="ja-JP" altLang="en-US" sz="2400" b="1" dirty="0">
                <a:solidFill>
                  <a:srgbClr val="FF0000"/>
                </a:solidFill>
                <a:effectLst>
                  <a:outerShdw blurRad="38100" dist="38100" dir="2700000" algn="tl">
                    <a:srgbClr val="C0C0C0"/>
                  </a:outerShdw>
                </a:effectLst>
                <a:latin typeface="+mn-ea"/>
              </a:rPr>
              <a:t>億円</a:t>
            </a:r>
          </a:p>
        </p:txBody>
      </p:sp>
      <p:sp>
        <p:nvSpPr>
          <p:cNvPr id="8" name="Text Box 5">
            <a:extLst>
              <a:ext uri="{FF2B5EF4-FFF2-40B4-BE49-F238E27FC236}">
                <a16:creationId xmlns:a16="http://schemas.microsoft.com/office/drawing/2014/main" id="{C37B3E02-5610-DB4B-6554-DAF24766E19D}"/>
              </a:ext>
            </a:extLst>
          </p:cNvPr>
          <p:cNvSpPr txBox="1">
            <a:spLocks noChangeArrowheads="1"/>
          </p:cNvSpPr>
          <p:nvPr/>
        </p:nvSpPr>
        <p:spPr bwMode="auto">
          <a:xfrm>
            <a:off x="1034361" y="2664283"/>
            <a:ext cx="5480050" cy="461665"/>
          </a:xfrm>
          <a:prstGeom prst="rect">
            <a:avLst/>
          </a:prstGeom>
          <a:noFill/>
          <a:ln w="38100">
            <a:solidFill>
              <a:srgbClr val="FF9900"/>
            </a:solidFill>
            <a:miter lim="800000"/>
            <a:headEnd/>
            <a:tailEnd/>
          </a:ln>
          <a:effectLst/>
        </p:spPr>
        <p:txBody>
          <a:bodyPr>
            <a:spAutoFit/>
          </a:bodyPr>
          <a:lstStyle/>
          <a:p>
            <a:pPr>
              <a:spcBef>
                <a:spcPct val="50000"/>
              </a:spcBef>
              <a:defRPr/>
            </a:pPr>
            <a:r>
              <a:rPr lang="en-US" altLang="ja-JP" sz="2400" b="1" dirty="0">
                <a:solidFill>
                  <a:srgbClr val="FF0000"/>
                </a:solidFill>
                <a:effectLst>
                  <a:outerShdw blurRad="38100" dist="38100" dir="2700000" algn="tl">
                    <a:srgbClr val="C0C0C0"/>
                  </a:outerShdw>
                </a:effectLst>
                <a:latin typeface="+mn-ea"/>
              </a:rPr>
              <a:t>2027</a:t>
            </a:r>
            <a:r>
              <a:rPr lang="ja-JP" altLang="en-US" sz="2400" b="1" dirty="0">
                <a:solidFill>
                  <a:srgbClr val="FF0000"/>
                </a:solidFill>
                <a:effectLst>
                  <a:outerShdw blurRad="38100" dist="38100" dir="2700000" algn="tl">
                    <a:srgbClr val="C0C0C0"/>
                  </a:outerShdw>
                </a:effectLst>
                <a:latin typeface="+mn-ea"/>
              </a:rPr>
              <a:t>年見通し　約</a:t>
            </a:r>
            <a:r>
              <a:rPr lang="en-US" altLang="ja-JP" sz="2400" b="1" dirty="0">
                <a:solidFill>
                  <a:srgbClr val="FF0000"/>
                </a:solidFill>
                <a:effectLst>
                  <a:outerShdw blurRad="38100" dist="38100" dir="2700000" algn="tl">
                    <a:srgbClr val="C0C0C0"/>
                  </a:outerShdw>
                </a:effectLst>
                <a:latin typeface="+mn-ea"/>
              </a:rPr>
              <a:t>97</a:t>
            </a:r>
            <a:r>
              <a:rPr lang="ja-JP" altLang="en-US" sz="2400" b="1" dirty="0">
                <a:solidFill>
                  <a:srgbClr val="FF0000"/>
                </a:solidFill>
                <a:effectLst>
                  <a:outerShdw blurRad="38100" dist="38100" dir="2700000" algn="tl">
                    <a:srgbClr val="C0C0C0"/>
                  </a:outerShdw>
                </a:effectLst>
                <a:latin typeface="+mn-ea"/>
              </a:rPr>
              <a:t>億円</a:t>
            </a:r>
          </a:p>
        </p:txBody>
      </p:sp>
      <p:sp>
        <p:nvSpPr>
          <p:cNvPr id="9" name="Rectangle 3">
            <a:extLst>
              <a:ext uri="{FF2B5EF4-FFF2-40B4-BE49-F238E27FC236}">
                <a16:creationId xmlns:a16="http://schemas.microsoft.com/office/drawing/2014/main" id="{FFA0D510-53CC-3EB8-F25D-71E6180C18FB}"/>
              </a:ext>
            </a:extLst>
          </p:cNvPr>
          <p:cNvSpPr txBox="1">
            <a:spLocks noChangeArrowheads="1"/>
          </p:cNvSpPr>
          <p:nvPr/>
        </p:nvSpPr>
        <p:spPr bwMode="auto">
          <a:xfrm>
            <a:off x="1178883" y="3137992"/>
            <a:ext cx="7812088"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rgbClr val="4D4D4D"/>
                </a:solidFill>
                <a:latin typeface="Times New Roman" panose="02020603050405020304" pitchFamily="18" charset="0"/>
                <a:ea typeface="ＭＳ 明朝" panose="02020609040205080304" pitchFamily="17" charset="-128"/>
                <a:cs typeface="+mn-cs"/>
              </a:defRPr>
            </a:lvl1pPr>
            <a:lvl2pPr marL="742950" indent="-285750" algn="l" rtl="0" eaLnBrk="0" fontAlgn="base" hangingPunct="0">
              <a:spcBef>
                <a:spcPct val="20000"/>
              </a:spcBef>
              <a:spcAft>
                <a:spcPct val="0"/>
              </a:spcAft>
              <a:buClr>
                <a:schemeClr val="tx1"/>
              </a:buClr>
              <a:buSzPct val="75000"/>
              <a:buChar char="–"/>
              <a:defRPr kumimoji="1" sz="2400">
                <a:solidFill>
                  <a:srgbClr val="4D4D4D"/>
                </a:solidFill>
                <a:latin typeface="Times New Roman" panose="02020603050405020304" pitchFamily="18" charset="0"/>
                <a:ea typeface="ＭＳ 明朝" panose="02020609040205080304" pitchFamily="17" charset="-128"/>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3pPr>
            <a:lvl4pPr marL="1600200" indent="-228600" algn="l" rtl="0" eaLnBrk="0" fontAlgn="base" hangingPunct="0">
              <a:spcBef>
                <a:spcPct val="20000"/>
              </a:spcBef>
              <a:spcAft>
                <a:spcPct val="0"/>
              </a:spcAft>
              <a:buClr>
                <a:schemeClr val="tx1"/>
              </a:buClr>
              <a:buSzPct val="80000"/>
              <a:buChar char="–"/>
              <a:defRPr kumimoji="1" sz="1800">
                <a:solidFill>
                  <a:srgbClr val="4D4D4D"/>
                </a:solidFill>
                <a:latin typeface="Times New Roman" panose="02020603050405020304" pitchFamily="18" charset="0"/>
                <a:ea typeface="ＭＳ 明朝" panose="02020609040205080304" pitchFamily="17" charset="-128"/>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sz="1800">
                <a:solidFill>
                  <a:srgbClr val="4D4D4D"/>
                </a:solidFill>
                <a:latin typeface="Times New Roman" panose="02020603050405020304" pitchFamily="18" charset="0"/>
                <a:ea typeface="ＭＳ 明朝" panose="02020609040205080304" pitchFamily="17" charset="-128"/>
              </a:defRPr>
            </a:lvl5pPr>
            <a:lvl6pPr marL="25146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9pPr>
          </a:lstStyle>
          <a:p>
            <a:pPr eaLnBrk="1" hangingPunct="1">
              <a:lnSpc>
                <a:spcPct val="90000"/>
              </a:lnSpc>
              <a:buFont typeface="Wingdings" panose="05000000000000000000" pitchFamily="2" charset="2"/>
              <a:buNone/>
            </a:pPr>
            <a:r>
              <a:rPr lang="en-US" altLang="ja-JP" sz="2400" kern="0" dirty="0">
                <a:latin typeface="+mn-ea"/>
                <a:ea typeface="+mn-ea"/>
                <a:cs typeface="Times New Roman" panose="02020603050405020304" pitchFamily="18" charset="0"/>
              </a:rPr>
              <a:t>2025</a:t>
            </a:r>
            <a:r>
              <a:rPr lang="ja-JP" altLang="en-US" sz="2400" kern="0" dirty="0">
                <a:latin typeface="+mn-ea"/>
                <a:ea typeface="+mn-ea"/>
                <a:cs typeface="Times New Roman" panose="02020603050405020304" pitchFamily="18" charset="0"/>
              </a:rPr>
              <a:t>年以降，</a:t>
            </a:r>
            <a:r>
              <a:rPr lang="en-US" altLang="ja-JP" sz="2400" kern="0" dirty="0">
                <a:latin typeface="+mn-ea"/>
                <a:ea typeface="+mn-ea"/>
                <a:cs typeface="Times New Roman" panose="02020603050405020304" pitchFamily="18" charset="0"/>
              </a:rPr>
              <a:t>95</a:t>
            </a:r>
            <a:r>
              <a:rPr lang="ja-JP" altLang="en-US" sz="2400" kern="0" dirty="0">
                <a:latin typeface="+mn-ea"/>
                <a:ea typeface="+mn-ea"/>
                <a:cs typeface="Times New Roman" panose="02020603050405020304" pitchFamily="18" charset="0"/>
              </a:rPr>
              <a:t>億円前後で推移する見通し</a:t>
            </a:r>
          </a:p>
        </p:txBody>
      </p:sp>
      <p:sp>
        <p:nvSpPr>
          <p:cNvPr id="10" name="タイトル 1">
            <a:extLst>
              <a:ext uri="{FF2B5EF4-FFF2-40B4-BE49-F238E27FC236}">
                <a16:creationId xmlns:a16="http://schemas.microsoft.com/office/drawing/2014/main" id="{71ED0D06-7B3B-57F3-97F3-6DB162628C33}"/>
              </a:ext>
            </a:extLst>
          </p:cNvPr>
          <p:cNvSpPr txBox="1">
            <a:spLocks/>
          </p:cNvSpPr>
          <p:nvPr/>
        </p:nvSpPr>
        <p:spPr>
          <a:xfrm>
            <a:off x="337268" y="313741"/>
            <a:ext cx="10260054" cy="32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a:lstStyle>
          <a:p>
            <a:r>
              <a:rPr lang="ja-JP" altLang="en-US" dirty="0"/>
              <a:t>２．</a:t>
            </a:r>
            <a:r>
              <a:rPr lang="en-US" altLang="zh-TW" dirty="0"/>
              <a:t>OCR</a:t>
            </a:r>
            <a:r>
              <a:rPr lang="zh-TW" altLang="en-US" dirty="0"/>
              <a:t>市場動向調査</a:t>
            </a:r>
            <a:endParaRPr lang="ja-JP" altLang="en-US" dirty="0"/>
          </a:p>
        </p:txBody>
      </p:sp>
      <p:sp>
        <p:nvSpPr>
          <p:cNvPr id="11" name="正方形/長方形 10">
            <a:extLst>
              <a:ext uri="{FF2B5EF4-FFF2-40B4-BE49-F238E27FC236}">
                <a16:creationId xmlns:a16="http://schemas.microsoft.com/office/drawing/2014/main" id="{906A0990-868E-93F6-B480-E2E2FA5E38CD}"/>
              </a:ext>
            </a:extLst>
          </p:cNvPr>
          <p:cNvSpPr/>
          <p:nvPr/>
        </p:nvSpPr>
        <p:spPr>
          <a:xfrm>
            <a:off x="830317" y="641965"/>
            <a:ext cx="10646980" cy="809902"/>
          </a:xfrm>
          <a:prstGeom prst="rect">
            <a:avLst/>
          </a:prstGeom>
        </p:spPr>
        <p:txBody>
          <a:bodyPr wrap="square">
            <a:spAutoFit/>
          </a:bodyPr>
          <a:lstStyle/>
          <a:p>
            <a:pPr>
              <a:lnSpc>
                <a:spcPct val="200000"/>
              </a:lnSpc>
            </a:pPr>
            <a:r>
              <a:rPr lang="en-US" altLang="ja-JP" sz="2800" dirty="0">
                <a:latin typeface="Meiryo UI" panose="020B0604030504040204" pitchFamily="50" charset="-128"/>
                <a:ea typeface="Meiryo UI" panose="020B0604030504040204" pitchFamily="50" charset="-128"/>
              </a:rPr>
              <a:t>OCR</a:t>
            </a:r>
            <a:r>
              <a:rPr lang="ja-JP" altLang="en-US" sz="2800" dirty="0">
                <a:latin typeface="Meiryo UI" panose="020B0604030504040204" pitchFamily="50" charset="-128"/>
                <a:ea typeface="Meiryo UI" panose="020B0604030504040204" pitchFamily="50" charset="-128"/>
              </a:rPr>
              <a:t>市場全体</a:t>
            </a:r>
          </a:p>
        </p:txBody>
      </p:sp>
    </p:spTree>
    <p:extLst>
      <p:ext uri="{BB962C8B-B14F-4D97-AF65-F5344CB8AC3E}">
        <p14:creationId xmlns:p14="http://schemas.microsoft.com/office/powerpoint/2010/main" val="102108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39A4A458-28BE-F2AD-166B-7C0A6CF8DE1B}"/>
              </a:ext>
            </a:extLst>
          </p:cNvPr>
          <p:cNvSpPr>
            <a:spLocks noGrp="1"/>
          </p:cNvSpPr>
          <p:nvPr>
            <p:ph type="ftr" sz="quarter" idx="3"/>
          </p:nvPr>
        </p:nvSpPr>
        <p:spPr/>
        <p:txBody>
          <a:bodyPr/>
          <a:lstStyle/>
          <a:p>
            <a:r>
              <a:rPr lang="en-US" altLang="ja-JP"/>
              <a:t>© JEITA</a:t>
            </a:r>
            <a:endParaRPr lang="ja-JP" altLang="en-US" dirty="0"/>
          </a:p>
        </p:txBody>
      </p:sp>
      <p:sp>
        <p:nvSpPr>
          <p:cNvPr id="5" name="Rectangle 3">
            <a:extLst>
              <a:ext uri="{FF2B5EF4-FFF2-40B4-BE49-F238E27FC236}">
                <a16:creationId xmlns:a16="http://schemas.microsoft.com/office/drawing/2014/main" id="{7D2D5545-2600-B83D-D7B5-71A4D4C7189A}"/>
              </a:ext>
            </a:extLst>
          </p:cNvPr>
          <p:cNvSpPr txBox="1">
            <a:spLocks noChangeArrowheads="1"/>
          </p:cNvSpPr>
          <p:nvPr/>
        </p:nvSpPr>
        <p:spPr bwMode="auto">
          <a:xfrm>
            <a:off x="1118497" y="2086730"/>
            <a:ext cx="10173479" cy="58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kumimoji="1" sz="2800">
                <a:solidFill>
                  <a:srgbClr val="4D4D4D"/>
                </a:solidFill>
                <a:latin typeface="Times New Roman" panose="02020603050405020304" pitchFamily="18" charset="0"/>
                <a:ea typeface="ＭＳ 明朝" panose="02020609040205080304" pitchFamily="17" charset="-128"/>
                <a:cs typeface="+mn-cs"/>
              </a:defRPr>
            </a:lvl1pPr>
            <a:lvl2pPr marL="742950" indent="-285750" algn="l" rtl="0" eaLnBrk="0" fontAlgn="base" hangingPunct="0">
              <a:spcBef>
                <a:spcPct val="20000"/>
              </a:spcBef>
              <a:spcAft>
                <a:spcPct val="0"/>
              </a:spcAft>
              <a:buClr>
                <a:schemeClr val="tx1"/>
              </a:buClr>
              <a:buSzPct val="75000"/>
              <a:buChar char="–"/>
              <a:defRPr kumimoji="1" sz="2400">
                <a:solidFill>
                  <a:srgbClr val="4D4D4D"/>
                </a:solidFill>
                <a:latin typeface="Times New Roman" panose="02020603050405020304" pitchFamily="18" charset="0"/>
                <a:ea typeface="ＭＳ 明朝" panose="02020609040205080304" pitchFamily="17" charset="-128"/>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kumimoji="1" sz="2000">
                <a:solidFill>
                  <a:srgbClr val="4D4D4D"/>
                </a:solidFill>
                <a:latin typeface="Times New Roman" panose="02020603050405020304" pitchFamily="18" charset="0"/>
                <a:ea typeface="ＭＳ 明朝" panose="02020609040205080304" pitchFamily="17" charset="-128"/>
              </a:defRPr>
            </a:lvl3pPr>
            <a:lvl4pPr marL="1600200" indent="-228600" algn="l" rtl="0" eaLnBrk="0" fontAlgn="base" hangingPunct="0">
              <a:spcBef>
                <a:spcPct val="20000"/>
              </a:spcBef>
              <a:spcAft>
                <a:spcPct val="0"/>
              </a:spcAft>
              <a:buClr>
                <a:schemeClr val="tx1"/>
              </a:buClr>
              <a:buSzPct val="80000"/>
              <a:buChar char="–"/>
              <a:defRPr kumimoji="1" sz="1800">
                <a:solidFill>
                  <a:srgbClr val="4D4D4D"/>
                </a:solidFill>
                <a:latin typeface="Times New Roman" panose="02020603050405020304" pitchFamily="18" charset="0"/>
                <a:ea typeface="ＭＳ 明朝" panose="02020609040205080304" pitchFamily="17" charset="-128"/>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umimoji="1" sz="1800">
                <a:solidFill>
                  <a:srgbClr val="4D4D4D"/>
                </a:solidFill>
                <a:latin typeface="Times New Roman" panose="02020603050405020304" pitchFamily="18" charset="0"/>
                <a:ea typeface="ＭＳ 明朝" panose="02020609040205080304" pitchFamily="17" charset="-128"/>
              </a:defRPr>
            </a:lvl5pPr>
            <a:lvl6pPr marL="25146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sz="1800">
                <a:solidFill>
                  <a:schemeClr val="tx1"/>
                </a:solidFill>
                <a:latin typeface="+mn-lt"/>
                <a:ea typeface="+mn-ea"/>
              </a:defRPr>
            </a:lvl9pPr>
          </a:lstStyle>
          <a:p>
            <a:pPr eaLnBrk="1" hangingPunct="1">
              <a:lnSpc>
                <a:spcPct val="90000"/>
              </a:lnSpc>
              <a:buFont typeface="Wingdings" panose="05000000000000000000" pitchFamily="2" charset="2"/>
              <a:buNone/>
            </a:pPr>
            <a:r>
              <a:rPr lang="ja-JP" altLang="en-US" sz="2400" kern="0" dirty="0">
                <a:latin typeface="+mn-ea"/>
                <a:ea typeface="+mn-ea"/>
                <a:cs typeface="Times New Roman" panose="02020603050405020304" pitchFamily="18" charset="0"/>
              </a:rPr>
              <a:t>対前年比　台数　</a:t>
            </a:r>
            <a:r>
              <a:rPr lang="en-US" altLang="ja-JP" sz="2400" kern="0" dirty="0">
                <a:latin typeface="+mn-ea"/>
                <a:ea typeface="+mn-ea"/>
                <a:cs typeface="Times New Roman" panose="02020603050405020304" pitchFamily="18" charset="0"/>
              </a:rPr>
              <a:t>23</a:t>
            </a:r>
            <a:r>
              <a:rPr lang="ja-JP" altLang="en-US" sz="2400" kern="0" dirty="0">
                <a:latin typeface="+mn-ea"/>
                <a:ea typeface="+mn-ea"/>
                <a:cs typeface="Times New Roman" panose="02020603050405020304" pitchFamily="18" charset="0"/>
              </a:rPr>
              <a:t>％減　金額　</a:t>
            </a:r>
            <a:r>
              <a:rPr lang="en-US" altLang="ja-JP" sz="2400" kern="0" dirty="0">
                <a:latin typeface="+mn-ea"/>
                <a:ea typeface="+mn-ea"/>
                <a:cs typeface="Times New Roman" panose="02020603050405020304" pitchFamily="18" charset="0"/>
              </a:rPr>
              <a:t>22%</a:t>
            </a:r>
            <a:r>
              <a:rPr lang="ja-JP" altLang="en-US" sz="2400" kern="0" dirty="0">
                <a:latin typeface="+mn-ea"/>
                <a:ea typeface="+mn-ea"/>
                <a:cs typeface="Times New Roman" panose="02020603050405020304" pitchFamily="18" charset="0"/>
              </a:rPr>
              <a:t>増</a:t>
            </a:r>
          </a:p>
          <a:p>
            <a:pPr marL="0" indent="0" eaLnBrk="1" hangingPunct="1">
              <a:lnSpc>
                <a:spcPct val="90000"/>
              </a:lnSpc>
              <a:buFont typeface="Wingdings" panose="05000000000000000000" pitchFamily="2" charset="2"/>
              <a:buNone/>
            </a:pPr>
            <a:r>
              <a:rPr lang="ja-JP" altLang="en-US" sz="2400" kern="0" dirty="0">
                <a:latin typeface="+mn-ea"/>
                <a:ea typeface="+mn-ea"/>
                <a:cs typeface="Times New Roman" panose="02020603050405020304" pitchFamily="18" charset="0"/>
              </a:rPr>
              <a:t>新型コロナの影響で控えられていた対面業務のスタンドスキャナーが</a:t>
            </a:r>
            <a:r>
              <a:rPr lang="en-US" altLang="ja-JP" sz="2400" kern="0" dirty="0">
                <a:latin typeface="+mn-ea"/>
                <a:ea typeface="+mn-ea"/>
                <a:cs typeface="Times New Roman" panose="02020603050405020304" pitchFamily="18" charset="0"/>
              </a:rPr>
              <a:t>2023</a:t>
            </a:r>
            <a:r>
              <a:rPr lang="ja-JP" altLang="en-US" sz="2400" kern="0" dirty="0">
                <a:latin typeface="+mn-ea"/>
                <a:ea typeface="+mn-ea"/>
                <a:cs typeface="Times New Roman" panose="02020603050405020304" pitchFamily="18" charset="0"/>
              </a:rPr>
              <a:t>年は大量出荷された。</a:t>
            </a:r>
            <a:r>
              <a:rPr lang="en-US" altLang="ja-JP" sz="2400" kern="0" dirty="0">
                <a:latin typeface="+mn-ea"/>
                <a:ea typeface="+mn-ea"/>
                <a:cs typeface="Times New Roman" panose="02020603050405020304" pitchFamily="18" charset="0"/>
              </a:rPr>
              <a:t>2024</a:t>
            </a:r>
            <a:r>
              <a:rPr lang="ja-JP" altLang="en-US" sz="2400" kern="0" dirty="0">
                <a:latin typeface="+mn-ea"/>
                <a:ea typeface="+mn-ea"/>
                <a:cs typeface="Times New Roman" panose="02020603050405020304" pitchFamily="18" charset="0"/>
              </a:rPr>
              <a:t>年は通常の需要に戻ったと考えられる。</a:t>
            </a:r>
          </a:p>
        </p:txBody>
      </p:sp>
      <p:sp>
        <p:nvSpPr>
          <p:cNvPr id="6" name="Text Box 7">
            <a:extLst>
              <a:ext uri="{FF2B5EF4-FFF2-40B4-BE49-F238E27FC236}">
                <a16:creationId xmlns:a16="http://schemas.microsoft.com/office/drawing/2014/main" id="{C106D586-8940-292D-FC73-DB0599A13E26}"/>
              </a:ext>
            </a:extLst>
          </p:cNvPr>
          <p:cNvSpPr txBox="1">
            <a:spLocks noChangeArrowheads="1"/>
          </p:cNvSpPr>
          <p:nvPr/>
        </p:nvSpPr>
        <p:spPr bwMode="auto">
          <a:xfrm>
            <a:off x="1034361" y="1532691"/>
            <a:ext cx="5480050" cy="461665"/>
          </a:xfrm>
          <a:prstGeom prst="rect">
            <a:avLst/>
          </a:prstGeom>
          <a:noFill/>
          <a:ln w="38100">
            <a:solidFill>
              <a:srgbClr val="FF9900"/>
            </a:solidFill>
            <a:miter lim="800000"/>
            <a:headEnd/>
            <a:tailEnd/>
          </a:ln>
          <a:effectLst/>
        </p:spPr>
        <p:txBody>
          <a:bodyPr>
            <a:spAutoFit/>
          </a:bodyPr>
          <a:lstStyle/>
          <a:p>
            <a:pPr>
              <a:spcBef>
                <a:spcPct val="50000"/>
              </a:spcBef>
              <a:defRPr/>
            </a:pPr>
            <a:r>
              <a:rPr lang="en-US" altLang="zh-TW" sz="2400" b="1" dirty="0">
                <a:solidFill>
                  <a:srgbClr val="FF0000"/>
                </a:solidFill>
                <a:effectLst>
                  <a:outerShdw blurRad="38100" dist="38100" dir="2700000" algn="tl">
                    <a:srgbClr val="C0C0C0"/>
                  </a:outerShdw>
                </a:effectLst>
                <a:latin typeface="+mn-ea"/>
              </a:rPr>
              <a:t>2024</a:t>
            </a:r>
            <a:r>
              <a:rPr lang="zh-TW" altLang="en-US" sz="2400" b="1" dirty="0">
                <a:solidFill>
                  <a:srgbClr val="FF0000"/>
                </a:solidFill>
                <a:effectLst>
                  <a:outerShdw blurRad="38100" dist="38100" dir="2700000" algn="tl">
                    <a:srgbClr val="C0C0C0"/>
                  </a:outerShdw>
                </a:effectLst>
                <a:latin typeface="+mn-ea"/>
              </a:rPr>
              <a:t>年実績　約</a:t>
            </a:r>
            <a:r>
              <a:rPr lang="en-US" altLang="zh-TW" sz="2400" b="1" dirty="0">
                <a:solidFill>
                  <a:srgbClr val="FF0000"/>
                </a:solidFill>
                <a:effectLst>
                  <a:outerShdw blurRad="38100" dist="38100" dir="2700000" algn="tl">
                    <a:srgbClr val="C0C0C0"/>
                  </a:outerShdw>
                </a:effectLst>
                <a:latin typeface="+mn-ea"/>
              </a:rPr>
              <a:t>7</a:t>
            </a:r>
            <a:r>
              <a:rPr lang="zh-TW" altLang="en-US" sz="2400" b="1" dirty="0">
                <a:solidFill>
                  <a:srgbClr val="FF0000"/>
                </a:solidFill>
                <a:effectLst>
                  <a:outerShdw blurRad="38100" dist="38100" dir="2700000" algn="tl">
                    <a:srgbClr val="C0C0C0"/>
                  </a:outerShdw>
                </a:effectLst>
                <a:latin typeface="+mn-ea"/>
              </a:rPr>
              <a:t>千台 </a:t>
            </a:r>
            <a:r>
              <a:rPr lang="en-US" altLang="zh-TW" sz="2400" b="1" dirty="0">
                <a:solidFill>
                  <a:srgbClr val="FF0000"/>
                </a:solidFill>
                <a:effectLst>
                  <a:outerShdw blurRad="38100" dist="38100" dir="2700000" algn="tl">
                    <a:srgbClr val="C0C0C0"/>
                  </a:outerShdw>
                </a:effectLst>
                <a:latin typeface="+mn-ea"/>
              </a:rPr>
              <a:t>53</a:t>
            </a:r>
            <a:r>
              <a:rPr lang="zh-TW" altLang="en-US" sz="2400" b="1" dirty="0">
                <a:solidFill>
                  <a:srgbClr val="FF0000"/>
                </a:solidFill>
                <a:effectLst>
                  <a:outerShdw blurRad="38100" dist="38100" dir="2700000" algn="tl">
                    <a:srgbClr val="C0C0C0"/>
                  </a:outerShdw>
                </a:effectLst>
                <a:latin typeface="+mn-ea"/>
              </a:rPr>
              <a:t>億円</a:t>
            </a:r>
          </a:p>
        </p:txBody>
      </p:sp>
      <p:sp>
        <p:nvSpPr>
          <p:cNvPr id="7" name="Text Box 5">
            <a:extLst>
              <a:ext uri="{FF2B5EF4-FFF2-40B4-BE49-F238E27FC236}">
                <a16:creationId xmlns:a16="http://schemas.microsoft.com/office/drawing/2014/main" id="{2DA6C9FA-83AA-4BDA-B658-E1C28F3EC4EE}"/>
              </a:ext>
            </a:extLst>
          </p:cNvPr>
          <p:cNvSpPr txBox="1">
            <a:spLocks noChangeArrowheads="1"/>
          </p:cNvSpPr>
          <p:nvPr/>
        </p:nvSpPr>
        <p:spPr bwMode="auto">
          <a:xfrm>
            <a:off x="1034361" y="3229565"/>
            <a:ext cx="5480050" cy="461665"/>
          </a:xfrm>
          <a:prstGeom prst="rect">
            <a:avLst/>
          </a:prstGeom>
          <a:noFill/>
          <a:ln w="38100">
            <a:solidFill>
              <a:srgbClr val="FF9900"/>
            </a:solidFill>
            <a:miter lim="800000"/>
            <a:headEnd/>
            <a:tailEnd/>
          </a:ln>
          <a:effectLst/>
        </p:spPr>
        <p:txBody>
          <a:bodyPr>
            <a:spAutoFit/>
          </a:bodyPr>
          <a:lstStyle/>
          <a:p>
            <a:pPr>
              <a:spcBef>
                <a:spcPct val="50000"/>
              </a:spcBef>
              <a:defRPr/>
            </a:pPr>
            <a:r>
              <a:rPr lang="en-US" altLang="ja-JP" sz="2400" b="1" dirty="0">
                <a:solidFill>
                  <a:srgbClr val="FF0000"/>
                </a:solidFill>
                <a:effectLst>
                  <a:outerShdw blurRad="38100" dist="38100" dir="2700000" algn="tl">
                    <a:srgbClr val="C0C0C0"/>
                  </a:outerShdw>
                </a:effectLst>
                <a:latin typeface="+mn-ea"/>
              </a:rPr>
              <a:t>2027</a:t>
            </a:r>
            <a:r>
              <a:rPr lang="ja-JP" altLang="en-US" sz="2400" b="1" dirty="0">
                <a:solidFill>
                  <a:srgbClr val="FF0000"/>
                </a:solidFill>
                <a:effectLst>
                  <a:outerShdw blurRad="38100" dist="38100" dir="2700000" algn="tl">
                    <a:srgbClr val="C0C0C0"/>
                  </a:outerShdw>
                </a:effectLst>
                <a:latin typeface="+mn-ea"/>
              </a:rPr>
              <a:t>年見通し　約８千台 </a:t>
            </a:r>
            <a:r>
              <a:rPr lang="en-US" altLang="ja-JP" sz="2400" b="1" dirty="0">
                <a:solidFill>
                  <a:srgbClr val="FF0000"/>
                </a:solidFill>
                <a:effectLst>
                  <a:outerShdw blurRad="38100" dist="38100" dir="2700000" algn="tl">
                    <a:srgbClr val="C0C0C0"/>
                  </a:outerShdw>
                </a:effectLst>
                <a:latin typeface="+mn-ea"/>
              </a:rPr>
              <a:t>56</a:t>
            </a:r>
            <a:r>
              <a:rPr lang="ja-JP" altLang="en-US" sz="2400" b="1" dirty="0">
                <a:solidFill>
                  <a:srgbClr val="FF0000"/>
                </a:solidFill>
                <a:effectLst>
                  <a:outerShdw blurRad="38100" dist="38100" dir="2700000" algn="tl">
                    <a:srgbClr val="C0C0C0"/>
                  </a:outerShdw>
                </a:effectLst>
                <a:latin typeface="+mn-ea"/>
              </a:rPr>
              <a:t>億円</a:t>
            </a:r>
          </a:p>
        </p:txBody>
      </p:sp>
      <p:sp>
        <p:nvSpPr>
          <p:cNvPr id="8" name="タイトル 1">
            <a:extLst>
              <a:ext uri="{FF2B5EF4-FFF2-40B4-BE49-F238E27FC236}">
                <a16:creationId xmlns:a16="http://schemas.microsoft.com/office/drawing/2014/main" id="{97DD758B-A30B-D30D-2869-C4EB1851C1B4}"/>
              </a:ext>
            </a:extLst>
          </p:cNvPr>
          <p:cNvSpPr txBox="1">
            <a:spLocks/>
          </p:cNvSpPr>
          <p:nvPr/>
        </p:nvSpPr>
        <p:spPr>
          <a:xfrm>
            <a:off x="337268" y="313741"/>
            <a:ext cx="10260054" cy="32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a:lstStyle>
          <a:p>
            <a:r>
              <a:rPr lang="ja-JP" altLang="en-US" dirty="0"/>
              <a:t>２．</a:t>
            </a:r>
            <a:r>
              <a:rPr lang="en-US" altLang="zh-TW" dirty="0"/>
              <a:t>OCR</a:t>
            </a:r>
            <a:r>
              <a:rPr lang="zh-TW" altLang="en-US" dirty="0"/>
              <a:t>市場動向調査</a:t>
            </a:r>
            <a:endParaRPr lang="ja-JP" altLang="en-US" dirty="0"/>
          </a:p>
        </p:txBody>
      </p:sp>
      <p:sp>
        <p:nvSpPr>
          <p:cNvPr id="9" name="正方形/長方形 8">
            <a:extLst>
              <a:ext uri="{FF2B5EF4-FFF2-40B4-BE49-F238E27FC236}">
                <a16:creationId xmlns:a16="http://schemas.microsoft.com/office/drawing/2014/main" id="{2F7CFD58-D317-F519-6F8C-9612BC93E587}"/>
              </a:ext>
            </a:extLst>
          </p:cNvPr>
          <p:cNvSpPr/>
          <p:nvPr/>
        </p:nvSpPr>
        <p:spPr>
          <a:xfrm>
            <a:off x="830317" y="641965"/>
            <a:ext cx="10646980" cy="809902"/>
          </a:xfrm>
          <a:prstGeom prst="rect">
            <a:avLst/>
          </a:prstGeom>
        </p:spPr>
        <p:txBody>
          <a:bodyPr wrap="square">
            <a:spAutoFit/>
          </a:bodyPr>
          <a:lstStyle/>
          <a:p>
            <a:pPr>
              <a:lnSpc>
                <a:spcPct val="200000"/>
              </a:lnSpc>
            </a:pPr>
            <a:r>
              <a:rPr lang="ja-JP" altLang="en-US" sz="2800" dirty="0">
                <a:latin typeface="Meiryo UI" panose="020B0604030504040204" pitchFamily="50" charset="-128"/>
                <a:ea typeface="Meiryo UI" panose="020B0604030504040204" pitchFamily="50" charset="-128"/>
              </a:rPr>
              <a:t>デバイスタイプ動向</a:t>
            </a:r>
          </a:p>
        </p:txBody>
      </p:sp>
      <p:graphicFrame>
        <p:nvGraphicFramePr>
          <p:cNvPr id="10" name="Object 6">
            <a:extLst>
              <a:ext uri="{FF2B5EF4-FFF2-40B4-BE49-F238E27FC236}">
                <a16:creationId xmlns:a16="http://schemas.microsoft.com/office/drawing/2014/main" id="{58D11B9C-CA18-B4E0-5A48-14F2931AC87E}"/>
              </a:ext>
            </a:extLst>
          </p:cNvPr>
          <p:cNvGraphicFramePr>
            <a:graphicFrameLocks noChangeAspect="1"/>
          </p:cNvGraphicFramePr>
          <p:nvPr>
            <p:extLst>
              <p:ext uri="{D42A27DB-BD31-4B8C-83A1-F6EECF244321}">
                <p14:modId xmlns:p14="http://schemas.microsoft.com/office/powerpoint/2010/main" val="2253591800"/>
              </p:ext>
            </p:extLst>
          </p:nvPr>
        </p:nvGraphicFramePr>
        <p:xfrm>
          <a:off x="1118497" y="3838398"/>
          <a:ext cx="10440899" cy="2454272"/>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30" descr="oki_terminal">
            <a:extLst>
              <a:ext uri="{FF2B5EF4-FFF2-40B4-BE49-F238E27FC236}">
                <a16:creationId xmlns:a16="http://schemas.microsoft.com/office/drawing/2014/main" id="{1F14999B-068D-E857-6D0D-83A9212FA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30" r="30025" b="53993"/>
          <a:stretch>
            <a:fillRect/>
          </a:stretch>
        </p:blipFill>
        <p:spPr bwMode="auto">
          <a:xfrm>
            <a:off x="7944150" y="1379882"/>
            <a:ext cx="1629498" cy="92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9" descr="ht-4139">
            <a:extLst>
              <a:ext uri="{FF2B5EF4-FFF2-40B4-BE49-F238E27FC236}">
                <a16:creationId xmlns:a16="http://schemas.microsoft.com/office/drawing/2014/main" id="{39411FF5-0BA7-8B7E-A703-F8454BBA4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4300" y="1517993"/>
            <a:ext cx="1037024"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918928"/>
      </p:ext>
    </p:extLst>
  </p:cSld>
  <p:clrMapOvr>
    <a:masterClrMapping/>
  </p:clrMapOvr>
</p:sld>
</file>

<file path=ppt/theme/theme1.xml><?xml version="1.0" encoding="utf-8"?>
<a:theme xmlns:a="http://schemas.openxmlformats.org/drawingml/2006/main" name="Office テーマ">
  <a:themeElements>
    <a:clrScheme name="JEITA">
      <a:dk1>
        <a:srgbClr val="616161"/>
      </a:dk1>
      <a:lt1>
        <a:sysClr val="window" lastClr="FFFFFF"/>
      </a:lt1>
      <a:dk2>
        <a:srgbClr val="838383"/>
      </a:dk2>
      <a:lt2>
        <a:srgbClr val="FFFFFF"/>
      </a:lt2>
      <a:accent1>
        <a:srgbClr val="0055A2"/>
      </a:accent1>
      <a:accent2>
        <a:srgbClr val="3CAADC"/>
      </a:accent2>
      <a:accent3>
        <a:srgbClr val="91D250"/>
      </a:accent3>
      <a:accent4>
        <a:srgbClr val="FFBE00"/>
      </a:accent4>
      <a:accent5>
        <a:srgbClr val="FA8C00"/>
      </a:accent5>
      <a:accent6>
        <a:srgbClr val="8C41C8"/>
      </a:accent6>
      <a:hlink>
        <a:srgbClr val="6F3B55"/>
      </a:hlink>
      <a:folHlink>
        <a:srgbClr val="034A90"/>
      </a:folHlink>
    </a:clrScheme>
    <a:fontScheme name="JEITA">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8F4151792DCA540ACF5F012EC495395" ma:contentTypeVersion="19" ma:contentTypeDescription="新しいドキュメントを作成します。" ma:contentTypeScope="" ma:versionID="bbfb10dc51d57bc2fbc1f2fb93adde69">
  <xsd:schema xmlns:xsd="http://www.w3.org/2001/XMLSchema" xmlns:xs="http://www.w3.org/2001/XMLSchema" xmlns:p="http://schemas.microsoft.com/office/2006/metadata/properties" xmlns:ns2="51632d10-89a5-4585-8cd3-349a53166999" xmlns:ns3="18bcad6d-6954-4574-a87f-a74e8dd31c01" targetNamespace="http://schemas.microsoft.com/office/2006/metadata/properties" ma:root="true" ma:fieldsID="b7eb6a3cf8f2729d38c4c589a9ca933b" ns2:_="" ns3:_="">
    <xsd:import namespace="51632d10-89a5-4585-8cd3-349a53166999"/>
    <xsd:import namespace="18bcad6d-6954-4574-a87f-a74e8dd31c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32d10-89a5-4585-8cd3-349a531669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547eb181-6f95-4e45-954e-86874d762f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bcad6d-6954-4574-a87f-a74e8dd31c01"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12f36dbc-8e7d-4af5-8026-86d9d091c88c}" ma:internalName="TaxCatchAll" ma:showField="CatchAllData" ma:web="18bcad6d-6954-4574-a87f-a74e8dd31c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bcad6d-6954-4574-a87f-a74e8dd31c01" xsi:nil="true"/>
    <lcf76f155ced4ddcb4097134ff3c332f xmlns="51632d10-89a5-4585-8cd3-349a531669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CF62E5-C0C9-4F05-B99E-0ECF56F60CF9}"/>
</file>

<file path=customXml/itemProps2.xml><?xml version="1.0" encoding="utf-8"?>
<ds:datastoreItem xmlns:ds="http://schemas.openxmlformats.org/officeDocument/2006/customXml" ds:itemID="{ADC07697-0AA6-4C20-A67A-4845E37BB5A9}"/>
</file>

<file path=customXml/itemProps3.xml><?xml version="1.0" encoding="utf-8"?>
<ds:datastoreItem xmlns:ds="http://schemas.openxmlformats.org/officeDocument/2006/customXml" ds:itemID="{A1118123-5A5A-4E64-88C1-F299B09F1403}"/>
</file>

<file path=docProps/app.xml><?xml version="1.0" encoding="utf-8"?>
<Properties xmlns="http://schemas.openxmlformats.org/officeDocument/2006/extended-properties" xmlns:vt="http://schemas.openxmlformats.org/officeDocument/2006/docPropsVTypes">
  <TotalTime>4525</TotalTime>
  <Words>1180</Words>
  <Application>Microsoft Office PowerPoint</Application>
  <PresentationFormat>ワイド画面</PresentationFormat>
  <Paragraphs>204</Paragraphs>
  <Slides>19</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Meiryo UI</vt:lpstr>
      <vt:lpstr>メイリオ</vt:lpstr>
      <vt:lpstr>游ゴシック</vt:lpstr>
      <vt:lpstr>Arial</vt:lpstr>
      <vt:lpstr>Segoe UI</vt:lpstr>
      <vt:lpstr>Wingdings</vt:lpstr>
      <vt:lpstr>Office テーマ</vt:lpstr>
      <vt:lpstr>OCR専門委員会報告</vt:lpstr>
      <vt:lpstr>OCR専門委員会の構成(2024年度)</vt:lpstr>
      <vt:lpstr>目次</vt:lpstr>
      <vt:lpstr>１．はじめに</vt:lpstr>
      <vt:lpstr>１．はじめに</vt:lpstr>
      <vt:lpstr>１．はじめに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３．OCR製品動向調査</vt:lpstr>
      <vt:lpstr>３．OCR製品動向調査</vt:lpstr>
      <vt:lpstr>３．OCR製品動向調査</vt:lpstr>
      <vt:lpstr>３．OCR製品動向調査</vt:lpstr>
      <vt:lpstr>３．OCR製品動向調査</vt:lpstr>
      <vt:lpstr>４. おわりに</vt:lpstr>
    </vt:vector>
  </TitlesOfParts>
  <Company>一般社団法人電子情報技術産業協会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プレゼンテーションタイトル</dc:title>
  <dc:creator>AYN Design Inc.</dc:creator>
  <cp:lastModifiedBy>Yoshihiro Osakabe</cp:lastModifiedBy>
  <cp:revision>126</cp:revision>
  <dcterms:created xsi:type="dcterms:W3CDTF">2023-05-03T08:03:40Z</dcterms:created>
  <dcterms:modified xsi:type="dcterms:W3CDTF">2025-07-22T08:23:10Z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0x01010088F4151792DCA540ACF5F012EC495395</vt:lpwstr>
  </property>
</Properties>
</file>