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7.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9.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30.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31.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32.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33.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34.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35.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36.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62" r:id="rId5"/>
  </p:sldMasterIdLst>
  <p:notesMasterIdLst>
    <p:notesMasterId r:id="rId43"/>
  </p:notesMasterIdLst>
  <p:handoutMasterIdLst>
    <p:handoutMasterId r:id="rId44"/>
  </p:handoutMasterIdLst>
  <p:sldIdLst>
    <p:sldId id="256" r:id="rId6"/>
    <p:sldId id="257" r:id="rId7"/>
    <p:sldId id="354" r:id="rId8"/>
    <p:sldId id="436" r:id="rId9"/>
    <p:sldId id="375" r:id="rId10"/>
    <p:sldId id="426" r:id="rId11"/>
    <p:sldId id="525" r:id="rId12"/>
    <p:sldId id="450" r:id="rId13"/>
    <p:sldId id="451" r:id="rId14"/>
    <p:sldId id="535" r:id="rId15"/>
    <p:sldId id="488" r:id="rId16"/>
    <p:sldId id="523" r:id="rId17"/>
    <p:sldId id="572" r:id="rId18"/>
    <p:sldId id="453" r:id="rId19"/>
    <p:sldId id="454" r:id="rId20"/>
    <p:sldId id="455" r:id="rId21"/>
    <p:sldId id="456" r:id="rId22"/>
    <p:sldId id="534" r:id="rId23"/>
    <p:sldId id="522" r:id="rId24"/>
    <p:sldId id="588" r:id="rId25"/>
    <p:sldId id="1112" r:id="rId26"/>
    <p:sldId id="1119" r:id="rId27"/>
    <p:sldId id="1118" r:id="rId28"/>
    <p:sldId id="1122" r:id="rId29"/>
    <p:sldId id="1115" r:id="rId30"/>
    <p:sldId id="1120" r:id="rId31"/>
    <p:sldId id="1121" r:id="rId32"/>
    <p:sldId id="1123" r:id="rId33"/>
    <p:sldId id="1124" r:id="rId34"/>
    <p:sldId id="1125" r:id="rId35"/>
    <p:sldId id="1126" r:id="rId36"/>
    <p:sldId id="1127" r:id="rId37"/>
    <p:sldId id="1128" r:id="rId38"/>
    <p:sldId id="1129" r:id="rId39"/>
    <p:sldId id="1130" r:id="rId40"/>
    <p:sldId id="1131" r:id="rId41"/>
    <p:sldId id="482" r:id="rId42"/>
  </p:sldIdLst>
  <p:sldSz cx="9906000" cy="6858000" type="A4"/>
  <p:notesSz cx="6735763" cy="9866313"/>
  <p:defaultTextStyle>
    <a:defPPr>
      <a:defRPr lang="ja-JP"/>
    </a:defPPr>
    <a:lvl1pPr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charset="-128"/>
        <a:cs typeface="+mn-cs"/>
      </a:defRPr>
    </a:lvl9pPr>
  </p:defaultTextStyle>
  <p:extLst>
    <p:ext uri="{EFAFB233-063F-42B5-8137-9DF3F51BA10A}">
      <p15:sldGuideLst xmlns:p15="http://schemas.microsoft.com/office/powerpoint/2012/main">
        <p15:guide id="1" orient="horz" pos="3521" userDrawn="1">
          <p15:clr>
            <a:srgbClr val="A4A3A4"/>
          </p15:clr>
        </p15:guide>
        <p15:guide id="2" pos="3143"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EBF7"/>
    <a:srgbClr val="CCFFFF"/>
    <a:srgbClr val="CCECFF"/>
    <a:srgbClr val="99CCFF"/>
    <a:srgbClr val="0000FF"/>
    <a:srgbClr val="CC99FF"/>
    <a:srgbClr val="EAEAEA"/>
    <a:srgbClr val="FFCCFF"/>
    <a:srgbClr val="0000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9" autoAdjust="0"/>
    <p:restoredTop sz="93845" autoAdjust="0"/>
  </p:normalViewPr>
  <p:slideViewPr>
    <p:cSldViewPr snapToGrid="0">
      <p:cViewPr varScale="1">
        <p:scale>
          <a:sx n="164" d="100"/>
          <a:sy n="164" d="100"/>
        </p:scale>
        <p:origin x="488" y="36"/>
      </p:cViewPr>
      <p:guideLst>
        <p:guide orient="horz" pos="3521"/>
        <p:guide pos="314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8388"/>
    </p:cViewPr>
  </p:sorterViewPr>
  <p:notesViewPr>
    <p:cSldViewPr snapToGrid="0">
      <p:cViewPr>
        <p:scale>
          <a:sx n="125" d="100"/>
          <a:sy n="125" d="100"/>
        </p:scale>
        <p:origin x="4120" y="-280"/>
      </p:cViewPr>
      <p:guideLst>
        <p:guide orient="horz" pos="3108"/>
        <p:guide pos="2122"/>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65308\Documents\JEITA\&#26368;&#26032;&#12464;&#12521;&#12501;&#12487;&#12540;&#12479;\1_&#12495;&#12531;&#12487;&#12451;&#12479;&#12540;&#12511;&#12490;&#12523;&#33258;&#20027;&#32113;&#35336;&#65288;&#22269;&#20869;&#65289;&#12487;&#12540;&#12479;2024&#24180;&#24230;_R1_&#23567;&#20986;.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6.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7.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8.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9.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0.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2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8.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9.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0.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4.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60804020100502"/>
          <c:y val="9.8765729786753076E-2"/>
          <c:w val="0.67034334569649645"/>
          <c:h val="0.73457011528897598"/>
        </c:manualLayout>
      </c:layout>
      <c:lineChart>
        <c:grouping val="standard"/>
        <c:varyColors val="0"/>
        <c:ser>
          <c:idx val="0"/>
          <c:order val="0"/>
          <c:tx>
            <c:strRef>
              <c:f>スキャナ一体カテゴリ別!$C$4</c:f>
              <c:strCache>
                <c:ptCount val="1"/>
                <c:pt idx="0">
                  <c:v>2次元無線アリ</c:v>
                </c:pt>
              </c:strCache>
            </c:strRef>
          </c:tx>
          <c:spPr>
            <a:ln w="38100">
              <a:solidFill>
                <a:srgbClr val="3366FF"/>
              </a:solidFill>
              <a:prstDash val="solid"/>
            </a:ln>
          </c:spPr>
          <c:marker>
            <c:symbol val="none"/>
          </c:marker>
          <c:cat>
            <c:numRef>
              <c:f>(スキャナ一体カテゴリ別!$BJ$2,スキャナ一体カテゴリ別!$BN$2,スキャナ一体カテゴリ別!$BR$2,スキャナ一体カテゴリ別!$BV$2)</c:f>
              <c:numCache>
                <c:formatCode>General"年""度"</c:formatCode>
                <c:ptCount val="4"/>
                <c:pt idx="0">
                  <c:v>2021</c:v>
                </c:pt>
                <c:pt idx="1">
                  <c:v>2022</c:v>
                </c:pt>
                <c:pt idx="2">
                  <c:v>2023</c:v>
                </c:pt>
                <c:pt idx="3">
                  <c:v>2024</c:v>
                </c:pt>
              </c:numCache>
            </c:numRef>
          </c:cat>
          <c:val>
            <c:numRef>
              <c:f>(スキャナ一体カテゴリ別!$AP$4,スキャナ一体カテゴリ別!$AT$4,スキャナ一体カテゴリ別!$AX$4,スキャナ一体カテゴリ別!$BB$4,スキャナ一体カテゴリ別!$BJ$4,スキャナ一体カテゴリ別!$BN$4,スキャナ一体カテゴリ別!$BR$4,スキャナ一体カテゴリ別!$BV$4)</c:f>
              <c:numCache>
                <c:formatCode>#,##0_);[Red]\(#,##0\)</c:formatCode>
                <c:ptCount val="4"/>
                <c:pt idx="0">
                  <c:v>45154</c:v>
                </c:pt>
                <c:pt idx="1">
                  <c:v>75780</c:v>
                </c:pt>
                <c:pt idx="2">
                  <c:v>60181</c:v>
                </c:pt>
                <c:pt idx="3">
                  <c:v>28287</c:v>
                </c:pt>
              </c:numCache>
            </c:numRef>
          </c:val>
          <c:smooth val="0"/>
          <c:extLst>
            <c:ext xmlns:c16="http://schemas.microsoft.com/office/drawing/2014/chart" uri="{C3380CC4-5D6E-409C-BE32-E72D297353CC}">
              <c16:uniqueId val="{00000000-DAF7-4B4C-97B5-EA239F20774C}"/>
            </c:ext>
          </c:extLst>
        </c:ser>
        <c:ser>
          <c:idx val="1"/>
          <c:order val="1"/>
          <c:tx>
            <c:strRef>
              <c:f>スキャナ一体カテゴリ別!$C$5</c:f>
              <c:strCache>
                <c:ptCount val="1"/>
                <c:pt idx="0">
                  <c:v>2次元無線ナシ</c:v>
                </c:pt>
              </c:strCache>
            </c:strRef>
          </c:tx>
          <c:spPr>
            <a:ln w="38100">
              <a:solidFill>
                <a:srgbClr val="FF0000"/>
              </a:solidFill>
              <a:prstDash val="solid"/>
            </a:ln>
          </c:spPr>
          <c:marker>
            <c:symbol val="none"/>
          </c:marker>
          <c:cat>
            <c:numRef>
              <c:f>(スキャナ一体カテゴリ別!$BJ$2,スキャナ一体カテゴリ別!$BN$2,スキャナ一体カテゴリ別!$BR$2,スキャナ一体カテゴリ別!$BV$2)</c:f>
              <c:numCache>
                <c:formatCode>General"年""度"</c:formatCode>
                <c:ptCount val="4"/>
                <c:pt idx="0">
                  <c:v>2021</c:v>
                </c:pt>
                <c:pt idx="1">
                  <c:v>2022</c:v>
                </c:pt>
                <c:pt idx="2">
                  <c:v>2023</c:v>
                </c:pt>
                <c:pt idx="3">
                  <c:v>2024</c:v>
                </c:pt>
              </c:numCache>
            </c:numRef>
          </c:cat>
          <c:val>
            <c:numRef>
              <c:f>(スキャナ一体カテゴリ別!$AP$5,スキャナ一体カテゴリ別!$AT$5,スキャナ一体カテゴリ別!$AX$5,スキャナ一体カテゴリ別!$BB$5,スキャナ一体カテゴリ別!$BJ$5,スキャナ一体カテゴリ別!$BN$5,スキャナ一体カテゴリ別!$BR$5,スキャナ一体カテゴリ別!$BV$5)</c:f>
              <c:numCache>
                <c:formatCode>#,##0_);[Red]\(#,##0\)</c:formatCode>
                <c:ptCount val="4"/>
                <c:pt idx="0">
                  <c:v>668</c:v>
                </c:pt>
                <c:pt idx="1">
                  <c:v>578</c:v>
                </c:pt>
                <c:pt idx="2">
                  <c:v>1547</c:v>
                </c:pt>
                <c:pt idx="3">
                  <c:v>980</c:v>
                </c:pt>
              </c:numCache>
            </c:numRef>
          </c:val>
          <c:smooth val="0"/>
          <c:extLst>
            <c:ext xmlns:c16="http://schemas.microsoft.com/office/drawing/2014/chart" uri="{C3380CC4-5D6E-409C-BE32-E72D297353CC}">
              <c16:uniqueId val="{00000001-DAF7-4B4C-97B5-EA239F20774C}"/>
            </c:ext>
          </c:extLst>
        </c:ser>
        <c:ser>
          <c:idx val="2"/>
          <c:order val="2"/>
          <c:tx>
            <c:strRef>
              <c:f>スキャナ一体カテゴリ別!$C$6</c:f>
              <c:strCache>
                <c:ptCount val="1"/>
                <c:pt idx="0">
                  <c:v>1次元無線アリ</c:v>
                </c:pt>
              </c:strCache>
            </c:strRef>
          </c:tx>
          <c:spPr>
            <a:ln w="38100">
              <a:solidFill>
                <a:srgbClr val="008000"/>
              </a:solidFill>
              <a:prstDash val="solid"/>
            </a:ln>
          </c:spPr>
          <c:marker>
            <c:symbol val="none"/>
          </c:marker>
          <c:cat>
            <c:numRef>
              <c:f>(スキャナ一体カテゴリ別!$BJ$2,スキャナ一体カテゴリ別!$BN$2,スキャナ一体カテゴリ別!$BR$2,スキャナ一体カテゴリ別!$BV$2)</c:f>
              <c:numCache>
                <c:formatCode>General"年""度"</c:formatCode>
                <c:ptCount val="4"/>
                <c:pt idx="0">
                  <c:v>2021</c:v>
                </c:pt>
                <c:pt idx="1">
                  <c:v>2022</c:v>
                </c:pt>
                <c:pt idx="2">
                  <c:v>2023</c:v>
                </c:pt>
                <c:pt idx="3">
                  <c:v>2024</c:v>
                </c:pt>
              </c:numCache>
            </c:numRef>
          </c:cat>
          <c:val>
            <c:numRef>
              <c:f>(スキャナ一体カテゴリ別!$AP$6,スキャナ一体カテゴリ別!$AT$6,スキャナ一体カテゴリ別!$AX$6,スキャナ一体カテゴリ別!$BB$6,スキャナ一体カテゴリ別!$BJ$6,スキャナ一体カテゴリ別!$BN$6,スキャナ一体カテゴリ別!$BR$6,スキャナ一体カテゴリ別!$BV$6)</c:f>
              <c:numCache>
                <c:formatCode>#,##0_);[Red]\(#,##0\)</c:formatCode>
                <c:ptCount val="4"/>
                <c:pt idx="0">
                  <c:v>20715</c:v>
                </c:pt>
                <c:pt idx="1">
                  <c:v>17333</c:v>
                </c:pt>
                <c:pt idx="2">
                  <c:v>11425</c:v>
                </c:pt>
                <c:pt idx="3">
                  <c:v>6603</c:v>
                </c:pt>
              </c:numCache>
            </c:numRef>
          </c:val>
          <c:smooth val="0"/>
          <c:extLst>
            <c:ext xmlns:c16="http://schemas.microsoft.com/office/drawing/2014/chart" uri="{C3380CC4-5D6E-409C-BE32-E72D297353CC}">
              <c16:uniqueId val="{00000002-DAF7-4B4C-97B5-EA239F20774C}"/>
            </c:ext>
          </c:extLst>
        </c:ser>
        <c:ser>
          <c:idx val="3"/>
          <c:order val="3"/>
          <c:tx>
            <c:strRef>
              <c:f>スキャナ一体カテゴリ別!$C$7</c:f>
              <c:strCache>
                <c:ptCount val="1"/>
                <c:pt idx="0">
                  <c:v>1次元無線ナシ</c:v>
                </c:pt>
              </c:strCache>
            </c:strRef>
          </c:tx>
          <c:spPr>
            <a:ln w="38100">
              <a:solidFill>
                <a:srgbClr val="996633"/>
              </a:solidFill>
              <a:prstDash val="solid"/>
            </a:ln>
          </c:spPr>
          <c:marker>
            <c:symbol val="none"/>
          </c:marker>
          <c:cat>
            <c:numRef>
              <c:f>(スキャナ一体カテゴリ別!$BJ$2,スキャナ一体カテゴリ別!$BN$2,スキャナ一体カテゴリ別!$BR$2,スキャナ一体カテゴリ別!$BV$2)</c:f>
              <c:numCache>
                <c:formatCode>General"年""度"</c:formatCode>
                <c:ptCount val="4"/>
                <c:pt idx="0">
                  <c:v>2021</c:v>
                </c:pt>
                <c:pt idx="1">
                  <c:v>2022</c:v>
                </c:pt>
                <c:pt idx="2">
                  <c:v>2023</c:v>
                </c:pt>
                <c:pt idx="3">
                  <c:v>2024</c:v>
                </c:pt>
              </c:numCache>
            </c:numRef>
          </c:cat>
          <c:val>
            <c:numRef>
              <c:f>(スキャナ一体カテゴリ別!$AP$7,スキャナ一体カテゴリ別!$AT$7,スキャナ一体カテゴリ別!$AX$7,スキャナ一体カテゴリ別!$BB$7,スキャナ一体カテゴリ別!$BJ$7,スキャナ一体カテゴリ別!$BN$7,スキャナ一体カテゴリ別!$BR$7,スキャナ一体カテゴリ別!$BV$7)</c:f>
              <c:numCache>
                <c:formatCode>#,##0_);[Red]\(#,##0\)</c:formatCode>
                <c:ptCount val="4"/>
                <c:pt idx="0">
                  <c:v>6457</c:v>
                </c:pt>
                <c:pt idx="1">
                  <c:v>6528</c:v>
                </c:pt>
                <c:pt idx="2">
                  <c:v>4447</c:v>
                </c:pt>
                <c:pt idx="3">
                  <c:v>3757</c:v>
                </c:pt>
              </c:numCache>
            </c:numRef>
          </c:val>
          <c:smooth val="0"/>
          <c:extLst>
            <c:ext xmlns:c16="http://schemas.microsoft.com/office/drawing/2014/chart" uri="{C3380CC4-5D6E-409C-BE32-E72D297353CC}">
              <c16:uniqueId val="{00000003-DAF7-4B4C-97B5-EA239F20774C}"/>
            </c:ext>
          </c:extLst>
        </c:ser>
        <c:dLbls>
          <c:showLegendKey val="0"/>
          <c:showVal val="0"/>
          <c:showCatName val="0"/>
          <c:showSerName val="0"/>
          <c:showPercent val="0"/>
          <c:showBubbleSize val="0"/>
        </c:dLbls>
        <c:smooth val="0"/>
        <c:axId val="239962160"/>
        <c:axId val="239964904"/>
      </c:lineChart>
      <c:catAx>
        <c:axId val="239962160"/>
        <c:scaling>
          <c:orientation val="minMax"/>
        </c:scaling>
        <c:delete val="0"/>
        <c:axPos val="b"/>
        <c:numFmt formatCode="General" sourceLinked="0"/>
        <c:majorTickMark val="in"/>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ＭＳ Ｐゴシック"/>
                <a:ea typeface="ＭＳ Ｐゴシック"/>
                <a:cs typeface="ＭＳ Ｐゴシック"/>
              </a:defRPr>
            </a:pPr>
            <a:endParaRPr lang="ja-JP"/>
          </a:p>
        </c:txPr>
        <c:crossAx val="239964904"/>
        <c:crosses val="autoZero"/>
        <c:auto val="1"/>
        <c:lblAlgn val="ctr"/>
        <c:lblOffset val="100"/>
        <c:noMultiLvlLbl val="0"/>
      </c:catAx>
      <c:valAx>
        <c:axId val="239964904"/>
        <c:scaling>
          <c:orientation val="minMax"/>
        </c:scaling>
        <c:delete val="0"/>
        <c:axPos val="l"/>
        <c:majorGridlines>
          <c:spPr>
            <a:ln w="3175">
              <a:solidFill>
                <a:srgbClr val="000000"/>
              </a:solidFill>
              <a:prstDash val="solid"/>
            </a:ln>
          </c:spPr>
        </c:majorGridlines>
        <c:numFmt formatCode="#,##0_);[Red]\(#,##0\)" sourceLinked="1"/>
        <c:majorTickMark val="in"/>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ＭＳ Ｐゴシック"/>
                <a:ea typeface="ＭＳ Ｐゴシック"/>
                <a:cs typeface="ＭＳ Ｐゴシック"/>
              </a:defRPr>
            </a:pPr>
            <a:endParaRPr lang="ja-JP"/>
          </a:p>
        </c:txPr>
        <c:crossAx val="239962160"/>
        <c:crosses val="autoZero"/>
        <c:crossBetween val="between"/>
      </c:valAx>
      <c:spPr>
        <a:noFill/>
        <a:ln w="25400">
          <a:noFill/>
        </a:ln>
      </c:spPr>
    </c:plotArea>
    <c:legend>
      <c:legendPos val="r"/>
      <c:layout>
        <c:manualLayout>
          <c:xMode val="edge"/>
          <c:yMode val="edge"/>
          <c:x val="0.80906292066491492"/>
          <c:y val="0.28395969022390721"/>
          <c:w val="0.18903797266974501"/>
          <c:h val="0.30817277469945886"/>
        </c:manualLayout>
      </c:layout>
      <c:overlay val="0"/>
      <c:spPr>
        <a:solidFill>
          <a:srgbClr val="FFFFFF"/>
        </a:solidFill>
        <a:ln w="25400">
          <a:noFill/>
        </a:ln>
      </c:spPr>
      <c:txPr>
        <a:bodyPr/>
        <a:lstStyle/>
        <a:p>
          <a:pPr>
            <a:defRPr sz="1285" b="1"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9525">
      <a:noFill/>
    </a:ln>
  </c:spPr>
  <c:txPr>
    <a:bodyPr/>
    <a:lstStyle/>
    <a:p>
      <a:pPr>
        <a:defRPr sz="8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433408577878106E-3"/>
          <c:y val="0.20049235582897534"/>
          <c:w val="0.98871331828442455"/>
          <c:h val="0.748676159138327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Sheet5!$C$16:$L$16</c:f>
              <c:strCache>
                <c:ptCount val="10"/>
                <c:pt idx="0">
                  <c:v>音声通話・音声コミュニケーション</c:v>
                </c:pt>
                <c:pt idx="1">
                  <c:v>カメラを使った写真・動画撮影</c:v>
                </c:pt>
                <c:pt idx="2">
                  <c:v>QRコードの読み取り</c:v>
                </c:pt>
                <c:pt idx="3">
                  <c:v>バーコードの読み取り</c:v>
                </c:pt>
                <c:pt idx="4">
                  <c:v>GPS・地図・位置情報確認</c:v>
                </c:pt>
                <c:pt idx="5">
                  <c:v>データ・情報の収集・閲覧・共有</c:v>
                </c:pt>
                <c:pt idx="6">
                  <c:v>文字情報の読み取り（OCR機能）</c:v>
                </c:pt>
                <c:pt idx="7">
                  <c:v>NFCの読み取り</c:v>
                </c:pt>
                <c:pt idx="8">
                  <c:v>RFIDの読み取り</c:v>
                </c:pt>
                <c:pt idx="9">
                  <c:v>その他</c:v>
                </c:pt>
              </c:strCache>
            </c:strRef>
          </c:cat>
          <c:val>
            <c:numRef>
              <c:f>Sheet5!$C$18:$L$18</c:f>
              <c:numCache>
                <c:formatCode>0.0_ </c:formatCode>
                <c:ptCount val="10"/>
                <c:pt idx="0">
                  <c:v>47.333333333333336</c:v>
                </c:pt>
                <c:pt idx="1">
                  <c:v>44.333333333333336</c:v>
                </c:pt>
                <c:pt idx="2">
                  <c:v>35.333333333333336</c:v>
                </c:pt>
                <c:pt idx="3">
                  <c:v>28.999999999999996</c:v>
                </c:pt>
                <c:pt idx="4">
                  <c:v>27</c:v>
                </c:pt>
                <c:pt idx="5">
                  <c:v>13.666666666666666</c:v>
                </c:pt>
                <c:pt idx="6">
                  <c:v>10.666666666666668</c:v>
                </c:pt>
                <c:pt idx="7">
                  <c:v>7.0000000000000009</c:v>
                </c:pt>
                <c:pt idx="8">
                  <c:v>7.0000000000000009</c:v>
                </c:pt>
                <c:pt idx="9">
                  <c:v>4.3333333333333339</c:v>
                </c:pt>
              </c:numCache>
            </c:numRef>
          </c:val>
          <c:extLst>
            <c:ext xmlns:c16="http://schemas.microsoft.com/office/drawing/2014/chart" uri="{C3380CC4-5D6E-409C-BE32-E72D297353CC}">
              <c16:uniqueId val="{00000000-EE52-45F2-88EA-59516F519025}"/>
            </c:ext>
          </c:extLst>
        </c:ser>
        <c:dLbls>
          <c:dLblPos val="outEnd"/>
          <c:showLegendKey val="0"/>
          <c:showVal val="1"/>
          <c:showCatName val="0"/>
          <c:showSerName val="0"/>
          <c:showPercent val="0"/>
          <c:showBubbleSize val="0"/>
        </c:dLbls>
        <c:gapWidth val="219"/>
        <c:overlap val="-27"/>
        <c:axId val="644296255"/>
        <c:axId val="644294175"/>
      </c:barChart>
      <c:catAx>
        <c:axId val="644296255"/>
        <c:scaling>
          <c:orientation val="minMax"/>
        </c:scaling>
        <c:delete val="1"/>
        <c:axPos val="b"/>
        <c:numFmt formatCode="General" sourceLinked="1"/>
        <c:majorTickMark val="none"/>
        <c:minorTickMark val="none"/>
        <c:tickLblPos val="nextTo"/>
        <c:crossAx val="644294175"/>
        <c:crosses val="autoZero"/>
        <c:auto val="1"/>
        <c:lblAlgn val="ctr"/>
        <c:lblOffset val="100"/>
        <c:noMultiLvlLbl val="0"/>
      </c:catAx>
      <c:valAx>
        <c:axId val="644294175"/>
        <c:scaling>
          <c:orientation val="minMax"/>
        </c:scaling>
        <c:delete val="1"/>
        <c:axPos val="l"/>
        <c:numFmt formatCode="0.0_ " sourceLinked="1"/>
        <c:majorTickMark val="none"/>
        <c:minorTickMark val="none"/>
        <c:tickLblPos val="nextTo"/>
        <c:crossAx val="644296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433408577878106E-3"/>
          <c:y val="0.28607185718670664"/>
          <c:w val="0.98871331828442455"/>
          <c:h val="0.6630961586849500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Sheet6!$E$2:$I$2</c:f>
              <c:strCache>
                <c:ptCount val="5"/>
                <c:pt idx="0">
                  <c:v>かつては、テンキーボタン搭載端末を使用していた</c:v>
                </c:pt>
                <c:pt idx="1">
                  <c:v>テンキーボタン搭載端末も検討したが、最終的に他の端末を導入した</c:v>
                </c:pt>
                <c:pt idx="2">
                  <c:v>テンキーボタン搭載端末があることは知っていたが、検討対象にならなかった</c:v>
                </c:pt>
                <c:pt idx="3">
                  <c:v>テンキーボタン搭載端末を初めて知った</c:v>
                </c:pt>
                <c:pt idx="4">
                  <c:v>その他</c:v>
                </c:pt>
              </c:strCache>
            </c:strRef>
          </c:cat>
          <c:val>
            <c:numRef>
              <c:f>Sheet6!$E$3:$I$3</c:f>
              <c:numCache>
                <c:formatCode>??0.0;\-??0.0;\-</c:formatCode>
                <c:ptCount val="5"/>
                <c:pt idx="0">
                  <c:v>19.367588932806324</c:v>
                </c:pt>
                <c:pt idx="1">
                  <c:v>9.4861660079051386</c:v>
                </c:pt>
                <c:pt idx="2">
                  <c:v>24.901185770750988</c:v>
                </c:pt>
                <c:pt idx="3">
                  <c:v>43.083003952569172</c:v>
                </c:pt>
                <c:pt idx="4">
                  <c:v>3.1620553359683794</c:v>
                </c:pt>
              </c:numCache>
            </c:numRef>
          </c:val>
          <c:extLst>
            <c:ext xmlns:c16="http://schemas.microsoft.com/office/drawing/2014/chart" uri="{C3380CC4-5D6E-409C-BE32-E72D297353CC}">
              <c16:uniqueId val="{00000000-47E0-4CBE-9B34-6E090FD9195B}"/>
            </c:ext>
          </c:extLst>
        </c:ser>
        <c:dLbls>
          <c:dLblPos val="outEnd"/>
          <c:showLegendKey val="0"/>
          <c:showVal val="1"/>
          <c:showCatName val="0"/>
          <c:showSerName val="0"/>
          <c:showPercent val="0"/>
          <c:showBubbleSize val="0"/>
        </c:dLbls>
        <c:gapWidth val="219"/>
        <c:overlap val="-27"/>
        <c:axId val="644296255"/>
        <c:axId val="644294175"/>
      </c:barChart>
      <c:catAx>
        <c:axId val="644296255"/>
        <c:scaling>
          <c:orientation val="minMax"/>
        </c:scaling>
        <c:delete val="1"/>
        <c:axPos val="b"/>
        <c:numFmt formatCode="General" sourceLinked="1"/>
        <c:majorTickMark val="none"/>
        <c:minorTickMark val="none"/>
        <c:tickLblPos val="nextTo"/>
        <c:crossAx val="644294175"/>
        <c:crosses val="autoZero"/>
        <c:auto val="1"/>
        <c:lblAlgn val="ctr"/>
        <c:lblOffset val="100"/>
        <c:noMultiLvlLbl val="0"/>
      </c:catAx>
      <c:valAx>
        <c:axId val="644294175"/>
        <c:scaling>
          <c:orientation val="minMax"/>
        </c:scaling>
        <c:delete val="1"/>
        <c:axPos val="l"/>
        <c:numFmt formatCode="??0.0;\-??0.0;\-" sourceLinked="1"/>
        <c:majorTickMark val="none"/>
        <c:minorTickMark val="none"/>
        <c:tickLblPos val="nextTo"/>
        <c:crossAx val="644296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433408577878106E-3"/>
          <c:y val="0.11876658250599112"/>
          <c:w val="0.98871331828442455"/>
          <c:h val="0.8304016175967134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Sheet7!$E$19:$J$19</c:f>
              <c:strCache>
                <c:ptCount val="6"/>
                <c:pt idx="0">
                  <c:v>市販スマートフォン</c:v>
                </c:pt>
                <c:pt idx="1">
                  <c:v>市販タブレット</c:v>
                </c:pt>
                <c:pt idx="2">
                  <c:v>ハンディターミナル</c:v>
                </c:pt>
                <c:pt idx="3">
                  <c:v>業務用タブレット</c:v>
                </c:pt>
                <c:pt idx="4">
                  <c:v>業務用PDA</c:v>
                </c:pt>
                <c:pt idx="5">
                  <c:v>その他</c:v>
                </c:pt>
              </c:strCache>
            </c:strRef>
          </c:cat>
          <c:val>
            <c:numRef>
              <c:f>Sheet7!$E$21:$J$21</c:f>
              <c:numCache>
                <c:formatCode>?0.0;\-?0.0;\-</c:formatCode>
                <c:ptCount val="6"/>
                <c:pt idx="0">
                  <c:v>57.333333333333336</c:v>
                </c:pt>
                <c:pt idx="1">
                  <c:v>29</c:v>
                </c:pt>
                <c:pt idx="2">
                  <c:v>19.333333333333332</c:v>
                </c:pt>
                <c:pt idx="3">
                  <c:v>14.666666666666666</c:v>
                </c:pt>
                <c:pt idx="4">
                  <c:v>13.333333333333334</c:v>
                </c:pt>
                <c:pt idx="5">
                  <c:v>3.6666666666666665</c:v>
                </c:pt>
              </c:numCache>
            </c:numRef>
          </c:val>
          <c:extLst>
            <c:ext xmlns:c16="http://schemas.microsoft.com/office/drawing/2014/chart" uri="{C3380CC4-5D6E-409C-BE32-E72D297353CC}">
              <c16:uniqueId val="{00000000-61D8-4305-90C4-4F138D1DE4D4}"/>
            </c:ext>
          </c:extLst>
        </c:ser>
        <c:dLbls>
          <c:dLblPos val="outEnd"/>
          <c:showLegendKey val="0"/>
          <c:showVal val="1"/>
          <c:showCatName val="0"/>
          <c:showSerName val="0"/>
          <c:showPercent val="0"/>
          <c:showBubbleSize val="0"/>
        </c:dLbls>
        <c:gapWidth val="219"/>
        <c:overlap val="-27"/>
        <c:axId val="644296255"/>
        <c:axId val="644294175"/>
      </c:barChart>
      <c:catAx>
        <c:axId val="644296255"/>
        <c:scaling>
          <c:orientation val="minMax"/>
        </c:scaling>
        <c:delete val="1"/>
        <c:axPos val="b"/>
        <c:numFmt formatCode="General" sourceLinked="1"/>
        <c:majorTickMark val="none"/>
        <c:minorTickMark val="none"/>
        <c:tickLblPos val="nextTo"/>
        <c:crossAx val="644294175"/>
        <c:crosses val="autoZero"/>
        <c:auto val="1"/>
        <c:lblAlgn val="ctr"/>
        <c:lblOffset val="100"/>
        <c:noMultiLvlLbl val="0"/>
      </c:catAx>
      <c:valAx>
        <c:axId val="644294175"/>
        <c:scaling>
          <c:orientation val="minMax"/>
        </c:scaling>
        <c:delete val="1"/>
        <c:axPos val="l"/>
        <c:numFmt formatCode="?0.0;\-?0.0;\-" sourceLinked="1"/>
        <c:majorTickMark val="none"/>
        <c:minorTickMark val="none"/>
        <c:tickLblPos val="nextTo"/>
        <c:crossAx val="644296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433408577878106E-3"/>
          <c:y val="0.11876658250599112"/>
          <c:w val="0.98871331828442455"/>
          <c:h val="0.8304016175967134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Sheet8!$E$17:$L$17</c:f>
              <c:strCache>
                <c:ptCount val="8"/>
                <c:pt idx="0">
                  <c:v>業務で使うものなので、長期にわたって、安定的に運用（使用）したい</c:v>
                </c:pt>
                <c:pt idx="1">
                  <c:v>現場で使うには、市販のスマホ・タブレット以上の耐久性が必要</c:v>
                </c:pt>
                <c:pt idx="2">
                  <c:v>同じモデルが長期にわたって調達できる</c:v>
                </c:pt>
                <c:pt idx="3">
                  <c:v>導入や故障時の保守サポートが行き届いている</c:v>
                </c:pt>
                <c:pt idx="4">
                  <c:v>市販のスマホ・タブレットにはない機能がある（テンキーボタンやプリンタ一体型等）</c:v>
                </c:pt>
                <c:pt idx="5">
                  <c:v>私的利用ができないように設定が可能なため</c:v>
                </c:pt>
                <c:pt idx="6">
                  <c:v>OSバージョンの固定ができるため</c:v>
                </c:pt>
                <c:pt idx="7">
                  <c:v>その他</c:v>
                </c:pt>
              </c:strCache>
            </c:strRef>
          </c:cat>
          <c:val>
            <c:numRef>
              <c:f>Sheet8!$E$19:$L$19</c:f>
              <c:numCache>
                <c:formatCode>??0.0;\-??0.0;\-</c:formatCode>
                <c:ptCount val="8"/>
                <c:pt idx="0">
                  <c:v>48.717948717948715</c:v>
                </c:pt>
                <c:pt idx="1">
                  <c:v>44.444444444444443</c:v>
                </c:pt>
                <c:pt idx="2">
                  <c:v>25.641025641025642</c:v>
                </c:pt>
                <c:pt idx="3">
                  <c:v>17.094017094017094</c:v>
                </c:pt>
                <c:pt idx="4">
                  <c:v>16.239316239316238</c:v>
                </c:pt>
                <c:pt idx="5">
                  <c:v>14.52991452991453</c:v>
                </c:pt>
                <c:pt idx="6">
                  <c:v>7.6923076923076925</c:v>
                </c:pt>
                <c:pt idx="7">
                  <c:v>6.8376068376068373</c:v>
                </c:pt>
              </c:numCache>
            </c:numRef>
          </c:val>
          <c:extLst>
            <c:ext xmlns:c16="http://schemas.microsoft.com/office/drawing/2014/chart" uri="{C3380CC4-5D6E-409C-BE32-E72D297353CC}">
              <c16:uniqueId val="{00000000-B12B-40DD-A2B9-EC71A56C09E7}"/>
            </c:ext>
          </c:extLst>
        </c:ser>
        <c:dLbls>
          <c:dLblPos val="outEnd"/>
          <c:showLegendKey val="0"/>
          <c:showVal val="1"/>
          <c:showCatName val="0"/>
          <c:showSerName val="0"/>
          <c:showPercent val="0"/>
          <c:showBubbleSize val="0"/>
        </c:dLbls>
        <c:gapWidth val="219"/>
        <c:overlap val="-27"/>
        <c:axId val="644296255"/>
        <c:axId val="644294175"/>
      </c:barChart>
      <c:catAx>
        <c:axId val="644296255"/>
        <c:scaling>
          <c:orientation val="minMax"/>
        </c:scaling>
        <c:delete val="1"/>
        <c:axPos val="b"/>
        <c:numFmt formatCode="General" sourceLinked="1"/>
        <c:majorTickMark val="none"/>
        <c:minorTickMark val="none"/>
        <c:tickLblPos val="nextTo"/>
        <c:crossAx val="644294175"/>
        <c:crosses val="autoZero"/>
        <c:auto val="1"/>
        <c:lblAlgn val="ctr"/>
        <c:lblOffset val="100"/>
        <c:noMultiLvlLbl val="0"/>
      </c:catAx>
      <c:valAx>
        <c:axId val="644294175"/>
        <c:scaling>
          <c:orientation val="minMax"/>
        </c:scaling>
        <c:delete val="1"/>
        <c:axPos val="l"/>
        <c:numFmt formatCode="??0.0;\-??0.0;\-" sourceLinked="1"/>
        <c:majorTickMark val="none"/>
        <c:minorTickMark val="none"/>
        <c:tickLblPos val="nextTo"/>
        <c:crossAx val="644296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433408577878106E-3"/>
          <c:y val="0.11876658250599112"/>
          <c:w val="0.98871331828442455"/>
          <c:h val="0.8304016175967134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Sheet9!$E$16:$P$16</c:f>
              <c:strCache>
                <c:ptCount val="12"/>
                <c:pt idx="0">
                  <c:v>市販のスマホやタブレットは、機能が豊富だから</c:v>
                </c:pt>
                <c:pt idx="1">
                  <c:v>AndroidやiOSなので、アプリ開発がしやすい</c:v>
                </c:pt>
                <c:pt idx="2">
                  <c:v>携帯電話と共用させて1台で運用したいため</c:v>
                </c:pt>
                <c:pt idx="3">
                  <c:v>市販のスマホやタブレットだと、社内のユーザー／作業者が使いやすい</c:v>
                </c:pt>
                <c:pt idx="4">
                  <c:v>市販のスマホやタブレットの性能が優れている</c:v>
                </c:pt>
                <c:pt idx="5">
                  <c:v>業務専用端末よりも価格が安く、導入しやすい</c:v>
                </c:pt>
                <c:pt idx="6">
                  <c:v>最新OSの機能が使用できるため</c:v>
                </c:pt>
                <c:pt idx="7">
                  <c:v>業務専用端末のような、保守サポートを必要としていない</c:v>
                </c:pt>
                <c:pt idx="8">
                  <c:v>長期の使用を考えていない／市販のスマホやタブレットだと買い替えが容易</c:v>
                </c:pt>
                <c:pt idx="9">
                  <c:v>業務専用端末ほどの耐久性を必要としていない</c:v>
                </c:pt>
                <c:pt idx="10">
                  <c:v>（売場等での使用なので）デザイン性のある市販スマホやタブレットがよい</c:v>
                </c:pt>
                <c:pt idx="11">
                  <c:v>その他</c:v>
                </c:pt>
              </c:strCache>
            </c:strRef>
          </c:cat>
          <c:val>
            <c:numRef>
              <c:f>Sheet9!$E$18:$P$18</c:f>
              <c:numCache>
                <c:formatCode>??0.0;\-??0.0;\-</c:formatCode>
                <c:ptCount val="12"/>
                <c:pt idx="0">
                  <c:v>28.30188679245283</c:v>
                </c:pt>
                <c:pt idx="1">
                  <c:v>25.471698113207548</c:v>
                </c:pt>
                <c:pt idx="2">
                  <c:v>25</c:v>
                </c:pt>
                <c:pt idx="3">
                  <c:v>24.056603773584907</c:v>
                </c:pt>
                <c:pt idx="4">
                  <c:v>23.113207547169811</c:v>
                </c:pt>
                <c:pt idx="5">
                  <c:v>19.811320754716981</c:v>
                </c:pt>
                <c:pt idx="6">
                  <c:v>13.20754716981132</c:v>
                </c:pt>
                <c:pt idx="7">
                  <c:v>7.5471698113207548</c:v>
                </c:pt>
                <c:pt idx="8">
                  <c:v>7.0754716981132075</c:v>
                </c:pt>
                <c:pt idx="9">
                  <c:v>7.0754716981132075</c:v>
                </c:pt>
                <c:pt idx="10">
                  <c:v>2.8301886792452828</c:v>
                </c:pt>
                <c:pt idx="11">
                  <c:v>1.8867924528301887</c:v>
                </c:pt>
              </c:numCache>
            </c:numRef>
          </c:val>
          <c:extLst>
            <c:ext xmlns:c16="http://schemas.microsoft.com/office/drawing/2014/chart" uri="{C3380CC4-5D6E-409C-BE32-E72D297353CC}">
              <c16:uniqueId val="{00000000-E43C-4258-AAE5-4868871593DB}"/>
            </c:ext>
          </c:extLst>
        </c:ser>
        <c:dLbls>
          <c:dLblPos val="outEnd"/>
          <c:showLegendKey val="0"/>
          <c:showVal val="1"/>
          <c:showCatName val="0"/>
          <c:showSerName val="0"/>
          <c:showPercent val="0"/>
          <c:showBubbleSize val="0"/>
        </c:dLbls>
        <c:gapWidth val="219"/>
        <c:overlap val="-27"/>
        <c:axId val="644296255"/>
        <c:axId val="644294175"/>
      </c:barChart>
      <c:catAx>
        <c:axId val="644296255"/>
        <c:scaling>
          <c:orientation val="minMax"/>
        </c:scaling>
        <c:delete val="1"/>
        <c:axPos val="b"/>
        <c:numFmt formatCode="General" sourceLinked="1"/>
        <c:majorTickMark val="none"/>
        <c:minorTickMark val="none"/>
        <c:tickLblPos val="nextTo"/>
        <c:crossAx val="644294175"/>
        <c:crosses val="autoZero"/>
        <c:auto val="1"/>
        <c:lblAlgn val="ctr"/>
        <c:lblOffset val="100"/>
        <c:noMultiLvlLbl val="0"/>
      </c:catAx>
      <c:valAx>
        <c:axId val="644294175"/>
        <c:scaling>
          <c:orientation val="minMax"/>
        </c:scaling>
        <c:delete val="1"/>
        <c:axPos val="l"/>
        <c:numFmt formatCode="??0.0;\-??0.0;\-" sourceLinked="1"/>
        <c:majorTickMark val="none"/>
        <c:minorTickMark val="none"/>
        <c:tickLblPos val="nextTo"/>
        <c:crossAx val="644296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433408577878106E-3"/>
          <c:y val="0.25145919432526564"/>
          <c:w val="0.98871331828442455"/>
          <c:h val="0.69770907678235428"/>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Sheet10!$E$18:$M$18</c:f>
              <c:strCache>
                <c:ptCount val="9"/>
                <c:pt idx="0">
                  <c:v>使用場所によって、端末を使い分けたいから</c:v>
                </c:pt>
                <c:pt idx="1">
                  <c:v>業務によって、端末を使い分けたいから</c:v>
                </c:pt>
                <c:pt idx="2">
                  <c:v>予算によって、端末を使い分けたいから</c:v>
                </c:pt>
                <c:pt idx="3">
                  <c:v>使用するアプリによって、適した端末が異なるから</c:v>
                </c:pt>
                <c:pt idx="4">
                  <c:v>いずれ「業務用途に特化した端末」に一本化したいが、現在は過渡期だから</c:v>
                </c:pt>
                <c:pt idx="5">
                  <c:v>どのような端末にすべきか、判断に迷っているから</c:v>
                </c:pt>
                <c:pt idx="6">
                  <c:v>使用する台数によって、端末を使い分けたいから</c:v>
                </c:pt>
                <c:pt idx="7">
                  <c:v>いずれ「市販の端末」に一本化したいが、現在は過渡期だから</c:v>
                </c:pt>
                <c:pt idx="8">
                  <c:v>その他</c:v>
                </c:pt>
              </c:strCache>
            </c:strRef>
          </c:cat>
          <c:val>
            <c:numRef>
              <c:f>Sheet10!$E$19:$M$19</c:f>
              <c:numCache>
                <c:formatCode>??0.0;\-??0.0;\-</c:formatCode>
                <c:ptCount val="9"/>
                <c:pt idx="0">
                  <c:v>37.931034482758619</c:v>
                </c:pt>
                <c:pt idx="1">
                  <c:v>17.241379310344829</c:v>
                </c:pt>
                <c:pt idx="2">
                  <c:v>10.344827586206897</c:v>
                </c:pt>
                <c:pt idx="3">
                  <c:v>10.344827586206897</c:v>
                </c:pt>
                <c:pt idx="4">
                  <c:v>6.8965517241379306</c:v>
                </c:pt>
                <c:pt idx="5">
                  <c:v>6.8965517241379306</c:v>
                </c:pt>
                <c:pt idx="6">
                  <c:v>3.4482758620689653</c:v>
                </c:pt>
                <c:pt idx="7">
                  <c:v>3.4482758620689653</c:v>
                </c:pt>
                <c:pt idx="8">
                  <c:v>3.4482758620689653</c:v>
                </c:pt>
              </c:numCache>
            </c:numRef>
          </c:val>
          <c:extLst>
            <c:ext xmlns:c16="http://schemas.microsoft.com/office/drawing/2014/chart" uri="{C3380CC4-5D6E-409C-BE32-E72D297353CC}">
              <c16:uniqueId val="{00000000-56AA-4067-A4C3-6C1CCC860590}"/>
            </c:ext>
          </c:extLst>
        </c:ser>
        <c:dLbls>
          <c:dLblPos val="outEnd"/>
          <c:showLegendKey val="0"/>
          <c:showVal val="1"/>
          <c:showCatName val="0"/>
          <c:showSerName val="0"/>
          <c:showPercent val="0"/>
          <c:showBubbleSize val="0"/>
        </c:dLbls>
        <c:gapWidth val="219"/>
        <c:overlap val="-27"/>
        <c:axId val="644296255"/>
        <c:axId val="644294175"/>
      </c:barChart>
      <c:catAx>
        <c:axId val="644296255"/>
        <c:scaling>
          <c:orientation val="minMax"/>
        </c:scaling>
        <c:delete val="1"/>
        <c:axPos val="b"/>
        <c:numFmt formatCode="General" sourceLinked="1"/>
        <c:majorTickMark val="none"/>
        <c:minorTickMark val="none"/>
        <c:tickLblPos val="nextTo"/>
        <c:crossAx val="644294175"/>
        <c:crosses val="autoZero"/>
        <c:auto val="1"/>
        <c:lblAlgn val="ctr"/>
        <c:lblOffset val="100"/>
        <c:noMultiLvlLbl val="0"/>
      </c:catAx>
      <c:valAx>
        <c:axId val="644294175"/>
        <c:scaling>
          <c:orientation val="minMax"/>
        </c:scaling>
        <c:delete val="1"/>
        <c:axPos val="l"/>
        <c:numFmt formatCode="??0.0;\-??0.0;\-" sourceLinked="1"/>
        <c:majorTickMark val="none"/>
        <c:minorTickMark val="none"/>
        <c:tickLblPos val="nextTo"/>
        <c:crossAx val="644296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321068980291339E-2"/>
          <c:y val="5.0925925925925923E-2"/>
          <c:w val="0.76722266852327903"/>
          <c:h val="0.81557183157591584"/>
        </c:manualLayout>
      </c:layout>
      <c:barChart>
        <c:barDir val="col"/>
        <c:grouping val="percentStacked"/>
        <c:varyColors val="0"/>
        <c:ser>
          <c:idx val="0"/>
          <c:order val="0"/>
          <c:tx>
            <c:strRef>
              <c:f>'業種別(グラフ)'!$A$4</c:f>
              <c:strCache>
                <c:ptCount val="1"/>
                <c:pt idx="0">
                  <c:v>流通</c:v>
                </c:pt>
              </c:strCache>
            </c:strRef>
          </c:tx>
          <c:spPr>
            <a:solidFill>
              <a:schemeClr val="accent1"/>
            </a:solidFill>
            <a:ln>
              <a:noFill/>
            </a:ln>
            <a:effectLst/>
          </c:spPr>
          <c:invertIfNegative val="0"/>
          <c:cat>
            <c:numRef>
              <c:f>'業種別(グラフ)'!$I$3:$U$3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'業種別(グラフ)'!$I$4:$U$4</c:f>
              <c:numCache>
                <c:formatCode>#,##0</c:formatCode>
                <c:ptCount val="12"/>
                <c:pt idx="0">
                  <c:v>75092</c:v>
                </c:pt>
                <c:pt idx="1">
                  <c:v>58562</c:v>
                </c:pt>
                <c:pt idx="2">
                  <c:v>70955</c:v>
                </c:pt>
                <c:pt idx="3">
                  <c:v>61756</c:v>
                </c:pt>
                <c:pt idx="4">
                  <c:v>95136</c:v>
                </c:pt>
                <c:pt idx="5">
                  <c:v>78520</c:v>
                </c:pt>
                <c:pt idx="6">
                  <c:v>119641</c:v>
                </c:pt>
                <c:pt idx="7">
                  <c:v>71255</c:v>
                </c:pt>
                <c:pt idx="8">
                  <c:v>51373</c:v>
                </c:pt>
                <c:pt idx="9">
                  <c:v>45305</c:v>
                </c:pt>
                <c:pt idx="10">
                  <c:v>52529</c:v>
                </c:pt>
                <c:pt idx="11">
                  <c:v>38245</c:v>
                </c:pt>
              </c:numCache>
            </c:numRef>
          </c:val>
          <c:extLst>
            <c:ext xmlns:c16="http://schemas.microsoft.com/office/drawing/2014/chart" uri="{C3380CC4-5D6E-409C-BE32-E72D297353CC}">
              <c16:uniqueId val="{00000000-43CF-4FB2-B0CF-724C31F27324}"/>
            </c:ext>
          </c:extLst>
        </c:ser>
        <c:ser>
          <c:idx val="1"/>
          <c:order val="1"/>
          <c:tx>
            <c:strRef>
              <c:f>'業種別(グラフ)'!$A$5</c:f>
              <c:strCache>
                <c:ptCount val="1"/>
                <c:pt idx="0">
                  <c:v>倉庫・物流</c:v>
                </c:pt>
              </c:strCache>
            </c:strRef>
          </c:tx>
          <c:spPr>
            <a:solidFill>
              <a:schemeClr val="accent2"/>
            </a:solidFill>
            <a:ln>
              <a:noFill/>
            </a:ln>
            <a:effectLst/>
          </c:spPr>
          <c:invertIfNegative val="0"/>
          <c:cat>
            <c:numRef>
              <c:f>'業種別(グラフ)'!$I$3:$U$3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'業種別(グラフ)'!$I$5:$U$5</c:f>
              <c:numCache>
                <c:formatCode>#,##0</c:formatCode>
                <c:ptCount val="12"/>
                <c:pt idx="0">
                  <c:v>19970</c:v>
                </c:pt>
                <c:pt idx="1">
                  <c:v>96395</c:v>
                </c:pt>
                <c:pt idx="2">
                  <c:v>50383</c:v>
                </c:pt>
                <c:pt idx="3">
                  <c:v>28009</c:v>
                </c:pt>
                <c:pt idx="4">
                  <c:v>33322</c:v>
                </c:pt>
                <c:pt idx="5">
                  <c:v>12564</c:v>
                </c:pt>
                <c:pt idx="6">
                  <c:v>16752</c:v>
                </c:pt>
                <c:pt idx="7">
                  <c:v>14332</c:v>
                </c:pt>
                <c:pt idx="8">
                  <c:v>13121</c:v>
                </c:pt>
                <c:pt idx="9">
                  <c:v>11459</c:v>
                </c:pt>
                <c:pt idx="10">
                  <c:v>9147</c:v>
                </c:pt>
                <c:pt idx="11">
                  <c:v>5770</c:v>
                </c:pt>
              </c:numCache>
            </c:numRef>
          </c:val>
          <c:extLst>
            <c:ext xmlns:c16="http://schemas.microsoft.com/office/drawing/2014/chart" uri="{C3380CC4-5D6E-409C-BE32-E72D297353CC}">
              <c16:uniqueId val="{00000001-43CF-4FB2-B0CF-724C31F27324}"/>
            </c:ext>
          </c:extLst>
        </c:ser>
        <c:ser>
          <c:idx val="2"/>
          <c:order val="2"/>
          <c:tx>
            <c:strRef>
              <c:f>'業種別(グラフ)'!$A$6</c:f>
              <c:strCache>
                <c:ptCount val="1"/>
                <c:pt idx="0">
                  <c:v>運輸</c:v>
                </c:pt>
              </c:strCache>
            </c:strRef>
          </c:tx>
          <c:spPr>
            <a:solidFill>
              <a:schemeClr val="accent3"/>
            </a:solidFill>
            <a:ln>
              <a:noFill/>
            </a:ln>
            <a:effectLst/>
          </c:spPr>
          <c:invertIfNegative val="0"/>
          <c:cat>
            <c:numRef>
              <c:f>'業種別(グラフ)'!$I$3:$U$3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'業種別(グラフ)'!$I$6:$U$6</c:f>
              <c:numCache>
                <c:formatCode>#,##0</c:formatCode>
                <c:ptCount val="12"/>
                <c:pt idx="0">
                  <c:v>24565</c:v>
                </c:pt>
                <c:pt idx="1">
                  <c:v>11793</c:v>
                </c:pt>
                <c:pt idx="2">
                  <c:v>7989</c:v>
                </c:pt>
                <c:pt idx="3">
                  <c:v>7413</c:v>
                </c:pt>
                <c:pt idx="4">
                  <c:v>53284</c:v>
                </c:pt>
                <c:pt idx="5">
                  <c:v>4490</c:v>
                </c:pt>
                <c:pt idx="6">
                  <c:v>5276</c:v>
                </c:pt>
                <c:pt idx="7">
                  <c:v>2879</c:v>
                </c:pt>
                <c:pt idx="8">
                  <c:v>2279</c:v>
                </c:pt>
                <c:pt idx="9">
                  <c:v>40598</c:v>
                </c:pt>
                <c:pt idx="10">
                  <c:v>22385</c:v>
                </c:pt>
                <c:pt idx="11">
                  <c:v>3448</c:v>
                </c:pt>
              </c:numCache>
            </c:numRef>
          </c:val>
          <c:extLst>
            <c:ext xmlns:c16="http://schemas.microsoft.com/office/drawing/2014/chart" uri="{C3380CC4-5D6E-409C-BE32-E72D297353CC}">
              <c16:uniqueId val="{00000002-43CF-4FB2-B0CF-724C31F27324}"/>
            </c:ext>
          </c:extLst>
        </c:ser>
        <c:ser>
          <c:idx val="3"/>
          <c:order val="3"/>
          <c:tx>
            <c:strRef>
              <c:f>'業種別(グラフ)'!$A$7</c:f>
              <c:strCache>
                <c:ptCount val="1"/>
                <c:pt idx="0">
                  <c:v>製造</c:v>
                </c:pt>
              </c:strCache>
            </c:strRef>
          </c:tx>
          <c:spPr>
            <a:solidFill>
              <a:schemeClr val="accent4"/>
            </a:solidFill>
            <a:ln>
              <a:noFill/>
            </a:ln>
            <a:effectLst/>
          </c:spPr>
          <c:invertIfNegative val="0"/>
          <c:cat>
            <c:numRef>
              <c:f>'業種別(グラフ)'!$I$3:$U$3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'業種別(グラフ)'!$I$7:$U$7</c:f>
              <c:numCache>
                <c:formatCode>#,##0</c:formatCode>
                <c:ptCount val="12"/>
                <c:pt idx="0">
                  <c:v>28282</c:v>
                </c:pt>
                <c:pt idx="1">
                  <c:v>27733</c:v>
                </c:pt>
                <c:pt idx="2">
                  <c:v>22990</c:v>
                </c:pt>
                <c:pt idx="3">
                  <c:v>18461</c:v>
                </c:pt>
                <c:pt idx="4">
                  <c:v>18738</c:v>
                </c:pt>
                <c:pt idx="5">
                  <c:v>17557</c:v>
                </c:pt>
                <c:pt idx="6">
                  <c:v>19520</c:v>
                </c:pt>
                <c:pt idx="7">
                  <c:v>13593</c:v>
                </c:pt>
                <c:pt idx="8">
                  <c:v>11992</c:v>
                </c:pt>
                <c:pt idx="9">
                  <c:v>7600</c:v>
                </c:pt>
                <c:pt idx="10">
                  <c:v>7095</c:v>
                </c:pt>
                <c:pt idx="11">
                  <c:v>3812</c:v>
                </c:pt>
              </c:numCache>
            </c:numRef>
          </c:val>
          <c:extLst>
            <c:ext xmlns:c16="http://schemas.microsoft.com/office/drawing/2014/chart" uri="{C3380CC4-5D6E-409C-BE32-E72D297353CC}">
              <c16:uniqueId val="{00000003-43CF-4FB2-B0CF-724C31F27324}"/>
            </c:ext>
          </c:extLst>
        </c:ser>
        <c:ser>
          <c:idx val="4"/>
          <c:order val="4"/>
          <c:tx>
            <c:strRef>
              <c:f>'業種別(グラフ)'!$A$8</c:f>
              <c:strCache>
                <c:ptCount val="1"/>
                <c:pt idx="0">
                  <c:v>電気ガス水道</c:v>
                </c:pt>
              </c:strCache>
            </c:strRef>
          </c:tx>
          <c:spPr>
            <a:solidFill>
              <a:schemeClr val="accent5"/>
            </a:solidFill>
            <a:ln>
              <a:noFill/>
            </a:ln>
            <a:effectLst/>
          </c:spPr>
          <c:invertIfNegative val="0"/>
          <c:cat>
            <c:numRef>
              <c:f>'業種別(グラフ)'!$I$3:$U$3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'業種別(グラフ)'!$I$8:$U$8</c:f>
              <c:numCache>
                <c:formatCode>#,##0</c:formatCode>
                <c:ptCount val="12"/>
                <c:pt idx="0">
                  <c:v>16745</c:v>
                </c:pt>
                <c:pt idx="1">
                  <c:v>13426</c:v>
                </c:pt>
                <c:pt idx="2">
                  <c:v>21475</c:v>
                </c:pt>
                <c:pt idx="3">
                  <c:v>15503</c:v>
                </c:pt>
                <c:pt idx="4">
                  <c:v>11123</c:v>
                </c:pt>
                <c:pt idx="5">
                  <c:v>8974</c:v>
                </c:pt>
                <c:pt idx="6">
                  <c:v>10203</c:v>
                </c:pt>
                <c:pt idx="7">
                  <c:v>6551</c:v>
                </c:pt>
                <c:pt idx="8">
                  <c:v>6705</c:v>
                </c:pt>
                <c:pt idx="9">
                  <c:v>8461</c:v>
                </c:pt>
                <c:pt idx="10">
                  <c:v>5576</c:v>
                </c:pt>
                <c:pt idx="11">
                  <c:v>2690</c:v>
                </c:pt>
              </c:numCache>
            </c:numRef>
          </c:val>
          <c:extLst>
            <c:ext xmlns:c16="http://schemas.microsoft.com/office/drawing/2014/chart" uri="{C3380CC4-5D6E-409C-BE32-E72D297353CC}">
              <c16:uniqueId val="{00000004-43CF-4FB2-B0CF-724C31F27324}"/>
            </c:ext>
          </c:extLst>
        </c:ser>
        <c:ser>
          <c:idx val="5"/>
          <c:order val="5"/>
          <c:tx>
            <c:strRef>
              <c:f>'業種別(グラフ)'!$A$9</c:f>
              <c:strCache>
                <c:ptCount val="1"/>
                <c:pt idx="0">
                  <c:v>金融・保険</c:v>
                </c:pt>
              </c:strCache>
            </c:strRef>
          </c:tx>
          <c:spPr>
            <a:solidFill>
              <a:schemeClr val="accent6"/>
            </a:solidFill>
            <a:ln>
              <a:noFill/>
            </a:ln>
            <a:effectLst/>
          </c:spPr>
          <c:invertIfNegative val="0"/>
          <c:cat>
            <c:numRef>
              <c:f>'業種別(グラフ)'!$I$3:$U$3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'業種別(グラフ)'!$I$9:$U$9</c:f>
              <c:numCache>
                <c:formatCode>#,##0</c:formatCode>
                <c:ptCount val="12"/>
                <c:pt idx="0">
                  <c:v>6666</c:v>
                </c:pt>
                <c:pt idx="1">
                  <c:v>3273</c:v>
                </c:pt>
                <c:pt idx="2">
                  <c:v>4570</c:v>
                </c:pt>
                <c:pt idx="3">
                  <c:v>858</c:v>
                </c:pt>
                <c:pt idx="4">
                  <c:v>805</c:v>
                </c:pt>
                <c:pt idx="5">
                  <c:v>639</c:v>
                </c:pt>
                <c:pt idx="6">
                  <c:v>737</c:v>
                </c:pt>
                <c:pt idx="7">
                  <c:v>399</c:v>
                </c:pt>
                <c:pt idx="8">
                  <c:v>421</c:v>
                </c:pt>
                <c:pt idx="9">
                  <c:v>119</c:v>
                </c:pt>
                <c:pt idx="10">
                  <c:v>442</c:v>
                </c:pt>
                <c:pt idx="11">
                  <c:v>96</c:v>
                </c:pt>
              </c:numCache>
            </c:numRef>
          </c:val>
          <c:extLst>
            <c:ext xmlns:c16="http://schemas.microsoft.com/office/drawing/2014/chart" uri="{C3380CC4-5D6E-409C-BE32-E72D297353CC}">
              <c16:uniqueId val="{00000005-43CF-4FB2-B0CF-724C31F27324}"/>
            </c:ext>
          </c:extLst>
        </c:ser>
        <c:ser>
          <c:idx val="6"/>
          <c:order val="6"/>
          <c:tx>
            <c:strRef>
              <c:f>'業種別(グラフ)'!$A$10</c:f>
              <c:strCache>
                <c:ptCount val="1"/>
                <c:pt idx="0">
                  <c:v>医療</c:v>
                </c:pt>
              </c:strCache>
            </c:strRef>
          </c:tx>
          <c:spPr>
            <a:solidFill>
              <a:schemeClr val="accent1">
                <a:lumMod val="60000"/>
              </a:schemeClr>
            </a:solidFill>
            <a:ln>
              <a:noFill/>
            </a:ln>
            <a:effectLst/>
          </c:spPr>
          <c:invertIfNegative val="0"/>
          <c:cat>
            <c:numRef>
              <c:f>'業種別(グラフ)'!$I$3:$U$3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'業種別(グラフ)'!$I$10:$U$10</c:f>
              <c:numCache>
                <c:formatCode>#,##0</c:formatCode>
                <c:ptCount val="12"/>
                <c:pt idx="0">
                  <c:v>6203</c:v>
                </c:pt>
                <c:pt idx="1">
                  <c:v>4419</c:v>
                </c:pt>
                <c:pt idx="2">
                  <c:v>2794</c:v>
                </c:pt>
                <c:pt idx="3">
                  <c:v>1646</c:v>
                </c:pt>
                <c:pt idx="4">
                  <c:v>1153</c:v>
                </c:pt>
                <c:pt idx="5">
                  <c:v>1858</c:v>
                </c:pt>
                <c:pt idx="6">
                  <c:v>1952</c:v>
                </c:pt>
                <c:pt idx="7">
                  <c:v>1192</c:v>
                </c:pt>
                <c:pt idx="8">
                  <c:v>2601</c:v>
                </c:pt>
                <c:pt idx="9">
                  <c:v>1548</c:v>
                </c:pt>
                <c:pt idx="10">
                  <c:v>905</c:v>
                </c:pt>
                <c:pt idx="11">
                  <c:v>55</c:v>
                </c:pt>
              </c:numCache>
            </c:numRef>
          </c:val>
          <c:extLst>
            <c:ext xmlns:c16="http://schemas.microsoft.com/office/drawing/2014/chart" uri="{C3380CC4-5D6E-409C-BE32-E72D297353CC}">
              <c16:uniqueId val="{00000006-43CF-4FB2-B0CF-724C31F27324}"/>
            </c:ext>
          </c:extLst>
        </c:ser>
        <c:ser>
          <c:idx val="7"/>
          <c:order val="7"/>
          <c:tx>
            <c:strRef>
              <c:f>'業種別(グラフ)'!$A$11</c:f>
              <c:strCache>
                <c:ptCount val="1"/>
                <c:pt idx="0">
                  <c:v>その他</c:v>
                </c:pt>
              </c:strCache>
            </c:strRef>
          </c:tx>
          <c:spPr>
            <a:solidFill>
              <a:schemeClr val="accent2">
                <a:lumMod val="60000"/>
              </a:schemeClr>
            </a:solidFill>
            <a:ln>
              <a:noFill/>
            </a:ln>
            <a:effectLst/>
          </c:spPr>
          <c:invertIfNegative val="0"/>
          <c:cat>
            <c:numRef>
              <c:f>'業種別(グラフ)'!$I$3:$U$3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'業種別(グラフ)'!$I$11:$U$11</c:f>
              <c:numCache>
                <c:formatCode>#,##0</c:formatCode>
                <c:ptCount val="12"/>
                <c:pt idx="0">
                  <c:v>15588</c:v>
                </c:pt>
                <c:pt idx="1">
                  <c:v>15982</c:v>
                </c:pt>
                <c:pt idx="2">
                  <c:v>20021</c:v>
                </c:pt>
                <c:pt idx="3">
                  <c:v>18249</c:v>
                </c:pt>
                <c:pt idx="4">
                  <c:v>12534</c:v>
                </c:pt>
                <c:pt idx="5">
                  <c:v>11548</c:v>
                </c:pt>
                <c:pt idx="6">
                  <c:v>12770</c:v>
                </c:pt>
                <c:pt idx="7">
                  <c:v>9445</c:v>
                </c:pt>
                <c:pt idx="8">
                  <c:v>3028</c:v>
                </c:pt>
                <c:pt idx="9">
                  <c:v>2196</c:v>
                </c:pt>
                <c:pt idx="10">
                  <c:v>1754</c:v>
                </c:pt>
                <c:pt idx="11">
                  <c:v>128</c:v>
                </c:pt>
              </c:numCache>
            </c:numRef>
          </c:val>
          <c:extLst>
            <c:ext xmlns:c16="http://schemas.microsoft.com/office/drawing/2014/chart" uri="{C3380CC4-5D6E-409C-BE32-E72D297353CC}">
              <c16:uniqueId val="{00000007-43CF-4FB2-B0CF-724C31F27324}"/>
            </c:ext>
          </c:extLst>
        </c:ser>
        <c:dLbls>
          <c:showLegendKey val="0"/>
          <c:showVal val="0"/>
          <c:showCatName val="0"/>
          <c:showSerName val="0"/>
          <c:showPercent val="0"/>
          <c:showBubbleSize val="0"/>
        </c:dLbls>
        <c:gapWidth val="150"/>
        <c:overlap val="100"/>
        <c:axId val="469871776"/>
        <c:axId val="469873736"/>
      </c:barChart>
      <c:catAx>
        <c:axId val="4698717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ＭＳ Ｐゴシック" panose="020B0600070205080204" pitchFamily="50" charset="-128"/>
                <a:cs typeface="+mn-cs"/>
              </a:defRPr>
            </a:pPr>
            <a:endParaRPr lang="ja-JP"/>
          </a:p>
        </c:txPr>
        <c:crossAx val="469873736"/>
        <c:crosses val="autoZero"/>
        <c:auto val="1"/>
        <c:lblAlgn val="ctr"/>
        <c:lblOffset val="100"/>
        <c:noMultiLvlLbl val="0"/>
      </c:catAx>
      <c:valAx>
        <c:axId val="469873736"/>
        <c:scaling>
          <c:orientation val="minMax"/>
        </c:scaling>
        <c:delete val="0"/>
        <c:axPos val="l"/>
        <c:majorGridlines>
          <c:spPr>
            <a:ln w="9525" cap="flat" cmpd="sng" algn="ctr">
              <a:solidFill>
                <a:schemeClr val="tx1"/>
              </a:solidFill>
              <a:round/>
            </a:ln>
            <a:effectLst/>
          </c:spPr>
        </c:majorGridlines>
        <c:numFmt formatCode="0%" sourceLinked="1"/>
        <c:majorTickMark val="none"/>
        <c:minorTickMark val="none"/>
        <c:tickLblPos val="nextTo"/>
        <c:spPr>
          <a:noFill/>
          <a:ln w="3175">
            <a:solidFill>
              <a:schemeClr val="tx1"/>
            </a:solid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ＭＳ Ｐゴシック" panose="020B0600070205080204" pitchFamily="50" charset="-128"/>
                <a:cs typeface="+mn-cs"/>
              </a:defRPr>
            </a:pPr>
            <a:endParaRPr lang="ja-JP"/>
          </a:p>
        </c:txPr>
        <c:crossAx val="469871776"/>
        <c:crosses val="autoZero"/>
        <c:crossBetween val="between"/>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ＭＳ Ｐゴシック" panose="020B060007020508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2.5138888888888888E-2"/>
          <c:w val="1"/>
          <c:h val="0.50321485855934678"/>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114-4BFA-8006-6A4619E39A8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114-4BFA-8006-6A4619E39A8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114-4BFA-8006-6A4619E39A8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114-4BFA-8006-6A4619E39A8E}"/>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114-4BFA-8006-6A4619E39A8E}"/>
              </c:ext>
            </c:extLst>
          </c:dPt>
          <c:dLbls>
            <c:dLbl>
              <c:idx val="1"/>
              <c:layout>
                <c:manualLayout>
                  <c:x val="1.9444444444444344E-2"/>
                  <c:y val="-1.851851851851851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14-4BFA-8006-6A4619E39A8E}"/>
                </c:ext>
              </c:extLst>
            </c:dLbl>
            <c:dLbl>
              <c:idx val="2"/>
              <c:layout>
                <c:manualLayout>
                  <c:x val="-2.2222222222222223E-2"/>
                  <c:y val="9.259259259259258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114-4BFA-8006-6A4619E39A8E}"/>
                </c:ext>
              </c:extLst>
            </c:dLbl>
            <c:dLbl>
              <c:idx val="4"/>
              <c:layout>
                <c:manualLayout>
                  <c:x val="-8.0555555555555561E-2"/>
                  <c:y val="2.777777777777777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114-4BFA-8006-6A4619E39A8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Sheet1!$B$2:$F$2</c:f>
              <c:strCache>
                <c:ptCount val="5"/>
                <c:pt idx="0">
                  <c:v>いま現在、使用している</c:v>
                </c:pt>
                <c:pt idx="1">
                  <c:v>これから使用する予定で、アプリ開発や導入を進めている</c:v>
                </c:pt>
                <c:pt idx="2">
                  <c:v>かつて使用していた</c:v>
                </c:pt>
                <c:pt idx="3">
                  <c:v>これまで使用したことはない</c:v>
                </c:pt>
                <c:pt idx="4">
                  <c:v>わからない・答えたくない</c:v>
                </c:pt>
              </c:strCache>
            </c:strRef>
          </c:cat>
          <c:val>
            <c:numRef>
              <c:f>Sheet1!$B$3:$F$3</c:f>
              <c:numCache>
                <c:formatCode>0%</c:formatCode>
                <c:ptCount val="5"/>
                <c:pt idx="0">
                  <c:v>0.38</c:v>
                </c:pt>
                <c:pt idx="1">
                  <c:v>1.9E-2</c:v>
                </c:pt>
                <c:pt idx="2">
                  <c:v>2.8999999999999998E-2</c:v>
                </c:pt>
                <c:pt idx="3">
                  <c:v>0.41700000000000004</c:v>
                </c:pt>
                <c:pt idx="4">
                  <c:v>0.155</c:v>
                </c:pt>
              </c:numCache>
            </c:numRef>
          </c:val>
          <c:extLst>
            <c:ext xmlns:c16="http://schemas.microsoft.com/office/drawing/2014/chart" uri="{C3380CC4-5D6E-409C-BE32-E72D297353CC}">
              <c16:uniqueId val="{0000000A-5114-4BFA-8006-6A4619E39A8E}"/>
            </c:ext>
          </c:extLst>
        </c:ser>
        <c:dLbls>
          <c:dLblPos val="out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1310185185185186"/>
          <c:w val="1"/>
          <c:h val="0.80264690871974331"/>
        </c:manualLayout>
      </c:layout>
      <c:barChart>
        <c:barDir val="bar"/>
        <c:grouping val="clustered"/>
        <c:varyColors val="0"/>
        <c:ser>
          <c:idx val="0"/>
          <c:order val="0"/>
          <c:tx>
            <c:strRef>
              <c:f>Sheet2!$B$2</c:f>
              <c:strCache>
                <c:ptCount val="1"/>
                <c:pt idx="0">
                  <c:v>全体</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Sheet2!$E$24:$J$24</c:f>
              <c:strCache>
                <c:ptCount val="6"/>
                <c:pt idx="0">
                  <c:v>その他</c:v>
                </c:pt>
                <c:pt idx="1">
                  <c:v>市販タブレット</c:v>
                </c:pt>
                <c:pt idx="2">
                  <c:v>市販スマホ</c:v>
                </c:pt>
                <c:pt idx="3">
                  <c:v>業務用タブレット</c:v>
                </c:pt>
                <c:pt idx="4">
                  <c:v>業務用PDA</c:v>
                </c:pt>
                <c:pt idx="5">
                  <c:v>ハンディターミナル</c:v>
                </c:pt>
              </c:strCache>
            </c:strRef>
          </c:cat>
          <c:val>
            <c:numRef>
              <c:f>Sheet2!$E$25:$J$25</c:f>
              <c:numCache>
                <c:formatCode>??0.0;\-??0.0;\-</c:formatCode>
                <c:ptCount val="6"/>
                <c:pt idx="0">
                  <c:v>0.66666666666666663</c:v>
                </c:pt>
                <c:pt idx="1">
                  <c:v>32.333333333333336</c:v>
                </c:pt>
                <c:pt idx="2">
                  <c:v>70.666666666666671</c:v>
                </c:pt>
                <c:pt idx="3">
                  <c:v>21</c:v>
                </c:pt>
                <c:pt idx="4">
                  <c:v>10.333333333333334</c:v>
                </c:pt>
                <c:pt idx="5">
                  <c:v>15.666666666666666</c:v>
                </c:pt>
              </c:numCache>
            </c:numRef>
          </c:val>
          <c:extLst>
            <c:ext xmlns:c16="http://schemas.microsoft.com/office/drawing/2014/chart" uri="{C3380CC4-5D6E-409C-BE32-E72D297353CC}">
              <c16:uniqueId val="{00000000-B1DB-49F0-B7E3-DD3264998FB9}"/>
            </c:ext>
          </c:extLst>
        </c:ser>
        <c:dLbls>
          <c:dLblPos val="outEnd"/>
          <c:showLegendKey val="0"/>
          <c:showVal val="1"/>
          <c:showCatName val="0"/>
          <c:showSerName val="0"/>
          <c:showPercent val="0"/>
          <c:showBubbleSize val="0"/>
        </c:dLbls>
        <c:gapWidth val="100"/>
        <c:axId val="1071324575"/>
        <c:axId val="1071332479"/>
      </c:barChart>
      <c:valAx>
        <c:axId val="1071332479"/>
        <c:scaling>
          <c:orientation val="minMax"/>
        </c:scaling>
        <c:delete val="0"/>
        <c:axPos val="b"/>
        <c:majorGridlines>
          <c:spPr>
            <a:ln w="9525" cap="flat" cmpd="sng" algn="ctr">
              <a:solidFill>
                <a:schemeClr val="tx1">
                  <a:lumMod val="15000"/>
                  <a:lumOff val="85000"/>
                </a:schemeClr>
              </a:solidFill>
              <a:round/>
            </a:ln>
            <a:effectLst/>
          </c:spPr>
        </c:majorGridlines>
        <c:numFmt formatCode="??0.0;\-??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71324575"/>
        <c:crosses val="autoZero"/>
        <c:crossBetween val="between"/>
        <c:majorUnit val="20"/>
      </c:valAx>
      <c:catAx>
        <c:axId val="107132457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71332479"/>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6213446429128304E-2"/>
          <c:w val="1"/>
          <c:h val="0.87714044679185332"/>
        </c:manualLayout>
      </c:layout>
      <c:barChart>
        <c:barDir val="bar"/>
        <c:grouping val="clustered"/>
        <c:varyColors val="0"/>
        <c:ser>
          <c:idx val="0"/>
          <c:order val="0"/>
          <c:tx>
            <c:strRef>
              <c:f>Sheet2!$B$43</c:f>
              <c:strCache>
                <c:ptCount val="1"/>
                <c:pt idx="0">
                  <c:v>全体</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Sheet2!$E$58:$J$58</c:f>
              <c:strCache>
                <c:ptCount val="6"/>
                <c:pt idx="0">
                  <c:v>その他</c:v>
                </c:pt>
                <c:pt idx="1">
                  <c:v>市販タブレット</c:v>
                </c:pt>
                <c:pt idx="2">
                  <c:v>市販スマホ</c:v>
                </c:pt>
                <c:pt idx="3">
                  <c:v>業務用タブレット</c:v>
                </c:pt>
                <c:pt idx="4">
                  <c:v>業務用PDA</c:v>
                </c:pt>
                <c:pt idx="5">
                  <c:v>ハンディターミナル</c:v>
                </c:pt>
              </c:strCache>
            </c:strRef>
          </c:cat>
          <c:val>
            <c:numRef>
              <c:f>Sheet2!$E$59:$J$59</c:f>
              <c:numCache>
                <c:formatCode>0.0_ </c:formatCode>
                <c:ptCount val="6"/>
                <c:pt idx="0" formatCode="??0.0;\-??0.0;\-">
                  <c:v>0.66666666666666663</c:v>
                </c:pt>
                <c:pt idx="1">
                  <c:v>13.666666666666666</c:v>
                </c:pt>
                <c:pt idx="2">
                  <c:v>61.666666666666664</c:v>
                </c:pt>
                <c:pt idx="3">
                  <c:v>10.333333333333334</c:v>
                </c:pt>
                <c:pt idx="4">
                  <c:v>4.333333333333333</c:v>
                </c:pt>
                <c:pt idx="5">
                  <c:v>9.3333333333333339</c:v>
                </c:pt>
              </c:numCache>
            </c:numRef>
          </c:val>
          <c:extLst>
            <c:ext xmlns:c16="http://schemas.microsoft.com/office/drawing/2014/chart" uri="{C3380CC4-5D6E-409C-BE32-E72D297353CC}">
              <c16:uniqueId val="{00000000-DDD9-4D33-BCEC-145B21FE8065}"/>
            </c:ext>
          </c:extLst>
        </c:ser>
        <c:dLbls>
          <c:dLblPos val="outEnd"/>
          <c:showLegendKey val="0"/>
          <c:showVal val="1"/>
          <c:showCatName val="0"/>
          <c:showSerName val="0"/>
          <c:showPercent val="0"/>
          <c:showBubbleSize val="0"/>
        </c:dLbls>
        <c:gapWidth val="100"/>
        <c:axId val="1071324575"/>
        <c:axId val="1071332479"/>
      </c:barChart>
      <c:valAx>
        <c:axId val="1071332479"/>
        <c:scaling>
          <c:orientation val="minMax"/>
        </c:scaling>
        <c:delete val="0"/>
        <c:axPos val="b"/>
        <c:majorGridlines>
          <c:spPr>
            <a:ln w="9525" cap="flat" cmpd="sng" algn="ctr">
              <a:solidFill>
                <a:schemeClr val="tx1">
                  <a:lumMod val="15000"/>
                  <a:lumOff val="85000"/>
                </a:schemeClr>
              </a:solidFill>
              <a:round/>
            </a:ln>
            <a:effectLst/>
          </c:spPr>
        </c:majorGridlines>
        <c:numFmt formatCode="??0.0;\-??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71324575"/>
        <c:crosses val="autoZero"/>
        <c:crossBetween val="between"/>
        <c:majorUnit val="20"/>
      </c:valAx>
      <c:catAx>
        <c:axId val="107132457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71332479"/>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69047723059237"/>
          <c:y val="5.1020299407196774E-2"/>
          <c:w val="0.74447865553655557"/>
          <c:h val="0.72715006131988047"/>
        </c:manualLayout>
      </c:layout>
      <c:barChart>
        <c:barDir val="bar"/>
        <c:grouping val="stacked"/>
        <c:varyColors val="0"/>
        <c:ser>
          <c:idx val="0"/>
          <c:order val="0"/>
          <c:tx>
            <c:strRef>
              <c:f>Sheet3!$E$2</c:f>
              <c:strCache>
                <c:ptCount val="1"/>
                <c:pt idx="0">
                  <c:v>Android</c:v>
                </c:pt>
              </c:strCache>
            </c:strRef>
          </c:tx>
          <c:spPr>
            <a:solidFill>
              <a:schemeClr val="accent1"/>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Sheet3!$E$3:$E$8</c:f>
              <c:numCache>
                <c:formatCode>?0.0;\-?0.0;\-</c:formatCode>
                <c:ptCount val="6"/>
                <c:pt idx="0">
                  <c:v>25</c:v>
                </c:pt>
                <c:pt idx="1">
                  <c:v>30.76923076923077</c:v>
                </c:pt>
                <c:pt idx="2">
                  <c:v>29.032258064516128</c:v>
                </c:pt>
                <c:pt idx="3">
                  <c:v>50.270270270270274</c:v>
                </c:pt>
                <c:pt idx="4">
                  <c:v>24.390243902439025</c:v>
                </c:pt>
                <c:pt idx="5">
                  <c:v>50</c:v>
                </c:pt>
              </c:numCache>
            </c:numRef>
          </c:val>
          <c:extLst>
            <c:ext xmlns:c16="http://schemas.microsoft.com/office/drawing/2014/chart" uri="{C3380CC4-5D6E-409C-BE32-E72D297353CC}">
              <c16:uniqueId val="{00000000-E1DC-4059-8BC8-5E9B8D9AB6F2}"/>
            </c:ext>
          </c:extLst>
        </c:ser>
        <c:ser>
          <c:idx val="1"/>
          <c:order val="1"/>
          <c:tx>
            <c:strRef>
              <c:f>Sheet3!$F$2</c:f>
              <c:strCache>
                <c:ptCount val="1"/>
                <c:pt idx="0">
                  <c:v>WindowsCE／Embedded</c:v>
                </c:pt>
              </c:strCache>
            </c:strRef>
          </c:tx>
          <c:spPr>
            <a:solidFill>
              <a:schemeClr val="accent2"/>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Sheet3!$F$3:$F$8</c:f>
              <c:numCache>
                <c:formatCode>?0.0;\-?0.0;\-</c:formatCode>
                <c:ptCount val="6"/>
                <c:pt idx="0">
                  <c:v>21.428571428571427</c:v>
                </c:pt>
                <c:pt idx="1">
                  <c:v>7.6923076923076925</c:v>
                </c:pt>
                <c:pt idx="2">
                  <c:v>0</c:v>
                </c:pt>
                <c:pt idx="3">
                  <c:v>0</c:v>
                </c:pt>
                <c:pt idx="4">
                  <c:v>2.4390243902439024</c:v>
                </c:pt>
                <c:pt idx="5">
                  <c:v>0</c:v>
                </c:pt>
              </c:numCache>
            </c:numRef>
          </c:val>
          <c:extLst>
            <c:ext xmlns:c16="http://schemas.microsoft.com/office/drawing/2014/chart" uri="{C3380CC4-5D6E-409C-BE32-E72D297353CC}">
              <c16:uniqueId val="{00000001-E1DC-4059-8BC8-5E9B8D9AB6F2}"/>
            </c:ext>
          </c:extLst>
        </c:ser>
        <c:ser>
          <c:idx val="2"/>
          <c:order val="2"/>
          <c:tx>
            <c:strRef>
              <c:f>Sheet3!$G$2</c:f>
              <c:strCache>
                <c:ptCount val="1"/>
                <c:pt idx="0">
                  <c:v>Windows10　IoT／11　IoT</c:v>
                </c:pt>
              </c:strCache>
            </c:strRef>
          </c:tx>
          <c:spPr>
            <a:solidFill>
              <a:schemeClr val="accent3"/>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Sheet3!$G$3:$G$8</c:f>
              <c:numCache>
                <c:formatCode>?0.0;\-?0.0;\-</c:formatCode>
                <c:ptCount val="6"/>
                <c:pt idx="0">
                  <c:v>3.5714285714285716</c:v>
                </c:pt>
                <c:pt idx="1">
                  <c:v>0</c:v>
                </c:pt>
                <c:pt idx="2">
                  <c:v>3.225806451612903</c:v>
                </c:pt>
                <c:pt idx="3">
                  <c:v>0</c:v>
                </c:pt>
                <c:pt idx="4">
                  <c:v>0</c:v>
                </c:pt>
                <c:pt idx="5">
                  <c:v>0</c:v>
                </c:pt>
              </c:numCache>
            </c:numRef>
          </c:val>
          <c:extLst>
            <c:ext xmlns:c16="http://schemas.microsoft.com/office/drawing/2014/chart" uri="{C3380CC4-5D6E-409C-BE32-E72D297353CC}">
              <c16:uniqueId val="{00000002-E1DC-4059-8BC8-5E9B8D9AB6F2}"/>
            </c:ext>
          </c:extLst>
        </c:ser>
        <c:ser>
          <c:idx val="3"/>
          <c:order val="3"/>
          <c:tx>
            <c:strRef>
              <c:f>Sheet3!$H$2</c:f>
              <c:strCache>
                <c:ptCount val="1"/>
                <c:pt idx="0">
                  <c:v>Windows10／11</c:v>
                </c:pt>
              </c:strCache>
            </c:strRef>
          </c:tx>
          <c:spPr>
            <a:solidFill>
              <a:schemeClr val="accent4"/>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Sheet3!$H$3:$H$8</c:f>
              <c:numCache>
                <c:formatCode>?0.0;\-?0.0;\-</c:formatCode>
                <c:ptCount val="6"/>
                <c:pt idx="0">
                  <c:v>0</c:v>
                </c:pt>
                <c:pt idx="1">
                  <c:v>23.076923076923077</c:v>
                </c:pt>
                <c:pt idx="2">
                  <c:v>22.580645161290324</c:v>
                </c:pt>
                <c:pt idx="3">
                  <c:v>1.6216216216216217</c:v>
                </c:pt>
                <c:pt idx="4">
                  <c:v>12.195121951219512</c:v>
                </c:pt>
                <c:pt idx="5">
                  <c:v>0</c:v>
                </c:pt>
              </c:numCache>
            </c:numRef>
          </c:val>
          <c:extLst>
            <c:ext xmlns:c16="http://schemas.microsoft.com/office/drawing/2014/chart" uri="{C3380CC4-5D6E-409C-BE32-E72D297353CC}">
              <c16:uniqueId val="{00000003-E1DC-4059-8BC8-5E9B8D9AB6F2}"/>
            </c:ext>
          </c:extLst>
        </c:ser>
        <c:ser>
          <c:idx val="4"/>
          <c:order val="4"/>
          <c:tx>
            <c:strRef>
              <c:f>Sheet3!$I$2</c:f>
              <c:strCache>
                <c:ptCount val="1"/>
                <c:pt idx="0">
                  <c:v>iOS</c:v>
                </c:pt>
              </c:strCache>
            </c:strRef>
          </c:tx>
          <c:spPr>
            <a:solidFill>
              <a:schemeClr val="accent5"/>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Sheet3!$I$3:$I$8</c:f>
              <c:numCache>
                <c:formatCode>?0.0;\-?0.0;\-</c:formatCode>
                <c:ptCount val="6"/>
                <c:pt idx="0">
                  <c:v>14.285714285714286</c:v>
                </c:pt>
                <c:pt idx="1">
                  <c:v>7.6923076923076925</c:v>
                </c:pt>
                <c:pt idx="2">
                  <c:v>6.4516129032258061</c:v>
                </c:pt>
                <c:pt idx="3">
                  <c:v>44.324324324324323</c:v>
                </c:pt>
                <c:pt idx="4">
                  <c:v>46.341463414634148</c:v>
                </c:pt>
                <c:pt idx="5">
                  <c:v>0</c:v>
                </c:pt>
              </c:numCache>
            </c:numRef>
          </c:val>
          <c:extLst>
            <c:ext xmlns:c16="http://schemas.microsoft.com/office/drawing/2014/chart" uri="{C3380CC4-5D6E-409C-BE32-E72D297353CC}">
              <c16:uniqueId val="{00000004-E1DC-4059-8BC8-5E9B8D9AB6F2}"/>
            </c:ext>
          </c:extLst>
        </c:ser>
        <c:ser>
          <c:idx val="5"/>
          <c:order val="5"/>
          <c:tx>
            <c:strRef>
              <c:f>Sheet3!$J$2</c:f>
              <c:strCache>
                <c:ptCount val="1"/>
                <c:pt idx="0">
                  <c:v>独自OS／その他OS</c:v>
                </c:pt>
              </c:strCache>
            </c:strRef>
          </c:tx>
          <c:spPr>
            <a:solidFill>
              <a:schemeClr val="accent6"/>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Sheet3!$J$3:$J$8</c:f>
              <c:numCache>
                <c:formatCode>?0.0;\-?0.0;\-</c:formatCode>
                <c:ptCount val="6"/>
                <c:pt idx="0">
                  <c:v>3.5714285714285716</c:v>
                </c:pt>
                <c:pt idx="1">
                  <c:v>0</c:v>
                </c:pt>
                <c:pt idx="2">
                  <c:v>6.4516129032258061</c:v>
                </c:pt>
                <c:pt idx="3">
                  <c:v>0</c:v>
                </c:pt>
                <c:pt idx="4">
                  <c:v>0</c:v>
                </c:pt>
                <c:pt idx="5">
                  <c:v>0</c:v>
                </c:pt>
              </c:numCache>
            </c:numRef>
          </c:val>
          <c:extLst>
            <c:ext xmlns:c16="http://schemas.microsoft.com/office/drawing/2014/chart" uri="{C3380CC4-5D6E-409C-BE32-E72D297353CC}">
              <c16:uniqueId val="{00000005-E1DC-4059-8BC8-5E9B8D9AB6F2}"/>
            </c:ext>
          </c:extLst>
        </c:ser>
        <c:ser>
          <c:idx val="6"/>
          <c:order val="6"/>
          <c:tx>
            <c:strRef>
              <c:f>Sheet3!$K$2</c:f>
              <c:strCache>
                <c:ptCount val="1"/>
                <c:pt idx="0">
                  <c:v>わからない</c:v>
                </c:pt>
              </c:strCache>
            </c:strRef>
          </c:tx>
          <c:spPr>
            <a:solidFill>
              <a:schemeClr val="accent1">
                <a:lumMod val="60000"/>
              </a:schemeClr>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Sheet3!$K$3:$K$8</c:f>
              <c:numCache>
                <c:formatCode>?0.0;\-?0.0;\-</c:formatCode>
                <c:ptCount val="6"/>
                <c:pt idx="0">
                  <c:v>32.142857142857146</c:v>
                </c:pt>
                <c:pt idx="1">
                  <c:v>30.76923076923077</c:v>
                </c:pt>
                <c:pt idx="2">
                  <c:v>32.258064516129032</c:v>
                </c:pt>
                <c:pt idx="3">
                  <c:v>3.7837837837837838</c:v>
                </c:pt>
                <c:pt idx="4">
                  <c:v>14.634146341463415</c:v>
                </c:pt>
                <c:pt idx="5">
                  <c:v>50</c:v>
                </c:pt>
              </c:numCache>
            </c:numRef>
          </c:val>
          <c:extLst>
            <c:ext xmlns:c16="http://schemas.microsoft.com/office/drawing/2014/chart" uri="{C3380CC4-5D6E-409C-BE32-E72D297353CC}">
              <c16:uniqueId val="{00000006-E1DC-4059-8BC8-5E9B8D9AB6F2}"/>
            </c:ext>
          </c:extLst>
        </c:ser>
        <c:dLbls>
          <c:showLegendKey val="0"/>
          <c:showVal val="0"/>
          <c:showCatName val="0"/>
          <c:showSerName val="0"/>
          <c:showPercent val="0"/>
          <c:showBubbleSize val="0"/>
        </c:dLbls>
        <c:gapWidth val="150"/>
        <c:overlap val="100"/>
        <c:axId val="680614959"/>
        <c:axId val="680613711"/>
      </c:barChart>
      <c:catAx>
        <c:axId val="68061495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80613711"/>
        <c:crosses val="autoZero"/>
        <c:auto val="1"/>
        <c:lblAlgn val="ctr"/>
        <c:lblOffset val="100"/>
        <c:noMultiLvlLbl val="0"/>
      </c:catAx>
      <c:valAx>
        <c:axId val="680613711"/>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80614959"/>
        <c:crosses val="max"/>
        <c:crossBetween val="between"/>
        <c:majorUnit val="25"/>
      </c:valAx>
      <c:spPr>
        <a:noFill/>
        <a:ln>
          <a:noFill/>
        </a:ln>
        <a:effectLst/>
      </c:spPr>
    </c:plotArea>
    <c:legend>
      <c:legendPos val="b"/>
      <c:layout>
        <c:manualLayout>
          <c:xMode val="edge"/>
          <c:yMode val="edge"/>
          <c:x val="1.2627234829901864E-2"/>
          <c:y val="0.87614697086290061"/>
          <c:w val="0.97873688261977698"/>
          <c:h val="9.136715644164586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624759405074366"/>
          <c:y val="5.1020408163265307E-2"/>
          <c:w val="0.68859973753280845"/>
          <c:h val="0.70831496062992128"/>
        </c:manualLayout>
      </c:layout>
      <c:barChart>
        <c:barDir val="bar"/>
        <c:grouping val="stacked"/>
        <c:varyColors val="0"/>
        <c:ser>
          <c:idx val="0"/>
          <c:order val="0"/>
          <c:tx>
            <c:strRef>
              <c:f>Sheet3!$E$24</c:f>
              <c:strCache>
                <c:ptCount val="1"/>
                <c:pt idx="0">
                  <c:v>1～10台</c:v>
                </c:pt>
              </c:strCache>
            </c:strRef>
          </c:tx>
          <c:spPr>
            <a:solidFill>
              <a:schemeClr val="accent1"/>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Sheet3!$E$25:$E$30</c:f>
              <c:numCache>
                <c:formatCode>?0.0;\-?0.0;\-</c:formatCode>
                <c:ptCount val="6"/>
                <c:pt idx="0">
                  <c:v>32.142857142857146</c:v>
                </c:pt>
                <c:pt idx="1">
                  <c:v>30.76923076923077</c:v>
                </c:pt>
                <c:pt idx="2">
                  <c:v>32.258064516129032</c:v>
                </c:pt>
                <c:pt idx="3">
                  <c:v>61.621621621621621</c:v>
                </c:pt>
                <c:pt idx="4">
                  <c:v>51.219512195121951</c:v>
                </c:pt>
                <c:pt idx="5">
                  <c:v>50</c:v>
                </c:pt>
              </c:numCache>
            </c:numRef>
          </c:val>
          <c:extLst>
            <c:ext xmlns:c16="http://schemas.microsoft.com/office/drawing/2014/chart" uri="{C3380CC4-5D6E-409C-BE32-E72D297353CC}">
              <c16:uniqueId val="{00000000-D65D-4D40-A44A-6BE41A0309FD}"/>
            </c:ext>
          </c:extLst>
        </c:ser>
        <c:ser>
          <c:idx val="1"/>
          <c:order val="1"/>
          <c:tx>
            <c:strRef>
              <c:f>Sheet3!$F$24</c:f>
              <c:strCache>
                <c:ptCount val="1"/>
                <c:pt idx="0">
                  <c:v>11～100台</c:v>
                </c:pt>
              </c:strCache>
            </c:strRef>
          </c:tx>
          <c:spPr>
            <a:solidFill>
              <a:schemeClr val="accent2"/>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Sheet3!$F$25:$F$30</c:f>
              <c:numCache>
                <c:formatCode>?0.0;\-?0.0;\-</c:formatCode>
                <c:ptCount val="6"/>
                <c:pt idx="0">
                  <c:v>17.857142857142858</c:v>
                </c:pt>
                <c:pt idx="1">
                  <c:v>38.46153846153846</c:v>
                </c:pt>
                <c:pt idx="2">
                  <c:v>22.580645161290324</c:v>
                </c:pt>
                <c:pt idx="3">
                  <c:v>7.0270270270270272</c:v>
                </c:pt>
                <c:pt idx="4">
                  <c:v>12.195121951219512</c:v>
                </c:pt>
                <c:pt idx="5">
                  <c:v>0</c:v>
                </c:pt>
              </c:numCache>
            </c:numRef>
          </c:val>
          <c:extLst>
            <c:ext xmlns:c16="http://schemas.microsoft.com/office/drawing/2014/chart" uri="{C3380CC4-5D6E-409C-BE32-E72D297353CC}">
              <c16:uniqueId val="{00000001-D65D-4D40-A44A-6BE41A0309FD}"/>
            </c:ext>
          </c:extLst>
        </c:ser>
        <c:ser>
          <c:idx val="2"/>
          <c:order val="2"/>
          <c:tx>
            <c:strRef>
              <c:f>Sheet3!$G$24</c:f>
              <c:strCache>
                <c:ptCount val="1"/>
                <c:pt idx="0">
                  <c:v>101～500台</c:v>
                </c:pt>
              </c:strCache>
            </c:strRef>
          </c:tx>
          <c:spPr>
            <a:solidFill>
              <a:schemeClr val="accent3"/>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Sheet3!$G$25:$G$30</c:f>
              <c:numCache>
                <c:formatCode>?0.0;\-?0.0;\-</c:formatCode>
                <c:ptCount val="6"/>
                <c:pt idx="0">
                  <c:v>10.714285714285714</c:v>
                </c:pt>
                <c:pt idx="1">
                  <c:v>0</c:v>
                </c:pt>
                <c:pt idx="2">
                  <c:v>12.903225806451612</c:v>
                </c:pt>
                <c:pt idx="3">
                  <c:v>4.3243243243243246</c:v>
                </c:pt>
                <c:pt idx="4">
                  <c:v>0</c:v>
                </c:pt>
                <c:pt idx="5">
                  <c:v>0</c:v>
                </c:pt>
              </c:numCache>
            </c:numRef>
          </c:val>
          <c:extLst>
            <c:ext xmlns:c16="http://schemas.microsoft.com/office/drawing/2014/chart" uri="{C3380CC4-5D6E-409C-BE32-E72D297353CC}">
              <c16:uniqueId val="{00000002-D65D-4D40-A44A-6BE41A0309FD}"/>
            </c:ext>
          </c:extLst>
        </c:ser>
        <c:ser>
          <c:idx val="3"/>
          <c:order val="3"/>
          <c:tx>
            <c:strRef>
              <c:f>Sheet3!$H$24</c:f>
              <c:strCache>
                <c:ptCount val="1"/>
                <c:pt idx="0">
                  <c:v>501～1,000台</c:v>
                </c:pt>
              </c:strCache>
            </c:strRef>
          </c:tx>
          <c:spPr>
            <a:solidFill>
              <a:schemeClr val="accent4"/>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Sheet3!$H$25:$H$30</c:f>
              <c:numCache>
                <c:formatCode>?0.0;\-?0.0;\-</c:formatCode>
                <c:ptCount val="6"/>
                <c:pt idx="0">
                  <c:v>7.1428571428571432</c:v>
                </c:pt>
                <c:pt idx="1">
                  <c:v>7.6923076923076925</c:v>
                </c:pt>
                <c:pt idx="2">
                  <c:v>0</c:v>
                </c:pt>
                <c:pt idx="3">
                  <c:v>2.1621621621621623</c:v>
                </c:pt>
                <c:pt idx="4">
                  <c:v>4.8780487804878048</c:v>
                </c:pt>
                <c:pt idx="5">
                  <c:v>0</c:v>
                </c:pt>
              </c:numCache>
            </c:numRef>
          </c:val>
          <c:extLst>
            <c:ext xmlns:c16="http://schemas.microsoft.com/office/drawing/2014/chart" uri="{C3380CC4-5D6E-409C-BE32-E72D297353CC}">
              <c16:uniqueId val="{00000003-D65D-4D40-A44A-6BE41A0309FD}"/>
            </c:ext>
          </c:extLst>
        </c:ser>
        <c:ser>
          <c:idx val="4"/>
          <c:order val="4"/>
          <c:tx>
            <c:strRef>
              <c:f>Sheet3!$I$24</c:f>
              <c:strCache>
                <c:ptCount val="1"/>
                <c:pt idx="0">
                  <c:v>1,001～5,000台</c:v>
                </c:pt>
              </c:strCache>
            </c:strRef>
          </c:tx>
          <c:spPr>
            <a:solidFill>
              <a:schemeClr val="accent5"/>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Sheet3!$I$25:$I$30</c:f>
              <c:numCache>
                <c:formatCode>?0.0;\-?0.0;\-</c:formatCode>
                <c:ptCount val="6"/>
                <c:pt idx="0">
                  <c:v>3.5714285714285716</c:v>
                </c:pt>
                <c:pt idx="1">
                  <c:v>0</c:v>
                </c:pt>
                <c:pt idx="2">
                  <c:v>3.225806451612903</c:v>
                </c:pt>
                <c:pt idx="3">
                  <c:v>5.9459459459459456</c:v>
                </c:pt>
                <c:pt idx="4">
                  <c:v>2.4390243902439024</c:v>
                </c:pt>
                <c:pt idx="5">
                  <c:v>0</c:v>
                </c:pt>
              </c:numCache>
            </c:numRef>
          </c:val>
          <c:extLst>
            <c:ext xmlns:c16="http://schemas.microsoft.com/office/drawing/2014/chart" uri="{C3380CC4-5D6E-409C-BE32-E72D297353CC}">
              <c16:uniqueId val="{00000004-D65D-4D40-A44A-6BE41A0309FD}"/>
            </c:ext>
          </c:extLst>
        </c:ser>
        <c:ser>
          <c:idx val="5"/>
          <c:order val="5"/>
          <c:tx>
            <c:strRef>
              <c:f>Sheet3!$J$24</c:f>
              <c:strCache>
                <c:ptCount val="1"/>
                <c:pt idx="0">
                  <c:v>5,001台以上</c:v>
                </c:pt>
              </c:strCache>
            </c:strRef>
          </c:tx>
          <c:spPr>
            <a:solidFill>
              <a:schemeClr val="accent6"/>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Sheet3!$J$25:$J$30</c:f>
              <c:numCache>
                <c:formatCode>?0.0;\-?0.0;\-</c:formatCode>
                <c:ptCount val="6"/>
                <c:pt idx="0">
                  <c:v>7.1428571428571432</c:v>
                </c:pt>
                <c:pt idx="1">
                  <c:v>0</c:v>
                </c:pt>
                <c:pt idx="2">
                  <c:v>0</c:v>
                </c:pt>
                <c:pt idx="3">
                  <c:v>0.54054054054054057</c:v>
                </c:pt>
                <c:pt idx="4">
                  <c:v>0</c:v>
                </c:pt>
                <c:pt idx="5">
                  <c:v>0</c:v>
                </c:pt>
              </c:numCache>
            </c:numRef>
          </c:val>
          <c:extLst>
            <c:ext xmlns:c16="http://schemas.microsoft.com/office/drawing/2014/chart" uri="{C3380CC4-5D6E-409C-BE32-E72D297353CC}">
              <c16:uniqueId val="{00000005-D65D-4D40-A44A-6BE41A0309FD}"/>
            </c:ext>
          </c:extLst>
        </c:ser>
        <c:ser>
          <c:idx val="6"/>
          <c:order val="6"/>
          <c:tx>
            <c:strRef>
              <c:f>Sheet3!$K$24</c:f>
              <c:strCache>
                <c:ptCount val="1"/>
                <c:pt idx="0">
                  <c:v>わからない</c:v>
                </c:pt>
              </c:strCache>
            </c:strRef>
          </c:tx>
          <c:spPr>
            <a:solidFill>
              <a:schemeClr val="accent1">
                <a:lumMod val="60000"/>
              </a:schemeClr>
            </a:solidFill>
            <a:ln>
              <a:noFill/>
            </a:ln>
            <a:effectLst/>
          </c:spPr>
          <c:invertIfNegative val="0"/>
          <c:cat>
            <c:strRef>
              <c:f>Sheet3!$C$3:$C$8</c:f>
              <c:strCache>
                <c:ptCount val="6"/>
                <c:pt idx="0">
                  <c:v>ハンディターミナル</c:v>
                </c:pt>
                <c:pt idx="1">
                  <c:v>業務用PDA</c:v>
                </c:pt>
                <c:pt idx="2">
                  <c:v>業務用タブレット</c:v>
                </c:pt>
                <c:pt idx="3">
                  <c:v>市販スマートフォン</c:v>
                </c:pt>
                <c:pt idx="4">
                  <c:v>市販タブレット</c:v>
                </c:pt>
                <c:pt idx="5">
                  <c:v>その他</c:v>
                </c:pt>
              </c:strCache>
            </c:strRef>
          </c:cat>
          <c:val>
            <c:numRef>
              <c:f>Sheet3!$K$25:$K$30</c:f>
              <c:numCache>
                <c:formatCode>?0.0;\-?0.0;\-</c:formatCode>
                <c:ptCount val="6"/>
                <c:pt idx="0">
                  <c:v>21.428571428571427</c:v>
                </c:pt>
                <c:pt idx="1">
                  <c:v>23.076923076923077</c:v>
                </c:pt>
                <c:pt idx="2">
                  <c:v>29.032258064516128</c:v>
                </c:pt>
                <c:pt idx="3">
                  <c:v>18.378378378378379</c:v>
                </c:pt>
                <c:pt idx="4">
                  <c:v>29.26829268292683</c:v>
                </c:pt>
                <c:pt idx="5">
                  <c:v>50</c:v>
                </c:pt>
              </c:numCache>
            </c:numRef>
          </c:val>
          <c:extLst>
            <c:ext xmlns:c16="http://schemas.microsoft.com/office/drawing/2014/chart" uri="{C3380CC4-5D6E-409C-BE32-E72D297353CC}">
              <c16:uniqueId val="{00000006-D65D-4D40-A44A-6BE41A0309FD}"/>
            </c:ext>
          </c:extLst>
        </c:ser>
        <c:dLbls>
          <c:showLegendKey val="0"/>
          <c:showVal val="0"/>
          <c:showCatName val="0"/>
          <c:showSerName val="0"/>
          <c:showPercent val="0"/>
          <c:showBubbleSize val="0"/>
        </c:dLbls>
        <c:gapWidth val="150"/>
        <c:overlap val="100"/>
        <c:axId val="680614959"/>
        <c:axId val="680613711"/>
      </c:barChart>
      <c:catAx>
        <c:axId val="68061495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80613711"/>
        <c:crosses val="autoZero"/>
        <c:auto val="1"/>
        <c:lblAlgn val="ctr"/>
        <c:lblOffset val="100"/>
        <c:noMultiLvlLbl val="0"/>
      </c:catAx>
      <c:valAx>
        <c:axId val="680613711"/>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680614959"/>
        <c:crosses val="max"/>
        <c:crossBetween val="between"/>
        <c:majorUnit val="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4.2908222824669703E-2"/>
          <c:w val="1"/>
          <c:h val="0.57849040819219666"/>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79A-431F-815A-B7792B7E224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79A-431F-815A-B7792B7E224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79A-431F-815A-B7792B7E224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79A-431F-815A-B7792B7E224E}"/>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179A-431F-815A-B7792B7E224E}"/>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179A-431F-815A-B7792B7E224E}"/>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179A-431F-815A-B7792B7E224E}"/>
              </c:ext>
            </c:extLst>
          </c:dPt>
          <c:dLbls>
            <c:dLbl>
              <c:idx val="4"/>
              <c:layout>
                <c:manualLayout>
                  <c:x val="-2.4147695672866033E-3"/>
                  <c:y val="-2.602261713763512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79A-431F-815A-B7792B7E224E}"/>
                </c:ext>
              </c:extLst>
            </c:dLbl>
            <c:dLbl>
              <c:idx val="5"/>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8.1462156282745557E-2"/>
                      <c:h val="0.10814256179054339"/>
                    </c:manualLayout>
                  </c15:layout>
                </c:ext>
                <c:ext xmlns:c16="http://schemas.microsoft.com/office/drawing/2014/chart" uri="{C3380CC4-5D6E-409C-BE32-E72D297353CC}">
                  <c16:uniqueId val="{0000000B-179A-431F-815A-B7792B7E224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Sheet3!$E$49:$K$49</c:f>
              <c:strCache>
                <c:ptCount val="7"/>
                <c:pt idx="0">
                  <c:v>3年以内</c:v>
                </c:pt>
                <c:pt idx="1">
                  <c:v>4～6年以内</c:v>
                </c:pt>
                <c:pt idx="2">
                  <c:v>7～10年以内</c:v>
                </c:pt>
                <c:pt idx="3">
                  <c:v>メーカーサポートが終了</c:v>
                </c:pt>
                <c:pt idx="4">
                  <c:v>故障するまで</c:v>
                </c:pt>
                <c:pt idx="5">
                  <c:v>使用年数は定めていない</c:v>
                </c:pt>
                <c:pt idx="6">
                  <c:v>わからない</c:v>
                </c:pt>
              </c:strCache>
            </c:strRef>
          </c:cat>
          <c:val>
            <c:numRef>
              <c:f>Sheet3!$E$57:$K$57</c:f>
              <c:numCache>
                <c:formatCode>0.0%</c:formatCode>
                <c:ptCount val="7"/>
                <c:pt idx="0">
                  <c:v>0.33666666666666667</c:v>
                </c:pt>
                <c:pt idx="1">
                  <c:v>0.25</c:v>
                </c:pt>
                <c:pt idx="2">
                  <c:v>0.05</c:v>
                </c:pt>
                <c:pt idx="3">
                  <c:v>2.3333333333333334E-2</c:v>
                </c:pt>
                <c:pt idx="4">
                  <c:v>0.02</c:v>
                </c:pt>
                <c:pt idx="5">
                  <c:v>9.3333333333333338E-2</c:v>
                </c:pt>
                <c:pt idx="6">
                  <c:v>0.22666666666666666</c:v>
                </c:pt>
              </c:numCache>
            </c:numRef>
          </c:val>
          <c:extLst>
            <c:ext xmlns:c16="http://schemas.microsoft.com/office/drawing/2014/chart" uri="{C3380CC4-5D6E-409C-BE32-E72D297353CC}">
              <c16:uniqueId val="{0000000E-179A-431F-815A-B7792B7E224E}"/>
            </c:ext>
          </c:extLst>
        </c:ser>
        <c:dLbls>
          <c:dLblPos val="out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3.9443442256380376E-3"/>
          <c:y val="0.71776876401935563"/>
          <c:w val="0.99211131154872412"/>
          <c:h val="0.25555849249134799"/>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5410598509518775"/>
          <c:w val="0.98057801311289972"/>
          <c:h val="0.8092478925572831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Sheet4!$D$17:$P$17</c:f>
              <c:numCache>
                <c:formatCode>#,##0.0_ </c:formatCode>
                <c:ptCount val="13"/>
                <c:pt idx="0">
                  <c:v>27.333333333333332</c:v>
                </c:pt>
                <c:pt idx="1">
                  <c:v>27</c:v>
                </c:pt>
                <c:pt idx="2">
                  <c:v>26</c:v>
                </c:pt>
                <c:pt idx="3">
                  <c:v>24</c:v>
                </c:pt>
                <c:pt idx="4">
                  <c:v>23.666666666666668</c:v>
                </c:pt>
                <c:pt idx="5">
                  <c:v>23.666666666666668</c:v>
                </c:pt>
                <c:pt idx="6">
                  <c:v>23</c:v>
                </c:pt>
                <c:pt idx="7">
                  <c:v>21.666666666666668</c:v>
                </c:pt>
                <c:pt idx="8">
                  <c:v>18</c:v>
                </c:pt>
                <c:pt idx="9">
                  <c:v>16.666666666666664</c:v>
                </c:pt>
                <c:pt idx="10">
                  <c:v>12.666666666666668</c:v>
                </c:pt>
                <c:pt idx="11">
                  <c:v>4.666666666666667</c:v>
                </c:pt>
                <c:pt idx="12">
                  <c:v>11.333333333333332</c:v>
                </c:pt>
              </c:numCache>
            </c:numRef>
          </c:val>
          <c:extLst>
            <c:ext xmlns:c16="http://schemas.microsoft.com/office/drawing/2014/chart" uri="{C3380CC4-5D6E-409C-BE32-E72D297353CC}">
              <c16:uniqueId val="{00000000-8B5D-428C-9B7E-D2937EC86C25}"/>
            </c:ext>
          </c:extLst>
        </c:ser>
        <c:dLbls>
          <c:dLblPos val="outEnd"/>
          <c:showLegendKey val="0"/>
          <c:showVal val="1"/>
          <c:showCatName val="0"/>
          <c:showSerName val="0"/>
          <c:showPercent val="0"/>
          <c:showBubbleSize val="0"/>
        </c:dLbls>
        <c:gapWidth val="219"/>
        <c:overlap val="-27"/>
        <c:axId val="644296255"/>
        <c:axId val="644294175"/>
      </c:barChart>
      <c:catAx>
        <c:axId val="644296255"/>
        <c:scaling>
          <c:orientation val="minMax"/>
        </c:scaling>
        <c:delete val="1"/>
        <c:axPos val="b"/>
        <c:numFmt formatCode="General" sourceLinked="1"/>
        <c:majorTickMark val="none"/>
        <c:minorTickMark val="none"/>
        <c:tickLblPos val="nextTo"/>
        <c:crossAx val="644294175"/>
        <c:crosses val="autoZero"/>
        <c:auto val="1"/>
        <c:lblAlgn val="ctr"/>
        <c:lblOffset val="100"/>
        <c:noMultiLvlLbl val="0"/>
      </c:catAx>
      <c:valAx>
        <c:axId val="644294175"/>
        <c:scaling>
          <c:orientation val="minMax"/>
        </c:scaling>
        <c:delete val="1"/>
        <c:axPos val="l"/>
        <c:numFmt formatCode="#,##0.0_ " sourceLinked="1"/>
        <c:majorTickMark val="none"/>
        <c:minorTickMark val="none"/>
        <c:tickLblPos val="nextTo"/>
        <c:crossAx val="644296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4" y="1"/>
            <a:ext cx="2919413" cy="495142"/>
          </a:xfrm>
          <a:prstGeom prst="rect">
            <a:avLst/>
          </a:prstGeom>
          <a:noFill/>
          <a:ln>
            <a:noFill/>
          </a:ln>
        </p:spPr>
        <p:txBody>
          <a:bodyPr vert="horz" wrap="square" lIns="91205" tIns="45603" rIns="91205" bIns="45603" numCol="1" anchor="t" anchorCtr="0" compatLnSpc="1">
            <a:prstTxWarp prst="textNoShape">
              <a:avLst/>
            </a:prstTxWarp>
          </a:bodyPr>
          <a:lstStyle>
            <a:lvl1pPr defTabSz="912542">
              <a:defRPr sz="1200" dirty="0">
                <a:ea typeface="ＭＳ Ｐゴシック" pitchFamily="50" charset="-128"/>
              </a:defRPr>
            </a:lvl1pPr>
          </a:lstStyle>
          <a:p>
            <a:pPr>
              <a:defRPr/>
            </a:pPr>
            <a:endParaRPr lang="en-US" altLang="ja-JP"/>
          </a:p>
        </p:txBody>
      </p:sp>
      <p:sp>
        <p:nvSpPr>
          <p:cNvPr id="21507" name="Rectangle 3"/>
          <p:cNvSpPr>
            <a:spLocks noGrp="1" noChangeArrowheads="1"/>
          </p:cNvSpPr>
          <p:nvPr>
            <p:ph type="dt" sz="quarter" idx="1"/>
          </p:nvPr>
        </p:nvSpPr>
        <p:spPr bwMode="auto">
          <a:xfrm>
            <a:off x="3816353" y="1"/>
            <a:ext cx="2919413" cy="495142"/>
          </a:xfrm>
          <a:prstGeom prst="rect">
            <a:avLst/>
          </a:prstGeom>
          <a:noFill/>
          <a:ln>
            <a:noFill/>
          </a:ln>
        </p:spPr>
        <p:txBody>
          <a:bodyPr vert="horz" wrap="square" lIns="91205" tIns="45603" rIns="91205" bIns="45603" numCol="1" anchor="t" anchorCtr="0" compatLnSpc="1">
            <a:prstTxWarp prst="textNoShape">
              <a:avLst/>
            </a:prstTxWarp>
          </a:bodyPr>
          <a:lstStyle>
            <a:lvl1pPr algn="r" defTabSz="912542">
              <a:defRPr sz="1200" dirty="0">
                <a:ea typeface="ＭＳ Ｐゴシック" pitchFamily="50" charset="-128"/>
              </a:defRPr>
            </a:lvl1pPr>
          </a:lstStyle>
          <a:p>
            <a:pPr>
              <a:defRPr/>
            </a:pPr>
            <a:endParaRPr lang="en-US" altLang="ja-JP"/>
          </a:p>
        </p:txBody>
      </p:sp>
      <p:sp>
        <p:nvSpPr>
          <p:cNvPr id="21508" name="Rectangle 4"/>
          <p:cNvSpPr>
            <a:spLocks noGrp="1" noChangeArrowheads="1"/>
          </p:cNvSpPr>
          <p:nvPr>
            <p:ph type="ftr" sz="quarter" idx="2"/>
          </p:nvPr>
        </p:nvSpPr>
        <p:spPr bwMode="auto">
          <a:xfrm>
            <a:off x="4" y="9371173"/>
            <a:ext cx="2919413" cy="495142"/>
          </a:xfrm>
          <a:prstGeom prst="rect">
            <a:avLst/>
          </a:prstGeom>
          <a:noFill/>
          <a:ln>
            <a:noFill/>
          </a:ln>
        </p:spPr>
        <p:txBody>
          <a:bodyPr vert="horz" wrap="square" lIns="91205" tIns="45603" rIns="91205" bIns="45603" numCol="1" anchor="b" anchorCtr="0" compatLnSpc="1">
            <a:prstTxWarp prst="textNoShape">
              <a:avLst/>
            </a:prstTxWarp>
          </a:bodyPr>
          <a:lstStyle>
            <a:lvl1pPr defTabSz="912542">
              <a:defRPr sz="1200" dirty="0">
                <a:ea typeface="ＭＳ Ｐゴシック" pitchFamily="50" charset="-128"/>
              </a:defRPr>
            </a:lvl1pPr>
          </a:lstStyle>
          <a:p>
            <a:pPr>
              <a:defRPr/>
            </a:pPr>
            <a:endParaRPr lang="en-US" altLang="ja-JP"/>
          </a:p>
        </p:txBody>
      </p:sp>
      <p:sp>
        <p:nvSpPr>
          <p:cNvPr id="21509" name="Rectangle 5"/>
          <p:cNvSpPr>
            <a:spLocks noGrp="1" noChangeArrowheads="1"/>
          </p:cNvSpPr>
          <p:nvPr>
            <p:ph type="sldNum" sz="quarter" idx="3"/>
          </p:nvPr>
        </p:nvSpPr>
        <p:spPr bwMode="auto">
          <a:xfrm>
            <a:off x="3816353" y="9371173"/>
            <a:ext cx="2919413" cy="495142"/>
          </a:xfrm>
          <a:prstGeom prst="rect">
            <a:avLst/>
          </a:prstGeom>
          <a:noFill/>
          <a:ln>
            <a:noFill/>
          </a:ln>
        </p:spPr>
        <p:txBody>
          <a:bodyPr vert="horz" wrap="square" lIns="91205" tIns="45603" rIns="91205" bIns="45603" numCol="1" anchor="b" anchorCtr="0" compatLnSpc="1">
            <a:prstTxWarp prst="textNoShape">
              <a:avLst/>
            </a:prstTxWarp>
          </a:bodyPr>
          <a:lstStyle>
            <a:lvl1pPr algn="r" defTabSz="912542">
              <a:defRPr sz="1200">
                <a:ea typeface="ＭＳ Ｐゴシック" pitchFamily="50" charset="-128"/>
              </a:defRPr>
            </a:lvl1pPr>
          </a:lstStyle>
          <a:p>
            <a:pPr>
              <a:defRPr/>
            </a:pPr>
            <a:fld id="{C8C982FA-6BBE-4F8C-85D6-1A86AD6FD363}" type="slidenum">
              <a:rPr lang="en-US" altLang="ja-JP"/>
              <a:pPr>
                <a:defRPr/>
              </a:pPr>
              <a:t>‹#›</a:t>
            </a:fld>
            <a:endParaRPr lang="en-US" altLang="ja-JP" dirty="0"/>
          </a:p>
        </p:txBody>
      </p:sp>
    </p:spTree>
    <p:extLst>
      <p:ext uri="{BB962C8B-B14F-4D97-AF65-F5344CB8AC3E}">
        <p14:creationId xmlns:p14="http://schemas.microsoft.com/office/powerpoint/2010/main" val="4164795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4" y="1"/>
            <a:ext cx="2919413" cy="495142"/>
          </a:xfrm>
          <a:prstGeom prst="rect">
            <a:avLst/>
          </a:prstGeom>
          <a:noFill/>
          <a:ln>
            <a:noFill/>
          </a:ln>
        </p:spPr>
        <p:txBody>
          <a:bodyPr vert="horz" wrap="square" lIns="91205" tIns="45603" rIns="91205" bIns="45603" numCol="1" anchor="t" anchorCtr="0" compatLnSpc="1">
            <a:prstTxWarp prst="textNoShape">
              <a:avLst/>
            </a:prstTxWarp>
          </a:bodyPr>
          <a:lstStyle>
            <a:lvl1pPr defTabSz="912542">
              <a:defRPr sz="1200" dirty="0">
                <a:ea typeface="ＭＳ Ｐゴシック" pitchFamily="50" charset="-128"/>
              </a:defRPr>
            </a:lvl1pPr>
          </a:lstStyle>
          <a:p>
            <a:pPr>
              <a:defRPr/>
            </a:pPr>
            <a:endParaRPr lang="en-US" altLang="ja-JP"/>
          </a:p>
        </p:txBody>
      </p:sp>
      <p:sp>
        <p:nvSpPr>
          <p:cNvPr id="1027" name="Rectangle 3"/>
          <p:cNvSpPr>
            <a:spLocks noGrp="1" noChangeArrowheads="1"/>
          </p:cNvSpPr>
          <p:nvPr>
            <p:ph type="dt" idx="1"/>
          </p:nvPr>
        </p:nvSpPr>
        <p:spPr bwMode="auto">
          <a:xfrm>
            <a:off x="3816353" y="1"/>
            <a:ext cx="2919413" cy="495142"/>
          </a:xfrm>
          <a:prstGeom prst="rect">
            <a:avLst/>
          </a:prstGeom>
          <a:noFill/>
          <a:ln>
            <a:noFill/>
          </a:ln>
        </p:spPr>
        <p:txBody>
          <a:bodyPr vert="horz" wrap="square" lIns="91205" tIns="45603" rIns="91205" bIns="45603" numCol="1" anchor="t" anchorCtr="0" compatLnSpc="1">
            <a:prstTxWarp prst="textNoShape">
              <a:avLst/>
            </a:prstTxWarp>
          </a:bodyPr>
          <a:lstStyle>
            <a:lvl1pPr algn="r" defTabSz="912542">
              <a:defRPr sz="1200" dirty="0">
                <a:ea typeface="ＭＳ Ｐゴシック" pitchFamily="50" charset="-128"/>
              </a:defRPr>
            </a:lvl1pPr>
          </a:lstStyle>
          <a:p>
            <a:pPr>
              <a:defRPr/>
            </a:pPr>
            <a:endParaRPr lang="en-US" altLang="ja-JP"/>
          </a:p>
        </p:txBody>
      </p:sp>
      <p:sp>
        <p:nvSpPr>
          <p:cNvPr id="7172" name="Rectangle 4"/>
          <p:cNvSpPr>
            <a:spLocks noGrp="1" noRot="1" noChangeAspect="1" noChangeArrowheads="1" noTextEdit="1"/>
          </p:cNvSpPr>
          <p:nvPr>
            <p:ph type="sldImg" idx="2"/>
          </p:nvPr>
        </p:nvSpPr>
        <p:spPr bwMode="auto">
          <a:xfrm>
            <a:off x="695325" y="738188"/>
            <a:ext cx="5345113" cy="3700462"/>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898528" y="4686383"/>
            <a:ext cx="4938713" cy="4440394"/>
          </a:xfrm>
          <a:prstGeom prst="rect">
            <a:avLst/>
          </a:prstGeom>
          <a:noFill/>
          <a:ln>
            <a:noFill/>
          </a:ln>
        </p:spPr>
        <p:txBody>
          <a:bodyPr vert="horz" wrap="square" lIns="91205" tIns="45603" rIns="91205" bIns="4560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30" name="Rectangle 6"/>
          <p:cNvSpPr>
            <a:spLocks noGrp="1" noChangeArrowheads="1"/>
          </p:cNvSpPr>
          <p:nvPr>
            <p:ph type="ftr" sz="quarter" idx="4"/>
          </p:nvPr>
        </p:nvSpPr>
        <p:spPr bwMode="auto">
          <a:xfrm>
            <a:off x="4" y="9371173"/>
            <a:ext cx="2919413" cy="495142"/>
          </a:xfrm>
          <a:prstGeom prst="rect">
            <a:avLst/>
          </a:prstGeom>
          <a:noFill/>
          <a:ln>
            <a:noFill/>
          </a:ln>
        </p:spPr>
        <p:txBody>
          <a:bodyPr vert="horz" wrap="square" lIns="91205" tIns="45603" rIns="91205" bIns="45603" numCol="1" anchor="b" anchorCtr="0" compatLnSpc="1">
            <a:prstTxWarp prst="textNoShape">
              <a:avLst/>
            </a:prstTxWarp>
          </a:bodyPr>
          <a:lstStyle>
            <a:lvl1pPr defTabSz="912542">
              <a:defRPr sz="1200" dirty="0">
                <a:ea typeface="ＭＳ Ｐゴシック" pitchFamily="50" charset="-128"/>
              </a:defRPr>
            </a:lvl1pPr>
          </a:lstStyle>
          <a:p>
            <a:pPr>
              <a:defRPr/>
            </a:pPr>
            <a:endParaRPr lang="en-US" altLang="ja-JP"/>
          </a:p>
        </p:txBody>
      </p:sp>
      <p:sp>
        <p:nvSpPr>
          <p:cNvPr id="1031" name="Rectangle 7"/>
          <p:cNvSpPr>
            <a:spLocks noGrp="1" noChangeArrowheads="1"/>
          </p:cNvSpPr>
          <p:nvPr>
            <p:ph type="sldNum" sz="quarter" idx="5"/>
          </p:nvPr>
        </p:nvSpPr>
        <p:spPr bwMode="auto">
          <a:xfrm>
            <a:off x="3816353" y="9371173"/>
            <a:ext cx="2919413" cy="495142"/>
          </a:xfrm>
          <a:prstGeom prst="rect">
            <a:avLst/>
          </a:prstGeom>
          <a:noFill/>
          <a:ln>
            <a:noFill/>
          </a:ln>
        </p:spPr>
        <p:txBody>
          <a:bodyPr vert="horz" wrap="square" lIns="91205" tIns="45603" rIns="91205" bIns="45603" numCol="1" anchor="b" anchorCtr="0" compatLnSpc="1">
            <a:prstTxWarp prst="textNoShape">
              <a:avLst/>
            </a:prstTxWarp>
          </a:bodyPr>
          <a:lstStyle>
            <a:lvl1pPr algn="r" defTabSz="912542">
              <a:defRPr sz="1200">
                <a:ea typeface="ＭＳ Ｐゴシック" pitchFamily="50" charset="-128"/>
              </a:defRPr>
            </a:lvl1pPr>
          </a:lstStyle>
          <a:p>
            <a:pPr>
              <a:defRPr/>
            </a:pPr>
            <a:fld id="{8BD62A9A-8DAE-45CC-8F3C-8E4A2734EB5D}" type="slidenum">
              <a:rPr lang="en-US" altLang="ja-JP"/>
              <a:pPr>
                <a:defRPr/>
              </a:pPr>
              <a:t>‹#›</a:t>
            </a:fld>
            <a:endParaRPr lang="en-US" altLang="ja-JP" dirty="0"/>
          </a:p>
        </p:txBody>
      </p:sp>
    </p:spTree>
    <p:extLst>
      <p:ext uri="{BB962C8B-B14F-4D97-AF65-F5344CB8AC3E}">
        <p14:creationId xmlns:p14="http://schemas.microsoft.com/office/powerpoint/2010/main" val="24542786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ln>
            <a:miter lim="800000"/>
            <a:headEnd/>
            <a:tailEnd/>
          </a:ln>
        </p:spPr>
        <p:txBody>
          <a:bodyPr/>
          <a:lstStyle/>
          <a:p>
            <a:pPr defTabSz="912339"/>
            <a:fld id="{4F212CE0-EE48-44DE-9C6C-1C4D3937CEDE}" type="slidenum">
              <a:rPr lang="en-US" altLang="ja-JP" smtClean="0">
                <a:ea typeface="ＭＳ Ｐゴシック" charset="-128"/>
              </a:rPr>
              <a:pPr defTabSz="912339"/>
              <a:t>1</a:t>
            </a:fld>
            <a:endParaRPr lang="en-US" altLang="ja-JP">
              <a:ea typeface="ＭＳ Ｐゴシック" charset="-128"/>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平素はハンディターミナル専門委員会の活動に多大なるご支援を賜り、厚く御礼申し上げます。</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本日は、在間より　「ハンディターミナルの使用実態調査」についてご報告させて頂きます。</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どうぞよろしくお願い申し上げます。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ja-JP" altLang="ja-JP" dirty="0"/>
          </a:p>
        </p:txBody>
      </p:sp>
    </p:spTree>
    <p:extLst>
      <p:ext uri="{BB962C8B-B14F-4D97-AF65-F5344CB8AC3E}">
        <p14:creationId xmlns:p14="http://schemas.microsoft.com/office/powerpoint/2010/main" val="3521424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txBox="1">
            <a:spLocks noGrp="1" noChangeArrowheads="1"/>
          </p:cNvSpPr>
          <p:nvPr/>
        </p:nvSpPr>
        <p:spPr bwMode="auto">
          <a:xfrm>
            <a:off x="3816353" y="9371173"/>
            <a:ext cx="2919413" cy="495142"/>
          </a:xfrm>
          <a:prstGeom prst="rect">
            <a:avLst/>
          </a:prstGeom>
          <a:noFill/>
          <a:ln w="9525">
            <a:noFill/>
            <a:miter lim="800000"/>
            <a:headEnd/>
            <a:tailEnd/>
          </a:ln>
        </p:spPr>
        <p:txBody>
          <a:bodyPr lIns="91205" tIns="45603" rIns="91205" bIns="45603" anchor="b"/>
          <a:lstStyle/>
          <a:p>
            <a:pPr algn="r" defTabSz="920272"/>
            <a:fld id="{84AE4409-F125-4D25-B043-39D435EE8C04}" type="slidenum">
              <a:rPr lang="en-US" altLang="ja-JP" sz="1200"/>
              <a:pPr algn="r" defTabSz="920272"/>
              <a:t>10</a:t>
            </a:fld>
            <a:endParaRPr lang="en-US" altLang="ja-JP" sz="12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２．１．１　</a:t>
            </a:r>
            <a:r>
              <a:rPr lang="en-US" altLang="ja-JP" dirty="0">
                <a:latin typeface="ＭＳ Ｐゴシック" panose="020B0600070205080204" pitchFamily="50" charset="-128"/>
                <a:ea typeface="ＭＳ Ｐゴシック" panose="020B0600070205080204" pitchFamily="50" charset="-128"/>
              </a:rPr>
              <a:t>2024</a:t>
            </a:r>
            <a:r>
              <a:rPr lang="ja-JP" altLang="en-US" dirty="0">
                <a:latin typeface="ＭＳ Ｐゴシック" panose="020B0600070205080204" pitchFamily="50" charset="-128"/>
                <a:ea typeface="ＭＳ Ｐゴシック" panose="020B0600070205080204" pitchFamily="50" charset="-128"/>
              </a:rPr>
              <a:t>年度の国内出荷実績　になります。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b="0" dirty="0">
                <a:latin typeface="ＭＳ Ｐゴシック" panose="020B0600070205080204" pitchFamily="50" charset="-128"/>
                <a:ea typeface="ＭＳ Ｐゴシック" panose="020B0600070205080204" pitchFamily="50" charset="-128"/>
              </a:rPr>
              <a:t>全体の出荷台数は、</a:t>
            </a:r>
            <a:r>
              <a:rPr lang="en-US" altLang="ja-JP" b="0" dirty="0">
                <a:latin typeface="ＭＳ Ｐゴシック" panose="020B0600070205080204" pitchFamily="50" charset="-128"/>
                <a:ea typeface="ＭＳ Ｐゴシック" panose="020B0600070205080204" pitchFamily="50" charset="-128"/>
              </a:rPr>
              <a:t>84244</a:t>
            </a:r>
            <a:r>
              <a:rPr lang="ja-JP" altLang="en-US" b="0" dirty="0">
                <a:latin typeface="ＭＳ Ｐゴシック" panose="020B0600070205080204" pitchFamily="50" charset="-128"/>
                <a:ea typeface="ＭＳ Ｐゴシック" panose="020B0600070205080204" pitchFamily="50" charset="-128"/>
              </a:rPr>
              <a:t>台で、対前年度比</a:t>
            </a:r>
            <a:r>
              <a:rPr lang="en-US" altLang="ja-JP" b="0" dirty="0">
                <a:latin typeface="ＭＳ Ｐゴシック" panose="020B0600070205080204" pitchFamily="50" charset="-128"/>
                <a:ea typeface="ＭＳ Ｐゴシック" panose="020B0600070205080204" pitchFamily="50" charset="-128"/>
              </a:rPr>
              <a:t>54</a:t>
            </a:r>
            <a:r>
              <a:rPr lang="ja-JP" altLang="en-US" b="0" dirty="0">
                <a:latin typeface="ＭＳ Ｐゴシック" panose="020B0600070205080204" pitchFamily="50" charset="-128"/>
                <a:ea typeface="ＭＳ Ｐゴシック" panose="020B0600070205080204" pitchFamily="50" charset="-128"/>
              </a:rPr>
              <a:t>％、</a:t>
            </a:r>
            <a:endParaRPr lang="en-US" altLang="ja-JP" b="0" dirty="0">
              <a:latin typeface="ＭＳ Ｐゴシック" panose="020B0600070205080204" pitchFamily="50" charset="-128"/>
              <a:ea typeface="ＭＳ Ｐゴシック" panose="020B0600070205080204" pitchFamily="50" charset="-128"/>
            </a:endParaRPr>
          </a:p>
          <a:p>
            <a:pPr eaLnBrk="1" hangingPunct="1"/>
            <a:r>
              <a:rPr lang="ja-JP" altLang="en-US" b="0" dirty="0">
                <a:latin typeface="ＭＳ Ｐゴシック" panose="020B0600070205080204" pitchFamily="50" charset="-128"/>
                <a:ea typeface="ＭＳ Ｐゴシック" panose="020B0600070205080204" pitchFamily="50" charset="-128"/>
              </a:rPr>
              <a:t>出荷金額は、</a:t>
            </a:r>
            <a:r>
              <a:rPr lang="en-US" altLang="ja-JP" b="0" dirty="0">
                <a:latin typeface="ＭＳ Ｐゴシック" panose="020B0600070205080204" pitchFamily="50" charset="-128"/>
                <a:ea typeface="ＭＳ Ｐゴシック" panose="020B0600070205080204" pitchFamily="50" charset="-128"/>
              </a:rPr>
              <a:t>84</a:t>
            </a:r>
            <a:r>
              <a:rPr lang="ja-JP" altLang="en-US" b="0" dirty="0">
                <a:latin typeface="ＭＳ Ｐゴシック" panose="020B0600070205080204" pitchFamily="50" charset="-128"/>
                <a:ea typeface="ＭＳ Ｐゴシック" panose="020B0600070205080204" pitchFamily="50" charset="-128"/>
              </a:rPr>
              <a:t>億</a:t>
            </a:r>
            <a:r>
              <a:rPr lang="en-US" altLang="ja-JP" b="0" dirty="0">
                <a:latin typeface="ＭＳ Ｐゴシック" panose="020B0600070205080204" pitchFamily="50" charset="-128"/>
                <a:ea typeface="ＭＳ Ｐゴシック" panose="020B0600070205080204" pitchFamily="50" charset="-128"/>
              </a:rPr>
              <a:t>9900</a:t>
            </a:r>
            <a:r>
              <a:rPr lang="ja-JP" altLang="en-US" b="0" dirty="0">
                <a:latin typeface="ＭＳ Ｐゴシック" panose="020B0600070205080204" pitchFamily="50" charset="-128"/>
                <a:ea typeface="ＭＳ Ｐゴシック" panose="020B0600070205080204" pitchFamily="50" charset="-128"/>
              </a:rPr>
              <a:t>万円で、対前年度比</a:t>
            </a:r>
            <a:r>
              <a:rPr lang="en-US" altLang="ja-JP" b="0" dirty="0">
                <a:latin typeface="ＭＳ Ｐゴシック" panose="020B0600070205080204" pitchFamily="50" charset="-128"/>
                <a:ea typeface="ＭＳ Ｐゴシック" panose="020B0600070205080204" pitchFamily="50" charset="-128"/>
              </a:rPr>
              <a:t>101</a:t>
            </a:r>
            <a:r>
              <a:rPr lang="ja-JP" altLang="en-US" b="0" dirty="0">
                <a:latin typeface="ＭＳ Ｐゴシック" panose="020B0600070205080204" pitchFamily="50" charset="-128"/>
                <a:ea typeface="ＭＳ Ｐゴシック" panose="020B0600070205080204" pitchFamily="50" charset="-128"/>
              </a:rPr>
              <a:t>％、の実績でした。</a:t>
            </a:r>
            <a:endParaRPr lang="en-US" altLang="ja-JP" b="0" dirty="0">
              <a:latin typeface="ＭＳ Ｐゴシック" panose="020B0600070205080204" pitchFamily="50" charset="-128"/>
              <a:ea typeface="ＭＳ Ｐゴシック" panose="020B0600070205080204" pitchFamily="50" charset="-128"/>
            </a:endParaRPr>
          </a:p>
          <a:p>
            <a:pPr eaLnBrk="1" hangingPunct="1"/>
            <a:endParaRPr lang="en-US" altLang="ja-JP" b="0" dirty="0">
              <a:latin typeface="ＭＳ Ｐゴシック" panose="020B0600070205080204" pitchFamily="50" charset="-128"/>
              <a:ea typeface="ＭＳ Ｐゴシック" panose="020B0600070205080204" pitchFamily="50" charset="-128"/>
            </a:endParaRPr>
          </a:p>
          <a:p>
            <a:pPr eaLnBrk="1" hangingPunct="1"/>
            <a:r>
              <a:rPr lang="ja-JP" altLang="en-US" b="0" dirty="0">
                <a:latin typeface="ＭＳ Ｐゴシック" panose="020B0600070205080204" pitchFamily="50" charset="-128"/>
                <a:ea typeface="ＭＳ Ｐゴシック" panose="020B0600070205080204" pitchFamily="50" charset="-128"/>
              </a:rPr>
              <a:t>カテゴリー別には、</a:t>
            </a:r>
            <a:endParaRPr lang="en-US" altLang="ja-JP" b="0"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スキャナー一体型、ノートパッド型を含む標準型の実績内訳はご覧の通りとなりました。</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スキャナー一体型の出荷台数が減少でしたが、出荷金額は増加、</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標準型は台数出荷金額ともに減少でした。</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ハンディターミナル全体では台数は減少、出荷金額は微増となりました。</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次ページ以降、それぞれについて説明いたします。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ja-JP"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9115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miter lim="800000"/>
            <a:headEnd/>
            <a:tailEnd/>
          </a:ln>
        </p:spPr>
        <p:txBody>
          <a:bodyPr/>
          <a:lstStyle/>
          <a:p>
            <a:pPr defTabSz="912339"/>
            <a:fld id="{FA617F14-2D3C-462B-B1E7-74DF323B59F1}" type="slidenum">
              <a:rPr lang="en-US" altLang="ja-JP" smtClean="0">
                <a:ea typeface="ＭＳ Ｐゴシック" charset="-128"/>
              </a:rPr>
              <a:pPr defTabSz="912339"/>
              <a:t>11</a:t>
            </a:fld>
            <a:endParaRPr lang="en-US" altLang="ja-JP">
              <a:ea typeface="ＭＳ Ｐゴシック" charset="-128"/>
            </a:endParaRPr>
          </a:p>
        </p:txBody>
      </p:sp>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ja-JP" altLang="en-US" b="0" dirty="0">
                <a:latin typeface="+mn-ea"/>
                <a:ea typeface="+mn-ea"/>
              </a:rPr>
              <a:t>秒：</a:t>
            </a:r>
            <a:endParaRPr lang="en-US" altLang="ja-JP" b="0" dirty="0">
              <a:latin typeface="+mn-ea"/>
              <a:ea typeface="+mn-ea"/>
            </a:endParaRPr>
          </a:p>
          <a:p>
            <a:pPr eaLnBrk="1" hangingPunct="1"/>
            <a:r>
              <a:rPr lang="ja-JP" altLang="en-US" b="0" dirty="0">
                <a:latin typeface="+mn-ea"/>
                <a:ea typeface="+mn-ea"/>
              </a:rPr>
              <a:t>２．１．２　スキャナー一体型　の　国内出荷実績推移　になります。</a:t>
            </a:r>
            <a:endParaRPr lang="en-US" altLang="ja-JP" b="0" dirty="0">
              <a:latin typeface="+mn-ea"/>
              <a:ea typeface="+mn-ea"/>
            </a:endParaRPr>
          </a:p>
          <a:p>
            <a:pPr eaLnBrk="1" hangingPunct="1"/>
            <a:endParaRPr lang="en-US" altLang="ja-JP" b="0" dirty="0">
              <a:latin typeface="+mn-ea"/>
              <a:ea typeface="+mn-ea"/>
            </a:endParaRPr>
          </a:p>
          <a:p>
            <a:pPr defTabSz="907633">
              <a:defRPr/>
            </a:pPr>
            <a:r>
              <a:rPr lang="ja-JP" altLang="en-US" b="0" dirty="0">
                <a:latin typeface="+mn-ea"/>
                <a:ea typeface="+mn-ea"/>
              </a:rPr>
              <a:t>出荷台数は、</a:t>
            </a:r>
            <a:r>
              <a:rPr lang="en-US" altLang="ja-JP" dirty="0">
                <a:latin typeface="HGP創英角ｺﾞｼｯｸUB" panose="020B0900000000000000" pitchFamily="50" charset="-128"/>
                <a:ea typeface="HGP創英角ｺﾞｼｯｸUB" panose="020B0900000000000000" pitchFamily="50" charset="-128"/>
              </a:rPr>
              <a:t>77,600</a:t>
            </a:r>
            <a:r>
              <a:rPr lang="ja-JP" altLang="en-US" b="0" dirty="0">
                <a:latin typeface="+mn-ea"/>
                <a:ea typeface="+mn-ea"/>
              </a:rPr>
              <a:t>台で、対前年</a:t>
            </a:r>
            <a:r>
              <a:rPr lang="ja-JP" altLang="en-US" b="0" dirty="0">
                <a:latin typeface="ＭＳ Ｐゴシック" panose="020B0600070205080204" pitchFamily="50" charset="-128"/>
                <a:ea typeface="ＭＳ Ｐゴシック" panose="020B0600070205080204" pitchFamily="50" charset="-128"/>
              </a:rPr>
              <a:t>度</a:t>
            </a:r>
            <a:r>
              <a:rPr lang="ja-JP" altLang="en-US" b="0" dirty="0">
                <a:latin typeface="+mn-ea"/>
                <a:ea typeface="+mn-ea"/>
              </a:rPr>
              <a:t>比</a:t>
            </a:r>
            <a:r>
              <a:rPr lang="en-US" altLang="ja-JP" b="0" dirty="0">
                <a:latin typeface="+mn-ea"/>
                <a:ea typeface="+mn-ea"/>
              </a:rPr>
              <a:t>77</a:t>
            </a:r>
            <a:r>
              <a:rPr lang="ja-JP" altLang="en-US" b="0" dirty="0">
                <a:latin typeface="+mn-ea"/>
                <a:ea typeface="+mn-ea"/>
              </a:rPr>
              <a:t>％の実績でした。</a:t>
            </a:r>
            <a:endParaRPr lang="en-US" altLang="ja-JP" b="0" dirty="0">
              <a:latin typeface="+mn-ea"/>
              <a:ea typeface="+mn-ea"/>
            </a:endParaRPr>
          </a:p>
          <a:p>
            <a:r>
              <a:rPr lang="ja-JP" altLang="en-US" b="0" dirty="0">
                <a:latin typeface="+mn-ea"/>
                <a:ea typeface="+mn-ea"/>
              </a:rPr>
              <a:t>出荷金額は、</a:t>
            </a:r>
            <a:r>
              <a:rPr lang="en-US" altLang="ja-JP" b="0" dirty="0">
                <a:latin typeface="+mn-ea"/>
                <a:ea typeface="+mn-ea"/>
              </a:rPr>
              <a:t>56</a:t>
            </a:r>
            <a:r>
              <a:rPr lang="ja-JP" altLang="en-US" b="0" dirty="0">
                <a:latin typeface="+mn-ea"/>
                <a:ea typeface="+mn-ea"/>
              </a:rPr>
              <a:t>億</a:t>
            </a:r>
            <a:r>
              <a:rPr lang="en-US" altLang="ja-JP" b="0" dirty="0">
                <a:latin typeface="+mn-ea"/>
                <a:ea typeface="+mn-ea"/>
              </a:rPr>
              <a:t>8800</a:t>
            </a:r>
            <a:r>
              <a:rPr lang="ja-JP" altLang="en-US" b="0" dirty="0">
                <a:latin typeface="+mn-ea"/>
                <a:ea typeface="+mn-ea"/>
              </a:rPr>
              <a:t>万円で、対前年度比</a:t>
            </a:r>
            <a:r>
              <a:rPr lang="en-US" altLang="ja-JP" b="0" dirty="0">
                <a:latin typeface="+mn-ea"/>
                <a:ea typeface="+mn-ea"/>
              </a:rPr>
              <a:t>88</a:t>
            </a:r>
            <a:r>
              <a:rPr lang="ja-JP" altLang="en-US" b="0" dirty="0">
                <a:latin typeface="+mn-ea"/>
                <a:ea typeface="+mn-ea"/>
              </a:rPr>
              <a:t>％の実績でした。</a:t>
            </a:r>
            <a:endParaRPr lang="en-US" altLang="ja-JP" b="0" dirty="0">
              <a:latin typeface="+mn-ea"/>
              <a:ea typeface="+mn-ea"/>
            </a:endParaRPr>
          </a:p>
          <a:p>
            <a:endParaRPr lang="en-US" altLang="ja-JP" b="0" dirty="0">
              <a:latin typeface="+mn-ea"/>
              <a:ea typeface="+mn-ea"/>
            </a:endParaRPr>
          </a:p>
          <a:p>
            <a:r>
              <a:rPr lang="en-US" altLang="ja-JP" dirty="0">
                <a:latin typeface="ＭＳ Ｐゴシック" panose="020B0600070205080204" pitchFamily="50" charset="-128"/>
                <a:ea typeface="ＭＳ Ｐゴシック" panose="020B0600070205080204" pitchFamily="50" charset="-128"/>
              </a:rPr>
              <a:t>2021</a:t>
            </a:r>
            <a:r>
              <a:rPr lang="ja-JP" altLang="en-US" dirty="0">
                <a:latin typeface="ＭＳ Ｐゴシック" panose="020B0600070205080204" pitchFamily="50" charset="-128"/>
                <a:ea typeface="ＭＳ Ｐゴシック" panose="020B0600070205080204" pitchFamily="50" charset="-128"/>
              </a:rPr>
              <a:t>年からの推移は、こちらの表／グラフのようになっております。</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（少し待つ）</a:t>
            </a:r>
            <a:endParaRPr lang="en-US" altLang="ja-JP" dirty="0">
              <a:latin typeface="ＭＳ Ｐゴシック" panose="020B0600070205080204" pitchFamily="50" charset="-128"/>
              <a:ea typeface="ＭＳ Ｐゴシック" panose="020B0600070205080204" pitchFamily="50" charset="-128"/>
            </a:endParaRPr>
          </a:p>
          <a:p>
            <a:endParaRPr lang="en-US" altLang="ja-JP" b="0" dirty="0">
              <a:latin typeface="+mn-ea"/>
              <a:ea typeface="+mn-ea"/>
            </a:endParaRPr>
          </a:p>
        </p:txBody>
      </p:sp>
    </p:spTree>
    <p:extLst>
      <p:ext uri="{BB962C8B-B14F-4D97-AF65-F5344CB8AC3E}">
        <p14:creationId xmlns:p14="http://schemas.microsoft.com/office/powerpoint/2010/main" val="2169763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miter lim="800000"/>
            <a:headEnd/>
            <a:tailEnd/>
          </a:ln>
        </p:spPr>
        <p:txBody>
          <a:bodyPr/>
          <a:lstStyle/>
          <a:p>
            <a:pPr defTabSz="912339"/>
            <a:fld id="{0C7ABD9C-1180-4E56-86A9-70371CD4684E}" type="slidenum">
              <a:rPr lang="en-US" altLang="ja-JP" smtClean="0">
                <a:ea typeface="ＭＳ Ｐゴシック" charset="-128"/>
              </a:rPr>
              <a:pPr defTabSz="912339"/>
              <a:t>12</a:t>
            </a:fld>
            <a:endParaRPr lang="en-US" altLang="ja-JP">
              <a:ea typeface="ＭＳ Ｐゴシック" charset="-128"/>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２．１．３　スキャナー一体型の国内出荷の実績推移　になります。</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搭載機能によりその内訳を分類しております。</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出荷台数のうち２次元対応機は</a:t>
            </a:r>
            <a:r>
              <a:rPr lang="en-US" altLang="ja-JP" dirty="0">
                <a:latin typeface="HGS創英角ｺﾞｼｯｸUB" pitchFamily="50" charset="-128"/>
                <a:ea typeface="HGS創英角ｺﾞｼｯｸUB" pitchFamily="50" charset="-128"/>
              </a:rPr>
              <a:t>29,267</a:t>
            </a:r>
            <a:r>
              <a:rPr lang="ja-JP" altLang="en-US" dirty="0">
                <a:latin typeface="ＭＳ Ｐゴシック" panose="020B0600070205080204" pitchFamily="50" charset="-128"/>
                <a:ea typeface="ＭＳ Ｐゴシック" panose="020B0600070205080204" pitchFamily="50" charset="-128"/>
              </a:rPr>
              <a:t>台で、スキャナ一体型全体で構成比は</a:t>
            </a:r>
            <a:r>
              <a:rPr lang="en-US" altLang="ja-JP" dirty="0">
                <a:latin typeface="ＭＳ Ｐゴシック" panose="020B0600070205080204" pitchFamily="50" charset="-128"/>
                <a:ea typeface="ＭＳ Ｐゴシック" panose="020B0600070205080204" pitchFamily="50" charset="-128"/>
              </a:rPr>
              <a:t>74%</a:t>
            </a:r>
            <a:r>
              <a:rPr lang="ja-JP" altLang="en-US" dirty="0">
                <a:latin typeface="ＭＳ Ｐゴシック" panose="020B0600070205080204" pitchFamily="50" charset="-128"/>
                <a:ea typeface="ＭＳ Ｐゴシック" panose="020B0600070205080204" pitchFamily="50" charset="-128"/>
              </a:rPr>
              <a:t>、対前年</a:t>
            </a:r>
            <a:r>
              <a:rPr lang="ja-JP" altLang="en-US" b="0" dirty="0">
                <a:latin typeface="ＭＳ Ｐゴシック" panose="020B0600070205080204" pitchFamily="50" charset="-128"/>
                <a:ea typeface="ＭＳ Ｐゴシック" panose="020B0600070205080204" pitchFamily="50" charset="-128"/>
              </a:rPr>
              <a:t>度比</a:t>
            </a:r>
            <a:r>
              <a:rPr lang="ja-JP" altLang="en-US" dirty="0">
                <a:latin typeface="ＭＳ Ｐゴシック" panose="020B0600070205080204" pitchFamily="50" charset="-128"/>
                <a:ea typeface="ＭＳ Ｐゴシック" panose="020B0600070205080204" pitchFamily="50" charset="-128"/>
              </a:rPr>
              <a:t>は</a:t>
            </a:r>
            <a:r>
              <a:rPr lang="en-US" altLang="ja-JP" dirty="0">
                <a:latin typeface="ＭＳ Ｐゴシック" panose="020B0600070205080204" pitchFamily="50" charset="-128"/>
                <a:ea typeface="ＭＳ Ｐゴシック" panose="020B0600070205080204" pitchFamily="50" charset="-128"/>
              </a:rPr>
              <a:t>80%</a:t>
            </a:r>
            <a:r>
              <a:rPr lang="ja-JP" altLang="en-US" dirty="0">
                <a:latin typeface="ＭＳ Ｐゴシック" panose="020B0600070205080204" pitchFamily="50" charset="-128"/>
                <a:ea typeface="ＭＳ Ｐゴシック" panose="020B0600070205080204" pitchFamily="50" charset="-128"/>
              </a:rPr>
              <a:t>でした。</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また、出荷台数のうち無線機能有は</a:t>
            </a:r>
            <a:r>
              <a:rPr lang="en-US" altLang="ja-JP" dirty="0">
                <a:latin typeface="HGS創英角ｺﾞｼｯｸUB" pitchFamily="50" charset="-128"/>
                <a:ea typeface="HGS創英角ｺﾞｼｯｸUB" pitchFamily="50" charset="-128"/>
              </a:rPr>
              <a:t>34,890</a:t>
            </a:r>
            <a:r>
              <a:rPr lang="ja-JP" altLang="en-US" dirty="0">
                <a:latin typeface="ＭＳ Ｐゴシック" panose="020B0600070205080204" pitchFamily="50" charset="-128"/>
                <a:ea typeface="ＭＳ Ｐゴシック" panose="020B0600070205080204" pitchFamily="50" charset="-128"/>
              </a:rPr>
              <a:t>台で、スキャナ一体型全体で構成比は</a:t>
            </a:r>
            <a:r>
              <a:rPr lang="en-US" altLang="ja-JP" dirty="0">
                <a:latin typeface="ＭＳ Ｐゴシック" panose="020B0600070205080204" pitchFamily="50" charset="-128"/>
                <a:ea typeface="ＭＳ Ｐゴシック" panose="020B0600070205080204" pitchFamily="50" charset="-128"/>
              </a:rPr>
              <a:t>88%</a:t>
            </a:r>
            <a:r>
              <a:rPr lang="ja-JP" altLang="en-US" dirty="0">
                <a:latin typeface="ＭＳ Ｐゴシック" panose="020B0600070205080204" pitchFamily="50" charset="-128"/>
                <a:ea typeface="ＭＳ Ｐゴシック" panose="020B0600070205080204" pitchFamily="50" charset="-128"/>
              </a:rPr>
              <a:t>、対前年</a:t>
            </a:r>
            <a:r>
              <a:rPr lang="ja-JP" altLang="en-US" b="0" dirty="0">
                <a:latin typeface="ＭＳ Ｐゴシック" panose="020B0600070205080204" pitchFamily="50" charset="-128"/>
                <a:ea typeface="ＭＳ Ｐゴシック" panose="020B0600070205080204" pitchFamily="50" charset="-128"/>
              </a:rPr>
              <a:t>度比</a:t>
            </a:r>
            <a:r>
              <a:rPr lang="ja-JP" altLang="en-US" dirty="0">
                <a:latin typeface="ＭＳ Ｐゴシック" panose="020B0600070205080204" pitchFamily="50" charset="-128"/>
                <a:ea typeface="ＭＳ Ｐゴシック" panose="020B0600070205080204" pitchFamily="50" charset="-128"/>
              </a:rPr>
              <a:t>は</a:t>
            </a:r>
            <a:r>
              <a:rPr lang="en-US" altLang="ja-JP" dirty="0">
                <a:latin typeface="ＭＳ Ｐゴシック" panose="020B0600070205080204" pitchFamily="50" charset="-128"/>
                <a:ea typeface="ＭＳ Ｐゴシック" panose="020B0600070205080204" pitchFamily="50" charset="-128"/>
              </a:rPr>
              <a:t>92%</a:t>
            </a:r>
            <a:r>
              <a:rPr lang="ja-JP" altLang="en-US" dirty="0">
                <a:latin typeface="ＭＳ Ｐゴシック" panose="020B0600070205080204" pitchFamily="50" charset="-128"/>
                <a:ea typeface="ＭＳ Ｐゴシック" panose="020B0600070205080204" pitchFamily="50" charset="-128"/>
              </a:rPr>
              <a:t>でした。</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そのほかの内訳については、こちらの表／グラフのようになっております。</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（少し待つ）</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09250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miter lim="800000"/>
            <a:headEnd/>
            <a:tailEnd/>
          </a:ln>
        </p:spPr>
        <p:txBody>
          <a:bodyPr/>
          <a:lstStyle/>
          <a:p>
            <a:pPr defTabSz="912339"/>
            <a:fld id="{21358270-643C-4705-A297-310DFE078D2A}" type="slidenum">
              <a:rPr lang="en-US" altLang="ja-JP" smtClean="0">
                <a:solidFill>
                  <a:srgbClr val="000000"/>
                </a:solidFill>
                <a:ea typeface="ＭＳ Ｐゴシック" charset="-128"/>
              </a:rPr>
              <a:pPr defTabSz="912339"/>
              <a:t>13</a:t>
            </a:fld>
            <a:endParaRPr lang="en-US" altLang="ja-JP">
              <a:solidFill>
                <a:srgbClr val="000000"/>
              </a:solidFill>
              <a:ea typeface="ＭＳ Ｐゴシック" charset="-128"/>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p:spPr>
        <p:txBody>
          <a:bodyPr/>
          <a:lstStyle/>
          <a:p>
            <a:pPr eaLnBrk="1" hangingPunct="1"/>
            <a:r>
              <a:rPr lang="ja-JP" altLang="en-US" b="0" dirty="0">
                <a:latin typeface="ＭＳ Ｐゴシック" panose="020B0600070205080204" pitchFamily="50" charset="-128"/>
                <a:ea typeface="ＭＳ Ｐゴシック" panose="020B0600070205080204" pitchFamily="50" charset="-128"/>
              </a:rPr>
              <a:t>秒：</a:t>
            </a:r>
            <a:endParaRPr lang="en-US" altLang="ja-JP" b="0" dirty="0">
              <a:latin typeface="ＭＳ Ｐゴシック" panose="020B0600070205080204" pitchFamily="50" charset="-128"/>
              <a:ea typeface="ＭＳ Ｐゴシック" panose="020B0600070205080204" pitchFamily="50" charset="-128"/>
            </a:endParaRPr>
          </a:p>
          <a:p>
            <a:pPr eaLnBrk="1" hangingPunct="1"/>
            <a:r>
              <a:rPr lang="ja-JP" altLang="en-US" b="0" dirty="0">
                <a:latin typeface="ＭＳ Ｐゴシック" panose="020B0600070205080204" pitchFamily="50" charset="-128"/>
                <a:ea typeface="ＭＳ Ｐゴシック" panose="020B0600070205080204" pitchFamily="50" charset="-128"/>
              </a:rPr>
              <a:t>２．１．４　標準型の国内出荷実績推移　になります。</a:t>
            </a:r>
            <a:endParaRPr lang="en-US" altLang="ja-JP" b="0" dirty="0">
              <a:latin typeface="ＭＳ Ｐゴシック" panose="020B0600070205080204" pitchFamily="50" charset="-128"/>
              <a:ea typeface="ＭＳ Ｐゴシック" panose="020B0600070205080204" pitchFamily="50" charset="-128"/>
            </a:endParaRPr>
          </a:p>
          <a:p>
            <a:pPr eaLnBrk="1" hangingPunct="1"/>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b="0" dirty="0">
                <a:latin typeface="ＭＳ Ｐゴシック" panose="020B0600070205080204" pitchFamily="50" charset="-128"/>
                <a:ea typeface="ＭＳ Ｐゴシック" panose="020B0600070205080204" pitchFamily="50" charset="-128"/>
              </a:rPr>
              <a:t>出荷台数が </a:t>
            </a:r>
            <a:r>
              <a:rPr lang="en-US" altLang="ja-JP" kern="100" dirty="0">
                <a:solidFill>
                  <a:srgbClr val="000000"/>
                </a:solidFill>
                <a:latin typeface="HGS創英角ｺﾞｼｯｸUB" panose="020B0900000000000000" pitchFamily="50" charset="-128"/>
                <a:ea typeface="HGS創英角ｺﾞｼｯｸUB" panose="020B0900000000000000" pitchFamily="50" charset="-128"/>
                <a:cs typeface="Times New Roman" panose="02020603050405020304" pitchFamily="18" charset="0"/>
              </a:rPr>
              <a:t>14,617</a:t>
            </a:r>
            <a:r>
              <a:rPr lang="ja-JP" altLang="en-US" b="0" dirty="0">
                <a:latin typeface="ＭＳ Ｐゴシック" panose="020B0600070205080204" pitchFamily="50" charset="-128"/>
                <a:ea typeface="ＭＳ Ｐゴシック" panose="020B0600070205080204" pitchFamily="50" charset="-128"/>
              </a:rPr>
              <a:t>台、対前年度比</a:t>
            </a:r>
            <a:r>
              <a:rPr lang="en-US" altLang="ja-JP" b="0" dirty="0">
                <a:latin typeface="ＭＳ Ｐゴシック" panose="020B0600070205080204" pitchFamily="50" charset="-128"/>
                <a:ea typeface="ＭＳ Ｐゴシック" panose="020B0600070205080204" pitchFamily="50" charset="-128"/>
              </a:rPr>
              <a:t>66</a:t>
            </a:r>
            <a:r>
              <a:rPr lang="ja-JP" altLang="en-US" b="0" dirty="0">
                <a:latin typeface="ＭＳ Ｐゴシック" panose="020B0600070205080204" pitchFamily="50" charset="-128"/>
                <a:ea typeface="ＭＳ Ｐゴシック" panose="020B0600070205080204" pitchFamily="50" charset="-128"/>
              </a:rPr>
              <a:t>％の実績でした。</a:t>
            </a:r>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b="0" dirty="0">
                <a:latin typeface="ＭＳ Ｐゴシック" panose="020B0600070205080204" pitchFamily="50" charset="-128"/>
                <a:ea typeface="ＭＳ Ｐゴシック" panose="020B0600070205080204" pitchFamily="50" charset="-128"/>
              </a:rPr>
              <a:t>出荷金額は </a:t>
            </a:r>
            <a:r>
              <a:rPr lang="en-US" altLang="ja-JP" b="0" dirty="0">
                <a:latin typeface="ＭＳ Ｐゴシック" panose="020B0600070205080204" pitchFamily="50" charset="-128"/>
                <a:ea typeface="ＭＳ Ｐゴシック" panose="020B0600070205080204" pitchFamily="50" charset="-128"/>
              </a:rPr>
              <a:t>21</a:t>
            </a:r>
            <a:r>
              <a:rPr lang="ja-JP" altLang="en-US" b="0" dirty="0">
                <a:latin typeface="ＭＳ Ｐゴシック" panose="020B0600070205080204" pitchFamily="50" charset="-128"/>
                <a:ea typeface="ＭＳ Ｐゴシック" panose="020B0600070205080204" pitchFamily="50" charset="-128"/>
              </a:rPr>
              <a:t>億</a:t>
            </a:r>
            <a:r>
              <a:rPr lang="en-US" altLang="ja-JP" b="0" dirty="0">
                <a:latin typeface="ＭＳ Ｐゴシック" panose="020B0600070205080204" pitchFamily="50" charset="-128"/>
                <a:ea typeface="ＭＳ Ｐゴシック" panose="020B0600070205080204" pitchFamily="50" charset="-128"/>
              </a:rPr>
              <a:t>2600</a:t>
            </a:r>
            <a:r>
              <a:rPr lang="ja-JP" altLang="en-US" b="0" dirty="0">
                <a:latin typeface="ＭＳ Ｐゴシック" panose="020B0600070205080204" pitchFamily="50" charset="-128"/>
                <a:ea typeface="ＭＳ Ｐゴシック" panose="020B0600070205080204" pitchFamily="50" charset="-128"/>
              </a:rPr>
              <a:t>万円で、対前年度比</a:t>
            </a:r>
            <a:r>
              <a:rPr lang="en-US" altLang="ja-JP" b="0" dirty="0">
                <a:latin typeface="ＭＳ Ｐゴシック" panose="020B0600070205080204" pitchFamily="50" charset="-128"/>
                <a:ea typeface="ＭＳ Ｐゴシック" panose="020B0600070205080204" pitchFamily="50" charset="-128"/>
              </a:rPr>
              <a:t>78</a:t>
            </a:r>
            <a:r>
              <a:rPr lang="ja-JP" altLang="en-US" b="0" dirty="0">
                <a:latin typeface="ＭＳ Ｐゴシック" panose="020B0600070205080204" pitchFamily="50" charset="-128"/>
                <a:ea typeface="ＭＳ Ｐゴシック" panose="020B0600070205080204" pitchFamily="50" charset="-128"/>
              </a:rPr>
              <a:t>％の実績でした。</a:t>
            </a:r>
            <a:endParaRPr lang="en-US" altLang="ja-JP" b="0" dirty="0">
              <a:latin typeface="ＭＳ Ｐゴシック" panose="020B0600070205080204" pitchFamily="50" charset="-128"/>
              <a:ea typeface="ＭＳ Ｐゴシック" panose="020B0600070205080204" pitchFamily="50" charset="-128"/>
            </a:endParaRPr>
          </a:p>
          <a:p>
            <a:pPr eaLnBrk="1" hangingPunct="1"/>
            <a:endParaRPr lang="en-US" altLang="ja-JP" b="0" dirty="0">
              <a:latin typeface="ＭＳ Ｐゴシック" panose="020B0600070205080204" pitchFamily="50" charset="-128"/>
              <a:ea typeface="ＭＳ Ｐゴシック" panose="020B0600070205080204" pitchFamily="50" charset="-128"/>
            </a:endParaRPr>
          </a:p>
          <a:p>
            <a:r>
              <a:rPr lang="en-US" altLang="ja-JP" dirty="0">
                <a:latin typeface="ＭＳ Ｐゴシック" panose="020B0600070205080204" pitchFamily="50" charset="-128"/>
                <a:ea typeface="ＭＳ Ｐゴシック" panose="020B0600070205080204" pitchFamily="50" charset="-128"/>
              </a:rPr>
              <a:t>2021</a:t>
            </a:r>
            <a:r>
              <a:rPr lang="ja-JP" altLang="en-US" dirty="0">
                <a:latin typeface="ＭＳ Ｐゴシック" panose="020B0600070205080204" pitchFamily="50" charset="-128"/>
                <a:ea typeface="ＭＳ Ｐゴシック" panose="020B0600070205080204" pitchFamily="50" charset="-128"/>
              </a:rPr>
              <a:t>年</a:t>
            </a:r>
            <a:r>
              <a:rPr lang="ja-JP" altLang="en-US" b="0" dirty="0">
                <a:latin typeface="ＭＳ Ｐゴシック" panose="020B0600070205080204" pitchFamily="50" charset="-128"/>
                <a:ea typeface="ＭＳ Ｐゴシック" panose="020B0600070205080204" pitchFamily="50" charset="-128"/>
              </a:rPr>
              <a:t>度</a:t>
            </a:r>
            <a:r>
              <a:rPr lang="ja-JP" altLang="en-US" dirty="0">
                <a:latin typeface="ＭＳ Ｐゴシック" panose="020B0600070205080204" pitchFamily="50" charset="-128"/>
                <a:ea typeface="ＭＳ Ｐゴシック" panose="020B0600070205080204" pitchFamily="50" charset="-128"/>
              </a:rPr>
              <a:t>からの推移は、こちらの表／グラフのようになっております。</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（少し待つ）</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ja-JP" altLang="ja-JP" b="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18267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miter lim="800000"/>
            <a:headEnd/>
            <a:tailEnd/>
          </a:ln>
        </p:spPr>
        <p:txBody>
          <a:bodyPr/>
          <a:lstStyle/>
          <a:p>
            <a:pPr defTabSz="912339"/>
            <a:fld id="{6DCB49CA-0277-47CE-B773-F0B930DA7488}" type="slidenum">
              <a:rPr lang="en-US" altLang="ja-JP" smtClean="0">
                <a:ea typeface="ＭＳ Ｐゴシック" charset="-128"/>
              </a:rPr>
              <a:pPr defTabSz="912339"/>
              <a:t>14</a:t>
            </a:fld>
            <a:endParaRPr lang="en-US" altLang="ja-JP">
              <a:ea typeface="ＭＳ Ｐゴシック" charset="-128"/>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pPr defTabSz="913925" eaLnBrk="1" hangingPunct="1">
              <a:defRPr/>
            </a:pPr>
            <a:r>
              <a:rPr lang="ja-JP" altLang="en-US" b="0" dirty="0">
                <a:latin typeface="ＭＳ Ｐゴシック" panose="020B0600070205080204" pitchFamily="50" charset="-128"/>
                <a:ea typeface="ＭＳ Ｐゴシック" panose="020B0600070205080204" pitchFamily="50" charset="-128"/>
              </a:rPr>
              <a:t>秒：</a:t>
            </a:r>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b="0" dirty="0">
                <a:latin typeface="ＭＳ Ｐゴシック" panose="020B0600070205080204" pitchFamily="50" charset="-128"/>
                <a:ea typeface="ＭＳ Ｐゴシック" panose="020B0600070205080204" pitchFamily="50" charset="-128"/>
              </a:rPr>
              <a:t>２．１．５　国内出荷実績推移のカテゴリ別（まとめ）になります。</a:t>
            </a:r>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b="0" dirty="0">
                <a:latin typeface="ＭＳ Ｐゴシック" panose="020B0600070205080204" pitchFamily="50" charset="-128"/>
                <a:ea typeface="ＭＳ Ｐゴシック" panose="020B0600070205080204" pitchFamily="50" charset="-128"/>
              </a:rPr>
              <a:t>全体の出荷台数が、</a:t>
            </a:r>
            <a:r>
              <a:rPr lang="en-US" altLang="ja-JP" dirty="0">
                <a:latin typeface="HGP創英角ｺﾞｼｯｸUB" panose="020B0900000000000000" pitchFamily="50" charset="-128"/>
                <a:ea typeface="HGP創英角ｺﾞｼｯｸUB" panose="020B0900000000000000" pitchFamily="50" charset="-128"/>
              </a:rPr>
              <a:t>54,244</a:t>
            </a:r>
            <a:r>
              <a:rPr lang="en-US" altLang="ja-JP" b="0" dirty="0">
                <a:latin typeface="ＭＳ Ｐゴシック" panose="020B0600070205080204" pitchFamily="50" charset="-128"/>
                <a:ea typeface="ＭＳ Ｐゴシック" panose="020B0600070205080204" pitchFamily="50" charset="-128"/>
              </a:rPr>
              <a:t> </a:t>
            </a:r>
            <a:r>
              <a:rPr lang="ja-JP" altLang="en-US" b="0" dirty="0">
                <a:latin typeface="ＭＳ Ｐゴシック" panose="020B0600070205080204" pitchFamily="50" charset="-128"/>
                <a:ea typeface="ＭＳ Ｐゴシック" panose="020B0600070205080204" pitchFamily="50" charset="-128"/>
              </a:rPr>
              <a:t>台で対前年度比</a:t>
            </a:r>
            <a:r>
              <a:rPr lang="en-US" altLang="ja-JP" b="0" dirty="0">
                <a:latin typeface="ＭＳ Ｐゴシック" panose="020B0600070205080204" pitchFamily="50" charset="-128"/>
                <a:ea typeface="ＭＳ Ｐゴシック" panose="020B0600070205080204" pitchFamily="50" charset="-128"/>
              </a:rPr>
              <a:t>54%</a:t>
            </a:r>
            <a:r>
              <a:rPr lang="ja-JP" altLang="en-US" b="0" dirty="0">
                <a:latin typeface="ＭＳ Ｐゴシック" panose="020B0600070205080204" pitchFamily="50" charset="-128"/>
                <a:ea typeface="ＭＳ Ｐゴシック" panose="020B0600070205080204" pitchFamily="50" charset="-128"/>
              </a:rPr>
              <a:t>の実績でした。</a:t>
            </a:r>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b="0" dirty="0">
                <a:latin typeface="ＭＳ Ｐゴシック" panose="020B0600070205080204" pitchFamily="50" charset="-128"/>
                <a:ea typeface="ＭＳ Ｐゴシック" panose="020B0600070205080204" pitchFamily="50" charset="-128"/>
              </a:rPr>
              <a:t>全体の出荷金額は、</a:t>
            </a:r>
            <a:r>
              <a:rPr lang="en-US" altLang="ja-JP" b="0" dirty="0">
                <a:latin typeface="ＭＳ Ｐゴシック" panose="020B0600070205080204" pitchFamily="50" charset="-128"/>
                <a:ea typeface="ＭＳ Ｐゴシック" panose="020B0600070205080204" pitchFamily="50" charset="-128"/>
              </a:rPr>
              <a:t>84</a:t>
            </a:r>
            <a:r>
              <a:rPr lang="ja-JP" altLang="en-US" b="0" dirty="0">
                <a:latin typeface="ＭＳ Ｐゴシック" panose="020B0600070205080204" pitchFamily="50" charset="-128"/>
                <a:ea typeface="ＭＳ Ｐゴシック" panose="020B0600070205080204" pitchFamily="50" charset="-128"/>
              </a:rPr>
              <a:t>億</a:t>
            </a:r>
            <a:r>
              <a:rPr lang="en-US" altLang="ja-JP" b="0" dirty="0">
                <a:latin typeface="ＭＳ Ｐゴシック" panose="020B0600070205080204" pitchFamily="50" charset="-128"/>
                <a:ea typeface="ＭＳ Ｐゴシック" panose="020B0600070205080204" pitchFamily="50" charset="-128"/>
              </a:rPr>
              <a:t>9900</a:t>
            </a:r>
            <a:r>
              <a:rPr lang="ja-JP" altLang="en-US" b="0" dirty="0">
                <a:latin typeface="ＭＳ Ｐゴシック" panose="020B0600070205080204" pitchFamily="50" charset="-128"/>
                <a:ea typeface="ＭＳ Ｐゴシック" panose="020B0600070205080204" pitchFamily="50" charset="-128"/>
              </a:rPr>
              <a:t>万円で対前年度比</a:t>
            </a:r>
            <a:r>
              <a:rPr lang="en-US" altLang="ja-JP" b="0" dirty="0">
                <a:latin typeface="ＭＳ Ｐゴシック" panose="020B0600070205080204" pitchFamily="50" charset="-128"/>
                <a:ea typeface="ＭＳ Ｐゴシック" panose="020B0600070205080204" pitchFamily="50" charset="-128"/>
              </a:rPr>
              <a:t>101</a:t>
            </a:r>
            <a:r>
              <a:rPr lang="ja-JP" altLang="en-US" b="0" dirty="0">
                <a:latin typeface="ＭＳ Ｐゴシック" panose="020B0600070205080204" pitchFamily="50" charset="-128"/>
                <a:ea typeface="ＭＳ Ｐゴシック" panose="020B0600070205080204" pitchFamily="50" charset="-128"/>
              </a:rPr>
              <a:t>％の実績でした。</a:t>
            </a:r>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b="0" dirty="0">
                <a:latin typeface="ＭＳ Ｐゴシック" panose="020B0600070205080204" pitchFamily="50" charset="-128"/>
                <a:ea typeface="ＭＳ Ｐゴシック" panose="020B0600070205080204" pitchFamily="50" charset="-128"/>
              </a:rPr>
              <a:t>スキャナー一体型は減少で、</a:t>
            </a:r>
            <a:r>
              <a:rPr lang="ja-JP" altLang="en-US" b="0">
                <a:latin typeface="ＭＳ Ｐゴシック" panose="020B0600070205080204" pitchFamily="50" charset="-128"/>
                <a:ea typeface="ＭＳ Ｐゴシック" panose="020B0600070205080204" pitchFamily="50" charset="-128"/>
              </a:rPr>
              <a:t>標準型は減少、</a:t>
            </a:r>
            <a:r>
              <a:rPr lang="ja-JP" altLang="en-US" b="0" dirty="0">
                <a:latin typeface="ＭＳ Ｐゴシック" panose="020B0600070205080204" pitchFamily="50" charset="-128"/>
                <a:ea typeface="ＭＳ Ｐゴシック" panose="020B0600070205080204" pitchFamily="50" charset="-128"/>
              </a:rPr>
              <a:t>全体では減少となりました。</a:t>
            </a:r>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b="0" dirty="0">
                <a:solidFill>
                  <a:schemeClr val="tx1"/>
                </a:solidFill>
                <a:latin typeface="ＭＳ Ｐゴシック" panose="020B0600070205080204" pitchFamily="50" charset="-128"/>
                <a:ea typeface="ＭＳ Ｐゴシック" panose="020B0600070205080204" pitchFamily="50" charset="-128"/>
              </a:rPr>
              <a:t>（少し待つ）</a:t>
            </a:r>
            <a:endParaRPr lang="en-US" altLang="ja-JP" b="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80738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miter lim="800000"/>
            <a:headEnd/>
            <a:tailEnd/>
          </a:ln>
        </p:spPr>
        <p:txBody>
          <a:bodyPr/>
          <a:lstStyle/>
          <a:p>
            <a:pPr defTabSz="912339"/>
            <a:fld id="{FB40B904-65B8-4A06-8D69-E88B8E62B0EF}" type="slidenum">
              <a:rPr lang="en-US" altLang="ja-JP" smtClean="0">
                <a:ea typeface="ＭＳ Ｐゴシック" charset="-128"/>
              </a:rPr>
              <a:pPr defTabSz="912339"/>
              <a:t>15</a:t>
            </a:fld>
            <a:endParaRPr lang="en-US" altLang="ja-JP">
              <a:ea typeface="ＭＳ Ｐゴシック" charset="-128"/>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続きまして、</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２．２　出荷実績の業種別分類　になります。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ja-JP" altLang="ja-JP" dirty="0"/>
          </a:p>
        </p:txBody>
      </p:sp>
    </p:spTree>
    <p:extLst>
      <p:ext uri="{BB962C8B-B14F-4D97-AF65-F5344CB8AC3E}">
        <p14:creationId xmlns:p14="http://schemas.microsoft.com/office/powerpoint/2010/main" val="165224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miter lim="800000"/>
            <a:headEnd/>
            <a:tailEnd/>
          </a:ln>
        </p:spPr>
        <p:txBody>
          <a:bodyPr/>
          <a:lstStyle/>
          <a:p>
            <a:pPr defTabSz="912339"/>
            <a:fld id="{3507154A-DB9C-4DA7-8B3C-0BA2130655D5}" type="slidenum">
              <a:rPr lang="en-US" altLang="ja-JP" smtClean="0">
                <a:ea typeface="ＭＳ Ｐゴシック" charset="-128"/>
              </a:rPr>
              <a:pPr defTabSz="912339"/>
              <a:t>16</a:t>
            </a:fld>
            <a:endParaRPr lang="en-US" altLang="ja-JP">
              <a:ea typeface="ＭＳ Ｐゴシック" charset="-128"/>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03288" y="4713359"/>
            <a:ext cx="4938712" cy="4438811"/>
          </a:xfrm>
          <a:noFill/>
        </p:spPr>
        <p:txBody>
          <a:bodyPr/>
          <a:lstStyle/>
          <a:p>
            <a:pPr eaLnBrk="1" hangingPunct="1"/>
            <a:r>
              <a:rPr lang="ja-JP" altLang="en-US" dirty="0">
                <a:latin typeface="+mn-ea"/>
                <a:ea typeface="+mn-ea"/>
              </a:rPr>
              <a:t>秒：</a:t>
            </a:r>
            <a:endParaRPr lang="en-US" altLang="ja-JP" dirty="0">
              <a:latin typeface="+mn-ea"/>
              <a:ea typeface="+mn-ea"/>
            </a:endParaRPr>
          </a:p>
          <a:p>
            <a:pPr defTabSz="914248" eaLnBrk="1" hangingPunct="1">
              <a:defRPr/>
            </a:pPr>
            <a:r>
              <a:rPr lang="ja-JP" altLang="en-US" dirty="0">
                <a:latin typeface="+mn-ea"/>
                <a:ea typeface="+mn-ea"/>
              </a:rPr>
              <a:t>２．２．１　ハンディターミナル集計における業種分類と用途　になります。</a:t>
            </a:r>
            <a:endParaRPr lang="en-US" altLang="ja-JP" dirty="0">
              <a:latin typeface="+mn-ea"/>
              <a:ea typeface="+mn-ea"/>
            </a:endParaRPr>
          </a:p>
          <a:p>
            <a:pPr defTabSz="914248" eaLnBrk="1" hangingPunct="1">
              <a:defRPr/>
            </a:pPr>
            <a:endParaRPr lang="en-US" altLang="ja-JP" dirty="0">
              <a:latin typeface="+mn-ea"/>
              <a:ea typeface="+mn-ea"/>
            </a:endParaRPr>
          </a:p>
          <a:p>
            <a:pPr defTabSz="914248" eaLnBrk="1" hangingPunct="1">
              <a:defRPr/>
            </a:pPr>
            <a:r>
              <a:rPr lang="ja-JP" altLang="en-US" dirty="0">
                <a:latin typeface="+mn-ea"/>
                <a:ea typeface="+mn-ea"/>
              </a:rPr>
              <a:t>ハンディターミナルの出荷統計は、次の８業種で行っております。</a:t>
            </a:r>
            <a:endParaRPr lang="en-US" altLang="ja-JP" dirty="0">
              <a:latin typeface="+mn-ea"/>
              <a:ea typeface="+mn-ea"/>
            </a:endParaRPr>
          </a:p>
          <a:p>
            <a:pPr eaLnBrk="1" hangingPunct="1"/>
            <a:r>
              <a:rPr lang="ja-JP" altLang="en-US" dirty="0">
                <a:latin typeface="+mn-ea"/>
                <a:ea typeface="+mn-ea"/>
              </a:rPr>
              <a:t>流通／小売、運輸、製造、倉庫／物流、電気／ガス／水道、金融／保険、医療、その他　です。</a:t>
            </a:r>
            <a:endParaRPr lang="en-US" altLang="ja-JP" dirty="0">
              <a:latin typeface="+mn-ea"/>
              <a:ea typeface="+mn-ea"/>
            </a:endParaRPr>
          </a:p>
          <a:p>
            <a:pPr eaLnBrk="1" hangingPunct="1"/>
            <a:endParaRPr lang="en-US" altLang="ja-JP" dirty="0">
              <a:latin typeface="+mn-ea"/>
              <a:ea typeface="+mn-ea"/>
            </a:endParaRPr>
          </a:p>
          <a:p>
            <a:pPr eaLnBrk="1" hangingPunct="1"/>
            <a:r>
              <a:rPr lang="ja-JP" altLang="en-US" dirty="0">
                <a:latin typeface="+mn-ea"/>
                <a:ea typeface="+mn-ea"/>
              </a:rPr>
              <a:t>「流通／小売」では　“店舗内の在庫管理”、　「製造や倉庫／物流」では“入出庫”　といった、</a:t>
            </a:r>
            <a:endParaRPr lang="en-US" altLang="ja-JP" dirty="0">
              <a:latin typeface="+mn-ea"/>
              <a:ea typeface="+mn-ea"/>
            </a:endParaRPr>
          </a:p>
          <a:p>
            <a:pPr eaLnBrk="1" hangingPunct="1"/>
            <a:r>
              <a:rPr lang="ja-JP" altLang="en-US" dirty="0">
                <a:latin typeface="+mn-ea"/>
                <a:ea typeface="+mn-ea"/>
              </a:rPr>
              <a:t>各業種ごとの主な用途をあげております。</a:t>
            </a:r>
            <a:endParaRPr lang="en-US" altLang="ja-JP" dirty="0">
              <a:latin typeface="+mn-ea"/>
              <a:ea typeface="+mn-ea"/>
            </a:endParaRPr>
          </a:p>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（少し待つ）</a:t>
            </a:r>
            <a:endParaRPr lang="en-US" altLang="ja-JP" dirty="0">
              <a:latin typeface="+mn-ea"/>
              <a:ea typeface="+mn-ea"/>
            </a:endParaRPr>
          </a:p>
        </p:txBody>
      </p:sp>
    </p:spTree>
    <p:extLst>
      <p:ext uri="{BB962C8B-B14F-4D97-AF65-F5344CB8AC3E}">
        <p14:creationId xmlns:p14="http://schemas.microsoft.com/office/powerpoint/2010/main" val="1917758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miter lim="800000"/>
            <a:headEnd/>
            <a:tailEnd/>
          </a:ln>
        </p:spPr>
        <p:txBody>
          <a:bodyPr/>
          <a:lstStyle/>
          <a:p>
            <a:pPr defTabSz="912339"/>
            <a:fld id="{C48201D1-C174-4AE3-854A-2C9133EB1B42}" type="slidenum">
              <a:rPr lang="en-US" altLang="ja-JP" smtClean="0">
                <a:ea typeface="ＭＳ Ｐゴシック" charset="-128"/>
              </a:rPr>
              <a:pPr defTabSz="912339"/>
              <a:t>17</a:t>
            </a:fld>
            <a:endParaRPr lang="en-US" altLang="ja-JP">
              <a:ea typeface="ＭＳ Ｐゴシック" charset="-128"/>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２．２．２　</a:t>
            </a:r>
            <a:r>
              <a:rPr lang="en-US" altLang="ja-JP" dirty="0">
                <a:latin typeface="ＭＳ Ｐゴシック" panose="020B0600070205080204" pitchFamily="50" charset="-128"/>
                <a:ea typeface="ＭＳ Ｐゴシック" panose="020B0600070205080204" pitchFamily="50" charset="-128"/>
              </a:rPr>
              <a:t>2024</a:t>
            </a:r>
            <a:r>
              <a:rPr lang="ja-JP" altLang="en-US" dirty="0">
                <a:latin typeface="ＭＳ Ｐゴシック" panose="020B0600070205080204" pitchFamily="50" charset="-128"/>
                <a:ea typeface="ＭＳ Ｐゴシック" panose="020B0600070205080204" pitchFamily="50" charset="-128"/>
              </a:rPr>
              <a:t>年度の出荷台数の業種別の実績　になります。</a:t>
            </a:r>
            <a:endParaRPr lang="en-US" altLang="ja-JP" dirty="0">
              <a:latin typeface="ＭＳ Ｐゴシック" panose="020B0600070205080204" pitchFamily="50" charset="-128"/>
              <a:ea typeface="ＭＳ Ｐゴシック" panose="020B0600070205080204" pitchFamily="50" charset="-128"/>
            </a:endParaRPr>
          </a:p>
          <a:p>
            <a:pPr defTabSz="914248" eaLnBrk="1" hangingPunct="1"/>
            <a:r>
              <a:rPr lang="ja-JP" altLang="en-US" dirty="0">
                <a:latin typeface="ＭＳ Ｐゴシック" panose="020B0600070205080204" pitchFamily="50" charset="-128"/>
                <a:ea typeface="ＭＳ Ｐゴシック" panose="020B0600070205080204" pitchFamily="50" charset="-128"/>
              </a:rPr>
              <a:t>前年差は台数としております。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出荷台数</a:t>
            </a:r>
            <a:r>
              <a:rPr lang="en-US" altLang="ja-JP" dirty="0">
                <a:latin typeface="ＭＳ Ｐゴシック" panose="020B0600070205080204" pitchFamily="50" charset="-128"/>
                <a:ea typeface="ＭＳ Ｐゴシック" panose="020B0600070205080204" pitchFamily="50" charset="-128"/>
              </a:rPr>
              <a:t>54,244</a:t>
            </a:r>
            <a:r>
              <a:rPr lang="ja-JP" altLang="en-US" dirty="0">
                <a:latin typeface="ＭＳ Ｐゴシック" panose="020B0600070205080204" pitchFamily="50" charset="-128"/>
                <a:ea typeface="ＭＳ Ｐゴシック" panose="020B0600070205080204" pitchFamily="50" charset="-128"/>
              </a:rPr>
              <a:t>台の業種別の内訳です。 台数が多い業種としまして、</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流通／小売業が</a:t>
            </a:r>
            <a:r>
              <a:rPr lang="en-US" altLang="ja-JP" dirty="0">
                <a:ea typeface="HGP創英角ｺﾞｼｯｸUB" pitchFamily="50" charset="-128"/>
              </a:rPr>
              <a:t>38,245</a:t>
            </a:r>
            <a:r>
              <a:rPr lang="ja-JP" altLang="en-US" dirty="0">
                <a:latin typeface="ＭＳ Ｐゴシック" panose="020B0600070205080204" pitchFamily="50" charset="-128"/>
                <a:ea typeface="ＭＳ Ｐゴシック" panose="020B0600070205080204" pitchFamily="50" charset="-128"/>
              </a:rPr>
              <a:t>台、　倉庫</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物流が</a:t>
            </a:r>
            <a:r>
              <a:rPr lang="en-US" altLang="ja-JP" dirty="0">
                <a:ea typeface="HGP創英角ｺﾞｼｯｸUB" pitchFamily="50" charset="-128"/>
              </a:rPr>
              <a:t>5,770</a:t>
            </a:r>
            <a:r>
              <a:rPr lang="ja-JP" altLang="en-US" dirty="0">
                <a:latin typeface="ＭＳ Ｐゴシック" panose="020B0600070205080204" pitchFamily="50" charset="-128"/>
                <a:ea typeface="ＭＳ Ｐゴシック" panose="020B0600070205080204" pitchFamily="50" charset="-128"/>
              </a:rPr>
              <a:t>台、製造が</a:t>
            </a:r>
            <a:r>
              <a:rPr lang="en-US" altLang="ja-JP" dirty="0">
                <a:ea typeface="HGP創英角ｺﾞｼｯｸUB" pitchFamily="50" charset="-128"/>
              </a:rPr>
              <a:t>3,812</a:t>
            </a:r>
            <a:r>
              <a:rPr lang="ja-JP" altLang="en-US" dirty="0">
                <a:latin typeface="ＭＳ Ｐゴシック" panose="020B0600070205080204" pitchFamily="50" charset="-128"/>
                <a:ea typeface="ＭＳ Ｐゴシック" panose="020B0600070205080204" pitchFamily="50" charset="-128"/>
              </a:rPr>
              <a:t>台　となっております。</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他の業種はこちらの資料の通りになります。</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（少し待つ）</a:t>
            </a:r>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07451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txBox="1">
            <a:spLocks noGrp="1" noChangeArrowheads="1"/>
          </p:cNvSpPr>
          <p:nvPr/>
        </p:nvSpPr>
        <p:spPr bwMode="auto">
          <a:xfrm>
            <a:off x="3816353" y="9371173"/>
            <a:ext cx="2919413" cy="495142"/>
          </a:xfrm>
          <a:prstGeom prst="rect">
            <a:avLst/>
          </a:prstGeom>
          <a:noFill/>
          <a:ln w="9525">
            <a:noFill/>
            <a:miter lim="800000"/>
            <a:headEnd/>
            <a:tailEnd/>
          </a:ln>
        </p:spPr>
        <p:txBody>
          <a:bodyPr lIns="91205" tIns="45603" rIns="91205" bIns="45603" anchor="b"/>
          <a:lstStyle/>
          <a:p>
            <a:pPr algn="r" defTabSz="920272"/>
            <a:fld id="{389805C9-344B-4C76-901A-A028A7ED7A14}" type="slidenum">
              <a:rPr lang="en-US" altLang="ja-JP" sz="1200"/>
              <a:pPr algn="r" defTabSz="920272"/>
              <a:t>18</a:t>
            </a:fld>
            <a:endParaRPr lang="en-US" altLang="ja-JP"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２．２．</a:t>
            </a:r>
            <a:r>
              <a:rPr lang="en-US" altLang="ja-JP" dirty="0">
                <a:latin typeface="ＭＳ Ｐゴシック" panose="020B0600070205080204" pitchFamily="50" charset="-128"/>
                <a:ea typeface="ＭＳ Ｐゴシック" panose="020B0600070205080204" pitchFamily="50" charset="-128"/>
              </a:rPr>
              <a:t>3</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2023</a:t>
            </a:r>
            <a:r>
              <a:rPr lang="ja-JP" altLang="en-US" dirty="0">
                <a:latin typeface="ＭＳ Ｐゴシック" panose="020B0600070205080204" pitchFamily="50" charset="-128"/>
                <a:ea typeface="ＭＳ Ｐゴシック" panose="020B0600070205080204" pitchFamily="50" charset="-128"/>
              </a:rPr>
              <a:t>年度の国内出荷実績の、業種別・カテゴリ別　になります。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カテゴリごとの、構成比の上位３業種を黄色で網掛けしております。</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ハンディターミナル全体では、</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１位　流通／小売　２位　倉庫／物流　３位　運輸　となっております。</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カテゴリ別では、グリップ型、　</a:t>
            </a:r>
            <a:r>
              <a:rPr lang="en-US" altLang="ja-JP" dirty="0">
                <a:latin typeface="ＭＳ Ｐゴシック" panose="020B0600070205080204" pitchFamily="50" charset="-128"/>
                <a:ea typeface="ＭＳ Ｐゴシック" panose="020B0600070205080204" pitchFamily="50" charset="-128"/>
              </a:rPr>
              <a:t>PDA</a:t>
            </a:r>
            <a:r>
              <a:rPr lang="ja-JP" altLang="en-US" dirty="0">
                <a:latin typeface="ＭＳ Ｐゴシック" panose="020B0600070205080204" pitchFamily="50" charset="-128"/>
                <a:ea typeface="ＭＳ Ｐゴシック" panose="020B0600070205080204" pitchFamily="50" charset="-128"/>
              </a:rPr>
              <a:t>型、　標準型の全てで流通／小売が最も構成比が高くなっております。</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（少し待つ）</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49836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miter lim="800000"/>
            <a:headEnd/>
            <a:tailEnd/>
          </a:ln>
        </p:spPr>
        <p:txBody>
          <a:bodyPr/>
          <a:lstStyle/>
          <a:p>
            <a:pPr defTabSz="912339"/>
            <a:fld id="{A648971F-7AAA-4288-9EA5-222D1DBACCAE}" type="slidenum">
              <a:rPr lang="en-US" altLang="ja-JP" smtClean="0">
                <a:ea typeface="ＭＳ Ｐゴシック" charset="-128"/>
              </a:rPr>
              <a:pPr defTabSz="912339"/>
              <a:t>19</a:t>
            </a:fld>
            <a:endParaRPr lang="en-US" altLang="ja-JP">
              <a:ea typeface="ＭＳ Ｐゴシック" charset="-128"/>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２．２</a:t>
            </a:r>
            <a:r>
              <a:rPr lang="en-US" altLang="ja-JP" dirty="0">
                <a:latin typeface="ＭＳ Ｐゴシック" panose="020B0600070205080204" pitchFamily="50" charset="-128"/>
                <a:ea typeface="ＭＳ Ｐゴシック" panose="020B0600070205080204" pitchFamily="50" charset="-128"/>
              </a:rPr>
              <a:t>. 4</a:t>
            </a:r>
            <a:r>
              <a:rPr lang="ja-JP" altLang="en-US" dirty="0">
                <a:latin typeface="ＭＳ Ｐゴシック" panose="020B0600070205080204" pitchFamily="50" charset="-128"/>
                <a:ea typeface="ＭＳ Ｐゴシック" panose="020B0600070205080204" pitchFamily="50" charset="-128"/>
              </a:rPr>
              <a:t>　国内出荷実績推移（業種別まとめ）になります。</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台数を積上げグラフ化したものです。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業種別一覧にまとめますと、</a:t>
            </a:r>
            <a:r>
              <a:rPr lang="en-US" altLang="ja-JP" dirty="0">
                <a:latin typeface="ＭＳ Ｐゴシック" panose="020B0600070205080204" pitchFamily="50" charset="-128"/>
                <a:ea typeface="ＭＳ Ｐゴシック" panose="020B0600070205080204" pitchFamily="50" charset="-128"/>
              </a:rPr>
              <a:t>2024</a:t>
            </a:r>
            <a:r>
              <a:rPr lang="ja-JP" altLang="en-US" dirty="0">
                <a:latin typeface="ＭＳ Ｐゴシック" panose="020B0600070205080204" pitchFamily="50" charset="-128"/>
                <a:ea typeface="ＭＳ Ｐゴシック" panose="020B0600070205080204" pitchFamily="50" charset="-128"/>
              </a:rPr>
              <a:t>年度は、運輸の減少幅が一番大きく、</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次いで　流通／小売の、電気・ガス・水道の減少幅が大きくなっておりました。</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（少し待つ）</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8115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miter lim="800000"/>
            <a:headEnd/>
            <a:tailEnd/>
          </a:ln>
        </p:spPr>
        <p:txBody>
          <a:bodyPr/>
          <a:lstStyle/>
          <a:p>
            <a:pPr defTabSz="912339"/>
            <a:fld id="{0356F2CF-5D1B-426C-B81D-A92AFA355AEE}" type="slidenum">
              <a:rPr lang="en-US" altLang="ja-JP" smtClean="0">
                <a:ea typeface="ＭＳ Ｐゴシック" charset="-128"/>
              </a:rPr>
              <a:pPr defTabSz="912339"/>
              <a:t>2</a:t>
            </a:fld>
            <a:endParaRPr lang="en-US" altLang="ja-JP">
              <a:ea typeface="ＭＳ Ｐゴシック" charset="-128"/>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ハンディターミナル専門委員会は、</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en-US" altLang="ja-JP" dirty="0">
                <a:latin typeface="ＭＳ Ｐゴシック" panose="020B0600070205080204" pitchFamily="50" charset="-128"/>
                <a:ea typeface="ＭＳ Ｐゴシック" panose="020B0600070205080204" pitchFamily="50" charset="-128"/>
              </a:rPr>
              <a:t>2024</a:t>
            </a:r>
            <a:r>
              <a:rPr lang="ja-JP" altLang="en-US" dirty="0">
                <a:latin typeface="ＭＳ Ｐゴシック" panose="020B0600070205080204" pitchFamily="50" charset="-128"/>
                <a:ea typeface="ＭＳ Ｐゴシック" panose="020B0600070205080204" pitchFamily="50" charset="-128"/>
              </a:rPr>
              <a:t>年度につきましては、こちらに記載のございます委員会参加企業の </a:t>
            </a:r>
            <a:r>
              <a:rPr lang="en-US" altLang="ja-JP" dirty="0">
                <a:latin typeface="ＭＳ Ｐゴシック" panose="020B0600070205080204" pitchFamily="50" charset="-128"/>
                <a:ea typeface="ＭＳ Ｐゴシック" panose="020B0600070205080204" pitchFamily="50" charset="-128"/>
              </a:rPr>
              <a:t>4</a:t>
            </a:r>
            <a:r>
              <a:rPr lang="ja-JP" altLang="en-US" dirty="0">
                <a:latin typeface="ＭＳ Ｐゴシック" panose="020B0600070205080204" pitchFamily="50" charset="-128"/>
                <a:ea typeface="ＭＳ Ｐゴシック" panose="020B0600070205080204" pitchFamily="50" charset="-128"/>
              </a:rPr>
              <a:t>社に加えまして、</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統計のみの参加企業様を含めて、合計 </a:t>
            </a:r>
            <a:r>
              <a:rPr lang="en-US" altLang="ja-JP" dirty="0">
                <a:latin typeface="ＭＳ Ｐゴシック" panose="020B0600070205080204" pitchFamily="50" charset="-128"/>
                <a:ea typeface="ＭＳ Ｐゴシック" panose="020B0600070205080204" pitchFamily="50" charset="-128"/>
              </a:rPr>
              <a:t>7</a:t>
            </a:r>
            <a:r>
              <a:rPr lang="ja-JP" altLang="en-US" dirty="0">
                <a:latin typeface="ＭＳ Ｐゴシック" panose="020B0600070205080204" pitchFamily="50" charset="-128"/>
                <a:ea typeface="ＭＳ Ｐゴシック" panose="020B0600070205080204" pitchFamily="50" charset="-128"/>
              </a:rPr>
              <a:t>社での構成となっております。</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国内ハンディターミナルメーカーの多くにご参加頂いておりまして、統計のカバレッジが非常に高く、</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精度の高い統計が確保されております。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ja-JP"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71732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miter lim="800000"/>
            <a:headEnd/>
            <a:tailEnd/>
          </a:ln>
        </p:spPr>
        <p:txBody>
          <a:bodyPr/>
          <a:lstStyle/>
          <a:p>
            <a:pPr defTabSz="912339"/>
            <a:fld id="{1A1F6C28-53BC-4612-83B1-D957B558B580}" type="slidenum">
              <a:rPr lang="en-US" altLang="ja-JP" smtClean="0">
                <a:solidFill>
                  <a:srgbClr val="000000"/>
                </a:solidFill>
                <a:ea typeface="ＭＳ Ｐゴシック" charset="-128"/>
              </a:rPr>
              <a:pPr defTabSz="912339"/>
              <a:t>20</a:t>
            </a:fld>
            <a:endParaRPr lang="en-US" altLang="ja-JP">
              <a:solidFill>
                <a:srgbClr val="000000"/>
              </a:solidFill>
              <a:ea typeface="ＭＳ Ｐゴシック" charset="-128"/>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次に　２．２．</a:t>
            </a:r>
            <a:r>
              <a:rPr lang="en-US" altLang="ja-JP" dirty="0">
                <a:latin typeface="ＭＳ Ｐゴシック" panose="020B0600070205080204" pitchFamily="50" charset="-128"/>
                <a:ea typeface="ＭＳ Ｐゴシック" panose="020B0600070205080204" pitchFamily="50" charset="-128"/>
              </a:rPr>
              <a:t>5</a:t>
            </a:r>
            <a:r>
              <a:rPr lang="ja-JP" altLang="en-US" dirty="0">
                <a:latin typeface="ＭＳ Ｐゴシック" panose="020B0600070205080204" pitchFamily="50" charset="-128"/>
                <a:ea typeface="ＭＳ Ｐゴシック" panose="020B0600070205080204" pitchFamily="50" charset="-128"/>
              </a:rPr>
              <a:t>　国内出荷台数　業種別比率の推移　になります。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今回</a:t>
            </a:r>
            <a:r>
              <a:rPr lang="en-US" altLang="ja-JP" b="0" dirty="0">
                <a:solidFill>
                  <a:schemeClr val="tx1"/>
                </a:solidFill>
                <a:latin typeface="ＭＳ Ｐゴシック" panose="020B0600070205080204" pitchFamily="50" charset="-128"/>
                <a:ea typeface="ＭＳ Ｐゴシック" panose="020B0600070205080204" pitchFamily="50" charset="-128"/>
              </a:rPr>
              <a:t>2024</a:t>
            </a:r>
            <a:r>
              <a:rPr lang="ja-JP" altLang="en-US" b="0" dirty="0">
                <a:solidFill>
                  <a:schemeClr val="tx1"/>
                </a:solidFill>
                <a:latin typeface="ＭＳ Ｐゴシック" panose="020B0600070205080204" pitchFamily="50" charset="-128"/>
                <a:ea typeface="ＭＳ Ｐゴシック" panose="020B0600070205080204" pitchFamily="50" charset="-128"/>
              </a:rPr>
              <a:t>年度は、運輸の大口案件が順次完了し、流通の比率が増加していることが見られます。</a:t>
            </a:r>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（少し待つ）</a:t>
            </a:r>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601783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pPr defTabSz="912339"/>
            <a:fld id="{B937369D-12B4-4035-BA66-7EBA49902F53}" type="slidenum">
              <a:rPr lang="en-US" altLang="ja-JP" smtClean="0">
                <a:ea typeface="ＭＳ Ｐゴシック" charset="-128"/>
              </a:rPr>
              <a:pPr defTabSz="912339"/>
              <a:t>21</a:t>
            </a:fld>
            <a:endParaRPr lang="en-US" altLang="ja-JP">
              <a:ea typeface="ＭＳ Ｐゴシック" charset="-128"/>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eaLnBrk="1" hangingPunct="1"/>
            <a:r>
              <a:rPr lang="ja-JP" altLang="en-US" dirty="0">
                <a:latin typeface="+mn-ea"/>
                <a:ea typeface="+mn-ea"/>
              </a:rPr>
              <a:t>秒：</a:t>
            </a:r>
            <a:endParaRPr lang="en-US" altLang="ja-JP" dirty="0">
              <a:latin typeface="+mn-ea"/>
              <a:ea typeface="+mn-ea"/>
            </a:endParaRPr>
          </a:p>
          <a:p>
            <a:pPr eaLnBrk="1" hangingPunct="1"/>
            <a:r>
              <a:rPr lang="ja-JP" altLang="en-US" dirty="0">
                <a:latin typeface="+mn-ea"/>
                <a:ea typeface="+mn-ea"/>
              </a:rPr>
              <a:t>続きまして、ご参考としまして、</a:t>
            </a:r>
            <a:endParaRPr lang="en-US" altLang="ja-JP" dirty="0">
              <a:latin typeface="+mn-ea"/>
              <a:ea typeface="+mn-ea"/>
            </a:endParaRPr>
          </a:p>
          <a:p>
            <a:pPr eaLnBrk="1" hangingPunct="1"/>
            <a:r>
              <a:rPr lang="ja-JP" altLang="en-US" dirty="0">
                <a:latin typeface="+mn-ea"/>
                <a:ea typeface="+mn-ea"/>
              </a:rPr>
              <a:t>「ハンディターミナルの利用実態調査」　についてご報告いたします。</a:t>
            </a:r>
            <a:endParaRPr lang="ja-JP" altLang="ja-JP" dirty="0"/>
          </a:p>
        </p:txBody>
      </p:sp>
    </p:spTree>
    <p:extLst>
      <p:ext uri="{BB962C8B-B14F-4D97-AF65-F5344CB8AC3E}">
        <p14:creationId xmlns:p14="http://schemas.microsoft.com/office/powerpoint/2010/main" val="2758401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pPr defTabSz="912339"/>
            <a:fld id="{B937369D-12B4-4035-BA66-7EBA49902F53}" type="slidenum">
              <a:rPr lang="en-US" altLang="ja-JP" smtClean="0">
                <a:ea typeface="ＭＳ Ｐゴシック" charset="-128"/>
              </a:rPr>
              <a:pPr defTabSz="912339"/>
              <a:t>22</a:t>
            </a:fld>
            <a:endParaRPr lang="en-US" altLang="ja-JP">
              <a:ea typeface="ＭＳ Ｐゴシック" charset="-128"/>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eaLnBrk="1" hangingPunct="1"/>
            <a:r>
              <a:rPr lang="ja-JP" altLang="en-US" dirty="0">
                <a:latin typeface="+mn-ea"/>
                <a:ea typeface="+mn-ea"/>
              </a:rPr>
              <a:t>秒：</a:t>
            </a:r>
            <a:endParaRPr lang="en-US" altLang="ja-JP" dirty="0">
              <a:latin typeface="+mn-ea"/>
              <a:ea typeface="+mn-ea"/>
            </a:endParaRPr>
          </a:p>
          <a:p>
            <a:pPr eaLnBrk="1" hangingPunct="1"/>
            <a:r>
              <a:rPr lang="ja-JP" altLang="en-US" dirty="0">
                <a:latin typeface="+mn-ea"/>
                <a:ea typeface="+mn-ea"/>
              </a:rPr>
              <a:t>続きまして、ご参考としまして、</a:t>
            </a:r>
            <a:endParaRPr lang="en-US" altLang="ja-JP" dirty="0">
              <a:latin typeface="+mn-ea"/>
              <a:ea typeface="+mn-ea"/>
            </a:endParaRPr>
          </a:p>
          <a:p>
            <a:pPr eaLnBrk="1" hangingPunct="1"/>
            <a:r>
              <a:rPr lang="ja-JP" altLang="en-US" dirty="0">
                <a:latin typeface="+mn-ea"/>
                <a:ea typeface="+mn-ea"/>
              </a:rPr>
              <a:t>「ハンディターミナルの</a:t>
            </a:r>
            <a:r>
              <a:rPr lang="en-US" altLang="ja-JP" dirty="0">
                <a:latin typeface="+mn-ea"/>
                <a:ea typeface="+mn-ea"/>
              </a:rPr>
              <a:t>Android</a:t>
            </a:r>
            <a:r>
              <a:rPr lang="ja-JP" altLang="en-US" dirty="0">
                <a:latin typeface="+mn-ea"/>
                <a:ea typeface="+mn-ea"/>
              </a:rPr>
              <a:t>化について」　の過去アンケートの分析についてご報告いたします。</a:t>
            </a:r>
            <a:endParaRPr lang="ja-JP" altLang="ja-JP" dirty="0"/>
          </a:p>
        </p:txBody>
      </p:sp>
    </p:spTree>
    <p:extLst>
      <p:ext uri="{BB962C8B-B14F-4D97-AF65-F5344CB8AC3E}">
        <p14:creationId xmlns:p14="http://schemas.microsoft.com/office/powerpoint/2010/main" val="25943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pPr defTabSz="912339"/>
            <a:fld id="{B937369D-12B4-4035-BA66-7EBA49902F53}" type="slidenum">
              <a:rPr lang="en-US" altLang="ja-JP" smtClean="0">
                <a:ea typeface="ＭＳ Ｐゴシック" charset="-128"/>
              </a:rPr>
              <a:pPr defTabSz="912339"/>
              <a:t>23</a:t>
            </a:fld>
            <a:endParaRPr lang="en-US" altLang="ja-JP">
              <a:ea typeface="ＭＳ Ｐゴシック" charset="-128"/>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a:lnSpc>
                <a:spcPct val="120000"/>
              </a:lnSpc>
            </a:pPr>
            <a:r>
              <a:rPr lang="ja-JP" altLang="en-US" dirty="0">
                <a:latin typeface="+mn-ea"/>
                <a:ea typeface="+mn-ea"/>
              </a:rPr>
              <a:t>秒：</a:t>
            </a:r>
            <a:endParaRPr lang="en-US" altLang="ja-JP" dirty="0">
              <a:latin typeface="+mn-ea"/>
              <a:ea typeface="+mn-ea"/>
            </a:endParaRPr>
          </a:p>
          <a:p>
            <a:pPr>
              <a:lnSpc>
                <a:spcPct val="120000"/>
              </a:lnSpc>
            </a:pPr>
            <a:r>
              <a:rPr lang="ja-JP" altLang="en-US" dirty="0">
                <a:latin typeface="+mn-ea"/>
                <a:ea typeface="+mn-ea"/>
              </a:rPr>
              <a:t>参考までに、こちらは</a:t>
            </a:r>
            <a:r>
              <a:rPr lang="en-US" altLang="ja-JP" dirty="0">
                <a:latin typeface="+mn-ea"/>
                <a:ea typeface="+mn-ea"/>
              </a:rPr>
              <a:t>2023</a:t>
            </a:r>
            <a:r>
              <a:rPr lang="ja-JP" altLang="en-US" dirty="0">
                <a:latin typeface="+mn-ea"/>
                <a:ea typeface="+mn-ea"/>
              </a:rPr>
              <a:t>年のユーザーアンケートの補足資料になります。</a:t>
            </a:r>
            <a:endParaRPr lang="en-US" altLang="ja-JP" dirty="0">
              <a:latin typeface="+mn-ea"/>
              <a:ea typeface="+mn-ea"/>
            </a:endParaRPr>
          </a:p>
          <a:p>
            <a:pPr>
              <a:lnSpc>
                <a:spcPct val="120000"/>
              </a:lnSpc>
            </a:pPr>
            <a:r>
              <a:rPr lang="ja-JP" altLang="en-US" dirty="0">
                <a:latin typeface="+mn-ea"/>
                <a:ea typeface="+mn-ea"/>
              </a:rPr>
              <a:t>業務用モバイル情報端末の主な製品群について、アンケートにお答え頂く方々に、正しい製品イメージを伝えるため、</a:t>
            </a:r>
            <a:endParaRPr lang="en-US" altLang="ja-JP" dirty="0">
              <a:latin typeface="+mn-ea"/>
              <a:ea typeface="+mn-ea"/>
            </a:endParaRPr>
          </a:p>
          <a:p>
            <a:pPr>
              <a:lnSpc>
                <a:spcPct val="120000"/>
              </a:lnSpc>
            </a:pPr>
            <a:r>
              <a:rPr lang="ja-JP" altLang="en-US" dirty="0">
                <a:latin typeface="+mn-ea"/>
                <a:ea typeface="+mn-ea"/>
              </a:rPr>
              <a:t>ハンディターミナルから市販スマホ ・ タブレットまで、分かりやすくカテゴリー分けたものを表示しました。</a:t>
            </a:r>
            <a:endParaRPr lang="en-US" altLang="ja-JP" dirty="0">
              <a:latin typeface="+mn-ea"/>
              <a:ea typeface="+mn-ea"/>
            </a:endParaRPr>
          </a:p>
        </p:txBody>
      </p:sp>
    </p:spTree>
    <p:extLst>
      <p:ext uri="{BB962C8B-B14F-4D97-AF65-F5344CB8AC3E}">
        <p14:creationId xmlns:p14="http://schemas.microsoft.com/office/powerpoint/2010/main" val="2991160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24</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HGP創英角ｺﾞｼｯｸUB" panose="020B0900000000000000" pitchFamily="50" charset="-128"/>
                <a:ea typeface="HGP創英角ｺﾞｼｯｸUB" panose="020B0900000000000000" pitchFamily="50" charset="-128"/>
              </a:rPr>
              <a:t>当ハンディターミナル専門委員会では、民間のアンケート会社を通じて、ハンディターミナル利用者を対象とした</a:t>
            </a:r>
            <a:r>
              <a:rPr lang="en-US" altLang="ja-JP" dirty="0">
                <a:latin typeface="HGP創英角ｺﾞｼｯｸUB" panose="020B0900000000000000" pitchFamily="50" charset="-128"/>
                <a:ea typeface="HGP創英角ｺﾞｼｯｸUB" panose="020B0900000000000000" pitchFamily="50" charset="-128"/>
              </a:rPr>
              <a:t>Web</a:t>
            </a:r>
            <a:r>
              <a:rPr lang="ja-JP" altLang="en-US" dirty="0">
                <a:latin typeface="HGP創英角ｺﾞｼｯｸUB" panose="020B0900000000000000" pitchFamily="50" charset="-128"/>
                <a:ea typeface="HGP創英角ｺﾞｼｯｸUB" panose="020B0900000000000000" pitchFamily="50" charset="-128"/>
              </a:rPr>
              <a:t>アンケートを実施してきました。</a:t>
            </a:r>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今年度は、その過去アンケート結果の比較を実施いたしました。</a:t>
            </a:r>
            <a:endParaRPr lang="en-US" altLang="ja-JP" dirty="0">
              <a:latin typeface="HGP創英角ｺﾞｼｯｸUB" panose="020B0900000000000000" pitchFamily="50" charset="-128"/>
              <a:ea typeface="HGP創英角ｺﾞｼｯｸUB" panose="020B0900000000000000"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なお、アンケートは、毎回少しずつ内容を改善しており、特に</a:t>
            </a:r>
            <a:r>
              <a:rPr lang="en-US" altLang="ja-JP" dirty="0">
                <a:latin typeface="ＭＳ Ｐゴシック" panose="020B0600070205080204" pitchFamily="50" charset="-128"/>
                <a:ea typeface="ＭＳ Ｐゴシック" panose="020B0600070205080204" pitchFamily="50" charset="-128"/>
              </a:rPr>
              <a:t>2023</a:t>
            </a:r>
            <a:r>
              <a:rPr lang="ja-JP" altLang="en-US" dirty="0">
                <a:latin typeface="ＭＳ Ｐゴシック" panose="020B0600070205080204" pitchFamily="50" charset="-128"/>
                <a:ea typeface="ＭＳ Ｐゴシック" panose="020B0600070205080204" pitchFamily="50" charset="-128"/>
              </a:rPr>
              <a:t>年のアンケートでは、ハンディターミナルだけでなく、スマートフォンや一般タブレットを</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業務利用しているユーザーも調査対象として含めておりました。</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今回の比較にあたり、比較レベルを合わせるために、</a:t>
            </a:r>
            <a:r>
              <a:rPr lang="en-US" altLang="ja-JP" dirty="0">
                <a:latin typeface="ＭＳ Ｐゴシック" panose="020B0600070205080204" pitchFamily="50" charset="-128"/>
                <a:ea typeface="ＭＳ Ｐゴシック" panose="020B0600070205080204" pitchFamily="50" charset="-128"/>
              </a:rPr>
              <a:t>2023</a:t>
            </a:r>
            <a:r>
              <a:rPr lang="ja-JP" altLang="en-US" dirty="0">
                <a:latin typeface="ＭＳ Ｐゴシック" panose="020B0600070205080204" pitchFamily="50" charset="-128"/>
                <a:ea typeface="ＭＳ Ｐゴシック" panose="020B0600070205080204" pitchFamily="50" charset="-128"/>
              </a:rPr>
              <a:t>年の</a:t>
            </a:r>
            <a:r>
              <a:rPr lang="ja-JP" altLang="en-US" dirty="0">
                <a:latin typeface="+mn-ea"/>
                <a:ea typeface="+mn-ea"/>
              </a:rPr>
              <a:t>結果から</a:t>
            </a:r>
            <a:r>
              <a:rPr lang="ja-JP" altLang="en-US" b="1" dirty="0">
                <a:latin typeface="+mn-ea"/>
                <a:ea typeface="+mn-ea"/>
              </a:rPr>
              <a:t>、</a:t>
            </a:r>
            <a:r>
              <a:rPr lang="ja-JP" altLang="en-US" dirty="0">
                <a:solidFill>
                  <a:srgbClr val="0000FF"/>
                </a:solidFill>
                <a:latin typeface="+mn-ea"/>
                <a:ea typeface="+mn-ea"/>
              </a:rPr>
              <a:t>直近導入機種が「</a:t>
            </a:r>
            <a:r>
              <a:rPr lang="en-US" altLang="ja-JP" dirty="0">
                <a:solidFill>
                  <a:srgbClr val="0000FF"/>
                </a:solidFill>
                <a:latin typeface="+mn-ea"/>
                <a:ea typeface="+mn-ea"/>
              </a:rPr>
              <a:t>Android</a:t>
            </a:r>
            <a:r>
              <a:rPr lang="ja-JP" altLang="en-US" dirty="0">
                <a:solidFill>
                  <a:srgbClr val="0000FF"/>
                </a:solidFill>
                <a:latin typeface="+mn-ea"/>
                <a:ea typeface="+mn-ea"/>
              </a:rPr>
              <a:t>ハンディターミナル」のユーザーを</a:t>
            </a:r>
            <a:r>
              <a:rPr lang="ja-JP" altLang="en-US" dirty="0">
                <a:latin typeface="Meiryo UI" panose="020B0604030504040204" pitchFamily="50" charset="-128"/>
                <a:ea typeface="Meiryo UI" panose="020B0604030504040204" pitchFamily="50" charset="-128"/>
              </a:rPr>
              <a:t>抽出いたしました。</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そのため、厳密には、比較対象に多少の差が生じておりますが、ご了承のほどお願いします。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今回比較した項目としましては、</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１．</a:t>
            </a:r>
            <a:r>
              <a:rPr lang="en-US" altLang="ja-JP" dirty="0" err="1">
                <a:latin typeface="Meiryo UI" panose="020B0604030504040204" pitchFamily="50" charset="-128"/>
                <a:ea typeface="Meiryo UI" panose="020B0604030504040204" pitchFamily="50" charset="-128"/>
              </a:rPr>
              <a:t>Android</a:t>
            </a:r>
            <a:r>
              <a:rPr lang="en-US" altLang="ja-JP" baseline="30000" dirty="0" err="1">
                <a:latin typeface="Meiryo UI" panose="020B0604030504040204" pitchFamily="50" charset="-128"/>
                <a:ea typeface="Meiryo UI" panose="020B0604030504040204" pitchFamily="50" charset="-128"/>
              </a:rPr>
              <a:t>TM</a:t>
            </a:r>
            <a:r>
              <a:rPr lang="ja-JP" altLang="en-US" dirty="0">
                <a:latin typeface="Meiryo UI" panose="020B0604030504040204" pitchFamily="50" charset="-128"/>
                <a:ea typeface="Meiryo UI" panose="020B0604030504040204" pitchFamily="50" charset="-128"/>
              </a:rPr>
              <a:t>ハンディターミナルのタイプ別分類</a:t>
            </a:r>
          </a:p>
          <a:p>
            <a:r>
              <a:rPr lang="ja-JP" altLang="en-US" dirty="0">
                <a:latin typeface="Meiryo UI" panose="020B0604030504040204" pitchFamily="50" charset="-128"/>
                <a:ea typeface="Meiryo UI" panose="020B0604030504040204" pitchFamily="50" charset="-128"/>
              </a:rPr>
              <a:t>　２．</a:t>
            </a:r>
            <a:r>
              <a:rPr lang="en-US" altLang="ja-JP" dirty="0" err="1">
                <a:latin typeface="Meiryo UI" panose="020B0604030504040204" pitchFamily="50" charset="-128"/>
                <a:ea typeface="Meiryo UI" panose="020B0604030504040204" pitchFamily="50" charset="-128"/>
              </a:rPr>
              <a:t>Android</a:t>
            </a:r>
            <a:r>
              <a:rPr lang="en-US" altLang="ja-JP" baseline="30000" dirty="0" err="1">
                <a:latin typeface="Meiryo UI" panose="020B0604030504040204" pitchFamily="50" charset="-128"/>
                <a:ea typeface="Meiryo UI" panose="020B0604030504040204" pitchFamily="50" charset="-128"/>
              </a:rPr>
              <a:t>TM</a:t>
            </a:r>
            <a:r>
              <a:rPr lang="ja-JP" altLang="en-US" dirty="0">
                <a:latin typeface="Meiryo UI" panose="020B0604030504040204" pitchFamily="50" charset="-128"/>
                <a:ea typeface="Meiryo UI" panose="020B0604030504040204" pitchFamily="50" charset="-128"/>
              </a:rPr>
              <a:t>ハンディターミナルにおける主な機能の利用率</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となります。</a:t>
            </a:r>
          </a:p>
        </p:txBody>
      </p:sp>
    </p:spTree>
    <p:extLst>
      <p:ext uri="{BB962C8B-B14F-4D97-AF65-F5344CB8AC3E}">
        <p14:creationId xmlns:p14="http://schemas.microsoft.com/office/powerpoint/2010/main" val="1454491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25</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49825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26</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HGP創英角ｺﾞｼｯｸUB" panose="020B0900000000000000" pitchFamily="50" charset="-128"/>
                <a:ea typeface="HGP創英角ｺﾞｼｯｸUB" panose="020B0900000000000000" pitchFamily="50" charset="-128"/>
              </a:rPr>
              <a:t>当ハンディターミナル専門委員会では、民間のアンケート会社を通じて、ハンディターミナル利用者を対象とした</a:t>
            </a:r>
            <a:r>
              <a:rPr lang="en-US" altLang="ja-JP" dirty="0">
                <a:latin typeface="HGP創英角ｺﾞｼｯｸUB" panose="020B0900000000000000" pitchFamily="50" charset="-128"/>
                <a:ea typeface="HGP創英角ｺﾞｼｯｸUB" panose="020B0900000000000000" pitchFamily="50" charset="-128"/>
              </a:rPr>
              <a:t>Web</a:t>
            </a:r>
            <a:r>
              <a:rPr lang="ja-JP" altLang="en-US" dirty="0">
                <a:latin typeface="HGP創英角ｺﾞｼｯｸUB" panose="020B0900000000000000" pitchFamily="50" charset="-128"/>
                <a:ea typeface="HGP創英角ｺﾞｼｯｸUB" panose="020B0900000000000000" pitchFamily="50" charset="-128"/>
              </a:rPr>
              <a:t>アンケートを実施してきました。</a:t>
            </a:r>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今年度は、その過去アンケート結果の比較を実施いたしました。</a:t>
            </a:r>
            <a:endParaRPr lang="en-US" altLang="ja-JP" dirty="0">
              <a:latin typeface="HGP創英角ｺﾞｼｯｸUB" panose="020B0900000000000000" pitchFamily="50" charset="-128"/>
              <a:ea typeface="HGP創英角ｺﾞｼｯｸUB" panose="020B0900000000000000"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なお、アンケートは、毎回少しずつ内容を改善しており、特に</a:t>
            </a:r>
            <a:r>
              <a:rPr lang="en-US" altLang="ja-JP" dirty="0">
                <a:latin typeface="ＭＳ Ｐゴシック" panose="020B0600070205080204" pitchFamily="50" charset="-128"/>
                <a:ea typeface="ＭＳ Ｐゴシック" panose="020B0600070205080204" pitchFamily="50" charset="-128"/>
              </a:rPr>
              <a:t>2023</a:t>
            </a:r>
            <a:r>
              <a:rPr lang="ja-JP" altLang="en-US" dirty="0">
                <a:latin typeface="ＭＳ Ｐゴシック" panose="020B0600070205080204" pitchFamily="50" charset="-128"/>
                <a:ea typeface="ＭＳ Ｐゴシック" panose="020B0600070205080204" pitchFamily="50" charset="-128"/>
              </a:rPr>
              <a:t>年のアンケートでは、ハンディターミナルだけでなく、スマートフォンや一般タブレットを</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業務利用しているユーザーも調査対象として含めておりました。</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今回の比較にあたり、比較レベルを合わせるために、</a:t>
            </a:r>
            <a:r>
              <a:rPr lang="en-US" altLang="ja-JP" dirty="0">
                <a:latin typeface="ＭＳ Ｐゴシック" panose="020B0600070205080204" pitchFamily="50" charset="-128"/>
                <a:ea typeface="ＭＳ Ｐゴシック" panose="020B0600070205080204" pitchFamily="50" charset="-128"/>
              </a:rPr>
              <a:t>2023</a:t>
            </a:r>
            <a:r>
              <a:rPr lang="ja-JP" altLang="en-US" dirty="0">
                <a:latin typeface="ＭＳ Ｐゴシック" panose="020B0600070205080204" pitchFamily="50" charset="-128"/>
                <a:ea typeface="ＭＳ Ｐゴシック" panose="020B0600070205080204" pitchFamily="50" charset="-128"/>
              </a:rPr>
              <a:t>年の</a:t>
            </a:r>
            <a:r>
              <a:rPr lang="ja-JP" altLang="en-US" dirty="0">
                <a:latin typeface="+mn-ea"/>
                <a:ea typeface="+mn-ea"/>
              </a:rPr>
              <a:t>結果から</a:t>
            </a:r>
            <a:r>
              <a:rPr lang="ja-JP" altLang="en-US" b="1" dirty="0">
                <a:latin typeface="+mn-ea"/>
                <a:ea typeface="+mn-ea"/>
              </a:rPr>
              <a:t>、</a:t>
            </a:r>
            <a:r>
              <a:rPr lang="ja-JP" altLang="en-US" dirty="0">
                <a:solidFill>
                  <a:srgbClr val="0000FF"/>
                </a:solidFill>
                <a:latin typeface="+mn-ea"/>
                <a:ea typeface="+mn-ea"/>
              </a:rPr>
              <a:t>直近導入機種が「</a:t>
            </a:r>
            <a:r>
              <a:rPr lang="en-US" altLang="ja-JP" dirty="0">
                <a:solidFill>
                  <a:srgbClr val="0000FF"/>
                </a:solidFill>
                <a:latin typeface="+mn-ea"/>
                <a:ea typeface="+mn-ea"/>
              </a:rPr>
              <a:t>Android</a:t>
            </a:r>
            <a:r>
              <a:rPr lang="ja-JP" altLang="en-US" dirty="0">
                <a:solidFill>
                  <a:srgbClr val="0000FF"/>
                </a:solidFill>
                <a:latin typeface="+mn-ea"/>
                <a:ea typeface="+mn-ea"/>
              </a:rPr>
              <a:t>ハンディターミナル」のユーザーを</a:t>
            </a:r>
            <a:r>
              <a:rPr lang="ja-JP" altLang="en-US" dirty="0">
                <a:latin typeface="Meiryo UI" panose="020B0604030504040204" pitchFamily="50" charset="-128"/>
                <a:ea typeface="Meiryo UI" panose="020B0604030504040204" pitchFamily="50" charset="-128"/>
              </a:rPr>
              <a:t>抽出いたしました。</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そのため、厳密には、比較対象に多少の差が生じておりますが、ご了承のほどお願いします。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今回比較した項目としましては、</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１．</a:t>
            </a:r>
            <a:r>
              <a:rPr lang="en-US" altLang="ja-JP" dirty="0" err="1">
                <a:latin typeface="Meiryo UI" panose="020B0604030504040204" pitchFamily="50" charset="-128"/>
                <a:ea typeface="Meiryo UI" panose="020B0604030504040204" pitchFamily="50" charset="-128"/>
              </a:rPr>
              <a:t>Android</a:t>
            </a:r>
            <a:r>
              <a:rPr lang="en-US" altLang="ja-JP" baseline="30000" dirty="0" err="1">
                <a:latin typeface="Meiryo UI" panose="020B0604030504040204" pitchFamily="50" charset="-128"/>
                <a:ea typeface="Meiryo UI" panose="020B0604030504040204" pitchFamily="50" charset="-128"/>
              </a:rPr>
              <a:t>TM</a:t>
            </a:r>
            <a:r>
              <a:rPr lang="ja-JP" altLang="en-US" dirty="0">
                <a:latin typeface="Meiryo UI" panose="020B0604030504040204" pitchFamily="50" charset="-128"/>
                <a:ea typeface="Meiryo UI" panose="020B0604030504040204" pitchFamily="50" charset="-128"/>
              </a:rPr>
              <a:t>ハンディターミナルのタイプ別分類</a:t>
            </a:r>
          </a:p>
          <a:p>
            <a:r>
              <a:rPr lang="ja-JP" altLang="en-US" dirty="0">
                <a:latin typeface="Meiryo UI" panose="020B0604030504040204" pitchFamily="50" charset="-128"/>
                <a:ea typeface="Meiryo UI" panose="020B0604030504040204" pitchFamily="50" charset="-128"/>
              </a:rPr>
              <a:t>　２．</a:t>
            </a:r>
            <a:r>
              <a:rPr lang="en-US" altLang="ja-JP" dirty="0" err="1">
                <a:latin typeface="Meiryo UI" panose="020B0604030504040204" pitchFamily="50" charset="-128"/>
                <a:ea typeface="Meiryo UI" panose="020B0604030504040204" pitchFamily="50" charset="-128"/>
              </a:rPr>
              <a:t>Android</a:t>
            </a:r>
            <a:r>
              <a:rPr lang="en-US" altLang="ja-JP" baseline="30000" dirty="0" err="1">
                <a:latin typeface="Meiryo UI" panose="020B0604030504040204" pitchFamily="50" charset="-128"/>
                <a:ea typeface="Meiryo UI" panose="020B0604030504040204" pitchFamily="50" charset="-128"/>
              </a:rPr>
              <a:t>TM</a:t>
            </a:r>
            <a:r>
              <a:rPr lang="ja-JP" altLang="en-US" dirty="0">
                <a:latin typeface="Meiryo UI" panose="020B0604030504040204" pitchFamily="50" charset="-128"/>
                <a:ea typeface="Meiryo UI" panose="020B0604030504040204" pitchFamily="50" charset="-128"/>
              </a:rPr>
              <a:t>ハンディターミナルにおける主な機能の利用率</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となります。</a:t>
            </a:r>
          </a:p>
        </p:txBody>
      </p:sp>
    </p:spTree>
    <p:extLst>
      <p:ext uri="{BB962C8B-B14F-4D97-AF65-F5344CB8AC3E}">
        <p14:creationId xmlns:p14="http://schemas.microsoft.com/office/powerpoint/2010/main" val="2270643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27</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14354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28</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90143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29</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70922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miter lim="800000"/>
            <a:headEnd/>
            <a:tailEnd/>
          </a:ln>
        </p:spPr>
        <p:txBody>
          <a:bodyPr/>
          <a:lstStyle/>
          <a:p>
            <a:pPr defTabSz="912339"/>
            <a:fld id="{EB1D66CC-CCDF-46C2-A845-5B675B0088EB}" type="slidenum">
              <a:rPr lang="en-US" altLang="ja-JP" smtClean="0">
                <a:ea typeface="ＭＳ Ｐゴシック" charset="-128"/>
              </a:rPr>
              <a:pPr defTabSz="912339"/>
              <a:t>3</a:t>
            </a:fld>
            <a:endParaRPr lang="en-US" altLang="ja-JP">
              <a:ea typeface="ＭＳ Ｐゴシック" charset="-128"/>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本日の発表内容としましては、</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ハンディターミナルの定義</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国内出荷実績</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また、当委員会では、「</a:t>
            </a:r>
            <a:r>
              <a:rPr lang="ja-JP" altLang="en-US" dirty="0">
                <a:ea typeface="HGP創英角ｺﾞｼｯｸUB" pitchFamily="50" charset="-128"/>
              </a:rPr>
              <a:t>ハンディターミナルの利用実態調査</a:t>
            </a:r>
            <a:r>
              <a:rPr lang="ja-JP" altLang="en-US" dirty="0">
                <a:latin typeface="ＭＳ Ｐゴシック" panose="020B0600070205080204" pitchFamily="50" charset="-128"/>
                <a:ea typeface="ＭＳ Ｐゴシック" panose="020B0600070205080204" pitchFamily="50" charset="-128"/>
              </a:rPr>
              <a:t>」 のアンケート調査を実施いたしました。</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アンケートの比較・分析についてご報告させて頂きます。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本年度は輸出出荷実績については</a:t>
            </a:r>
            <a:endParaRPr lang="en-US" altLang="ja-JP" dirty="0">
              <a:latin typeface="ＭＳ Ｐゴシック" panose="020B0600070205080204" pitchFamily="50" charset="-128"/>
              <a:ea typeface="ＭＳ Ｐゴシック" panose="020B0600070205080204" pitchFamily="50" charset="-128"/>
            </a:endParaRPr>
          </a:p>
          <a:p>
            <a:pPr defTabSz="907633" eaLnBrk="1" hangingPunct="1">
              <a:defRPr/>
            </a:pPr>
            <a:r>
              <a:rPr lang="ja-JP" altLang="en-US" sz="1800" dirty="0">
                <a:solidFill>
                  <a:srgbClr val="000000"/>
                </a:solidFill>
              </a:rPr>
              <a:t>輸出についても同様に公表によって特定企業の実績値が推定される可能性があるため</a:t>
            </a:r>
            <a:endParaRPr lang="en-US" altLang="ja-JP" sz="1800" dirty="0">
              <a:solidFill>
                <a:srgbClr val="000000"/>
              </a:solidFill>
            </a:endParaRPr>
          </a:p>
          <a:p>
            <a:pPr defTabSz="907633" eaLnBrk="1" hangingPunct="1">
              <a:defRPr/>
            </a:pPr>
            <a:r>
              <a:rPr lang="ja-JP" altLang="en-US" sz="1800" dirty="0">
                <a:solidFill>
                  <a:srgbClr val="000000"/>
                </a:solidFill>
                <a:latin typeface="ＭＳ Ｐゴシック" panose="020B0600070205080204" pitchFamily="50" charset="-128"/>
                <a:ea typeface="ＭＳ Ｐゴシック" panose="020B0600070205080204" pitchFamily="50" charset="-128"/>
              </a:rPr>
              <a:t>今回の調査情報から削除しております。</a:t>
            </a:r>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16768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30</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2162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31</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95816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32</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859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33</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79945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34</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60401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35</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79753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pPr defTabSz="912339"/>
            <a:fld id="{EC724081-C3A4-42A8-A0D3-584F814B73DC}" type="slidenum">
              <a:rPr lang="en-US" altLang="ja-JP" smtClean="0">
                <a:ea typeface="ＭＳ Ｐゴシック" charset="-128"/>
              </a:rPr>
              <a:pPr defTabSz="912339"/>
              <a:t>36</a:t>
            </a:fld>
            <a:endParaRPr lang="en-US" altLang="ja-JP">
              <a:ea typeface="ＭＳ Ｐゴシック"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54681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miter lim="800000"/>
            <a:headEnd/>
            <a:tailEnd/>
          </a:ln>
        </p:spPr>
        <p:txBody>
          <a:bodyPr/>
          <a:lstStyle/>
          <a:p>
            <a:pPr defTabSz="912339"/>
            <a:fld id="{10F52773-9C86-4912-8C11-4D8E6C1BD5E7}" type="slidenum">
              <a:rPr lang="en-US" altLang="ja-JP" smtClean="0">
                <a:ea typeface="ＭＳ Ｐゴシック" charset="-128"/>
              </a:rPr>
              <a:pPr defTabSz="912339"/>
              <a:t>37</a:t>
            </a:fld>
            <a:endParaRPr lang="en-US" altLang="ja-JP">
              <a:ea typeface="ＭＳ Ｐゴシック" charset="-128"/>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pPr defTabSz="913925" eaLnBrk="1" hangingPunct="1">
              <a:defRPr/>
            </a:pPr>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dirty="0">
                <a:latin typeface="ＭＳ Ｐゴシック" panose="020B0600070205080204" pitchFamily="50" charset="-128"/>
                <a:ea typeface="ＭＳ Ｐゴシック" panose="020B0600070205080204" pitchFamily="50" charset="-128"/>
              </a:rPr>
              <a:t>最後になりますが、</a:t>
            </a:r>
            <a:endParaRPr lang="en-US" altLang="ja-JP"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dirty="0">
                <a:latin typeface="ＭＳ Ｐゴシック" panose="020B0600070205080204" pitchFamily="50" charset="-128"/>
                <a:ea typeface="ＭＳ Ｐゴシック" panose="020B0600070205080204" pitchFamily="50" charset="-128"/>
              </a:rPr>
              <a:t>私どもハンディターミナル専門委員会では、今後も、技術動向やユーザ利用動向などの調査活動を積極的に行い、</a:t>
            </a:r>
            <a:endParaRPr lang="en-US" altLang="ja-JP"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dirty="0">
                <a:latin typeface="ＭＳ Ｐゴシック" panose="020B0600070205080204" pitchFamily="50" charset="-128"/>
                <a:ea typeface="ＭＳ Ｐゴシック" panose="020B0600070205080204" pitchFamily="50" charset="-128"/>
              </a:rPr>
              <a:t>広くハンディターミナルの市場啓蒙の推進、および業界のさらなる発展を目指して活動して参ります。</a:t>
            </a:r>
            <a:endParaRPr lang="en-US" altLang="ja-JP" dirty="0">
              <a:latin typeface="ＭＳ Ｐゴシック" panose="020B0600070205080204" pitchFamily="50" charset="-128"/>
              <a:ea typeface="ＭＳ Ｐゴシック" panose="020B0600070205080204" pitchFamily="50" charset="-128"/>
            </a:endParaRPr>
          </a:p>
          <a:p>
            <a:pPr defTabSz="913925" eaLnBrk="1" hangingPunct="1">
              <a:defRPr/>
            </a:pPr>
            <a:endParaRPr lang="en-US" altLang="ja-JP"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dirty="0">
                <a:latin typeface="ＭＳ Ｐゴシック" panose="020B0600070205080204" pitchFamily="50" charset="-128"/>
                <a:ea typeface="ＭＳ Ｐゴシック" panose="020B0600070205080204" pitchFamily="50" charset="-128"/>
              </a:rPr>
              <a:t>本日は、お忙しい中、ご清聴いただき、誠にありがとうございました。</a:t>
            </a:r>
            <a:endParaRPr lang="en-US" altLang="ja-JP"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dirty="0">
                <a:latin typeface="ＭＳ Ｐゴシック" panose="020B0600070205080204" pitchFamily="50" charset="-128"/>
                <a:ea typeface="ＭＳ Ｐゴシック" panose="020B0600070205080204" pitchFamily="50" charset="-128"/>
              </a:rPr>
              <a:t>以上で発表を終わります。</a:t>
            </a:r>
            <a:endParaRPr lang="en-US" altLang="ja-JP" dirty="0">
              <a:latin typeface="ＭＳ Ｐゴシック" panose="020B0600070205080204" pitchFamily="50" charset="-128"/>
              <a:ea typeface="ＭＳ Ｐゴシック" panose="020B0600070205080204" pitchFamily="50" charset="-128"/>
            </a:endParaRPr>
          </a:p>
          <a:p>
            <a:pPr defTabSz="913925" eaLnBrk="1" hangingPunct="1">
              <a:defRPr/>
            </a:pPr>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6187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pPr defTabSz="912339"/>
            <a:fld id="{B937369D-12B4-4035-BA66-7EBA49902F53}" type="slidenum">
              <a:rPr lang="en-US" altLang="ja-JP" smtClean="0">
                <a:ea typeface="ＭＳ Ｐゴシック" charset="-128"/>
              </a:rPr>
              <a:pPr defTabSz="912339"/>
              <a:t>4</a:t>
            </a:fld>
            <a:endParaRPr lang="en-US" altLang="ja-JP">
              <a:ea typeface="ＭＳ Ｐゴシック" charset="-128"/>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defTabSz="914248" eaLnBrk="1" hangingPunct="1">
              <a:defRPr/>
            </a:pPr>
            <a:r>
              <a:rPr lang="ja-JP" altLang="en-US" dirty="0">
                <a:latin typeface="+mn-ea"/>
                <a:ea typeface="+mn-ea"/>
              </a:rPr>
              <a:t>秒：</a:t>
            </a:r>
            <a:endParaRPr lang="en-US" altLang="ja-JP" dirty="0">
              <a:latin typeface="+mn-ea"/>
              <a:ea typeface="+mn-ea"/>
            </a:endParaRPr>
          </a:p>
          <a:p>
            <a:pPr defTabSz="914248" eaLnBrk="1" hangingPunct="1">
              <a:defRPr/>
            </a:pPr>
            <a:r>
              <a:rPr lang="ja-JP" altLang="en-US" dirty="0">
                <a:latin typeface="+mn-ea"/>
                <a:ea typeface="+mn-ea"/>
              </a:rPr>
              <a:t>「１．ハンディターミナルの定義　～　カテゴリーの説明」　になります。</a:t>
            </a:r>
          </a:p>
          <a:p>
            <a:pPr eaLnBrk="1" hangingPunct="1"/>
            <a:endParaRPr lang="ja-JP" altLang="ja-JP" dirty="0"/>
          </a:p>
        </p:txBody>
      </p:sp>
    </p:spTree>
    <p:extLst>
      <p:ext uri="{BB962C8B-B14F-4D97-AF65-F5344CB8AC3E}">
        <p14:creationId xmlns:p14="http://schemas.microsoft.com/office/powerpoint/2010/main" val="290656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miter lim="800000"/>
            <a:headEnd/>
            <a:tailEnd/>
          </a:ln>
        </p:spPr>
        <p:txBody>
          <a:bodyPr/>
          <a:lstStyle/>
          <a:p>
            <a:pPr defTabSz="912339"/>
            <a:fld id="{FBD3337D-465D-4BD2-A710-69EDD24C4A81}" type="slidenum">
              <a:rPr lang="en-US" altLang="ja-JP" smtClean="0">
                <a:ea typeface="ＭＳ Ｐゴシック" charset="-128"/>
              </a:rPr>
              <a:pPr defTabSz="912339"/>
              <a:t>5</a:t>
            </a:fld>
            <a:endParaRPr lang="en-US" altLang="ja-JP">
              <a:ea typeface="ＭＳ Ｐゴシック" charset="-128"/>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１．１　ハンディターミナルの定義　ですが、</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　例年同様に、これら４つの定義付けをしております。</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　・業務用のデータ入力端末であるもの</a:t>
            </a:r>
          </a:p>
          <a:p>
            <a:pPr eaLnBrk="1" hangingPunct="1"/>
            <a:r>
              <a:rPr lang="ja-JP" altLang="en-US" dirty="0">
                <a:latin typeface="ＭＳ Ｐゴシック" panose="020B0600070205080204" pitchFamily="50" charset="-128"/>
                <a:ea typeface="ＭＳ Ｐゴシック" panose="020B0600070205080204" pitchFamily="50" charset="-128"/>
              </a:rPr>
              <a:t>　・アプリケーションプログラムが別のツールで開発され、ロードすることで動作可能なもの</a:t>
            </a:r>
          </a:p>
          <a:p>
            <a:pPr eaLnBrk="1" hangingPunct="1"/>
            <a:r>
              <a:rPr lang="ja-JP" altLang="en-US" dirty="0">
                <a:latin typeface="ＭＳ Ｐゴシック" panose="020B0600070205080204" pitchFamily="50" charset="-128"/>
                <a:ea typeface="ＭＳ Ｐゴシック" panose="020B0600070205080204" pitchFamily="50" charset="-128"/>
              </a:rPr>
              <a:t>　・バッテリー駆動であるもの</a:t>
            </a:r>
          </a:p>
          <a:p>
            <a:pPr eaLnBrk="1" hangingPunct="1"/>
            <a:r>
              <a:rPr lang="ja-JP" altLang="en-US" dirty="0">
                <a:latin typeface="ＭＳ Ｐゴシック" panose="020B0600070205080204" pitchFamily="50" charset="-128"/>
                <a:ea typeface="ＭＳ Ｐゴシック" panose="020B0600070205080204" pitchFamily="50" charset="-128"/>
              </a:rPr>
              <a:t>　・手に持って操作するもの</a:t>
            </a: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　となります。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ja-JP" altLang="en-US"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　なお、コンシューマ向けのタブレット端末やスマートフォンなどは集計に含んでおりません。</a:t>
            </a:r>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3548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miter lim="800000"/>
            <a:headEnd/>
            <a:tailEnd/>
          </a:ln>
        </p:spPr>
        <p:txBody>
          <a:bodyPr/>
          <a:lstStyle/>
          <a:p>
            <a:pPr defTabSz="912339"/>
            <a:fld id="{AC3C93B7-3C7B-4D1B-A658-733684B0687F}" type="slidenum">
              <a:rPr lang="en-US" altLang="ja-JP" smtClean="0">
                <a:ea typeface="ＭＳ Ｐゴシック" charset="-128"/>
              </a:rPr>
              <a:pPr defTabSz="912339"/>
              <a:t>6</a:t>
            </a:fld>
            <a:endParaRPr lang="en-US" altLang="ja-JP">
              <a:ea typeface="ＭＳ Ｐゴシック" charset="-128"/>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p:spPr>
        <p:txBody>
          <a:bodyPr/>
          <a:lstStyle/>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秒：</a:t>
            </a:r>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１．２　ハンディターミナルの種類　になります。</a:t>
            </a:r>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eaLnBrk="1" hangingPunct="1"/>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カテゴリーの種類と致しましては、スキャナー一体型／標準型／ノートパッド型の３種類があります。</a:t>
            </a:r>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・スキャナー一体型は、画面サイズの大小の違いで、グリップ型と</a:t>
            </a:r>
            <a:r>
              <a:rPr lang="en-US" altLang="ja-JP" b="0" dirty="0">
                <a:solidFill>
                  <a:schemeClr val="tx1"/>
                </a:solidFill>
                <a:latin typeface="ＭＳ Ｐゴシック" panose="020B0600070205080204" pitchFamily="50" charset="-128"/>
                <a:ea typeface="ＭＳ Ｐゴシック" panose="020B0600070205080204" pitchFamily="50" charset="-128"/>
              </a:rPr>
              <a:t>PDA</a:t>
            </a:r>
            <a:r>
              <a:rPr lang="ja-JP" altLang="en-US" b="0" dirty="0">
                <a:solidFill>
                  <a:schemeClr val="tx1"/>
                </a:solidFill>
                <a:latin typeface="ＭＳ Ｐゴシック" panose="020B0600070205080204" pitchFamily="50" charset="-128"/>
                <a:ea typeface="ＭＳ Ｐゴシック" panose="020B0600070205080204" pitchFamily="50" charset="-128"/>
              </a:rPr>
              <a:t>型の２種類があります。</a:t>
            </a:r>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・標準型はプリンターの有無により、プリンター一体型とスキャナーなし</a:t>
            </a:r>
            <a:r>
              <a:rPr lang="en-US" altLang="ja-JP" b="0" dirty="0">
                <a:solidFill>
                  <a:schemeClr val="tx1"/>
                </a:solidFill>
                <a:latin typeface="ＭＳ Ｐゴシック" panose="020B0600070205080204" pitchFamily="50" charset="-128"/>
                <a:ea typeface="ＭＳ Ｐゴシック" panose="020B0600070205080204" pitchFamily="50" charset="-128"/>
              </a:rPr>
              <a:t>PDA</a:t>
            </a:r>
            <a:r>
              <a:rPr lang="ja-JP" altLang="en-US" b="0" dirty="0">
                <a:solidFill>
                  <a:schemeClr val="tx1"/>
                </a:solidFill>
                <a:latin typeface="ＭＳ Ｐゴシック" panose="020B0600070205080204" pitchFamily="50" charset="-128"/>
                <a:ea typeface="ＭＳ Ｐゴシック" panose="020B0600070205080204" pitchFamily="50" charset="-128"/>
              </a:rPr>
              <a:t>型の２種類があります。</a:t>
            </a:r>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・ノートパッド型はスキャナ</a:t>
            </a:r>
            <a:r>
              <a:rPr lang="en-US" altLang="ja-JP" b="0" dirty="0">
                <a:solidFill>
                  <a:schemeClr val="tx1"/>
                </a:solidFill>
                <a:latin typeface="ＭＳ Ｐゴシック" panose="020B0600070205080204" pitchFamily="50" charset="-128"/>
                <a:ea typeface="ＭＳ Ｐゴシック" panose="020B0600070205080204" pitchFamily="50" charset="-128"/>
              </a:rPr>
              <a:t>―</a:t>
            </a:r>
            <a:r>
              <a:rPr lang="ja-JP" altLang="en-US" b="0" dirty="0">
                <a:solidFill>
                  <a:schemeClr val="tx1"/>
                </a:solidFill>
                <a:latin typeface="ＭＳ Ｐゴシック" panose="020B0600070205080204" pitchFamily="50" charset="-128"/>
                <a:ea typeface="ＭＳ Ｐゴシック" panose="020B0600070205080204" pitchFamily="50" charset="-128"/>
              </a:rPr>
              <a:t>一体型、標準型に属さない、パッド型の端末となります。</a:t>
            </a:r>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eaLnBrk="1" hangingPunct="1"/>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b="0" dirty="0">
                <a:solidFill>
                  <a:schemeClr val="tx1"/>
                </a:solidFill>
                <a:latin typeface="ＭＳ Ｐゴシック" panose="020B0600070205080204" pitchFamily="50" charset="-128"/>
                <a:ea typeface="ＭＳ Ｐゴシック" panose="020B0600070205080204" pitchFamily="50" charset="-128"/>
              </a:rPr>
              <a:t>なお、実績はノートパッド型を標準型に含めて集計しております。</a:t>
            </a:r>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b="0" dirty="0">
                <a:solidFill>
                  <a:schemeClr val="tx1"/>
                </a:solidFill>
                <a:latin typeface="ＭＳ Ｐゴシック" panose="020B0600070205080204" pitchFamily="50" charset="-128"/>
                <a:ea typeface="ＭＳ Ｐゴシック" panose="020B0600070205080204" pitchFamily="50" charset="-128"/>
              </a:rPr>
              <a:t>（少し待つ）</a:t>
            </a:r>
            <a:endParaRPr lang="en-US" altLang="ja-JP" b="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9141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miter lim="800000"/>
            <a:headEnd/>
            <a:tailEnd/>
          </a:ln>
        </p:spPr>
        <p:txBody>
          <a:bodyPr/>
          <a:lstStyle/>
          <a:p>
            <a:pPr defTabSz="912339"/>
            <a:fld id="{D719F68B-0548-4B52-BFBC-14619249F312}" type="slidenum">
              <a:rPr lang="en-US" altLang="ja-JP" smtClean="0">
                <a:ea typeface="ＭＳ Ｐゴシック" charset="-128"/>
              </a:rPr>
              <a:pPr defTabSz="912339"/>
              <a:t>7</a:t>
            </a:fld>
            <a:endParaRPr lang="en-US" altLang="ja-JP">
              <a:ea typeface="ＭＳ Ｐゴシック" charset="-128"/>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pPr eaLnBrk="1" hangingPunct="1"/>
            <a:r>
              <a:rPr lang="ja-JP" altLang="en-US" dirty="0">
                <a:latin typeface="ＭＳ Ｐゴシック" panose="020B0600070205080204" pitchFamily="50" charset="-128"/>
                <a:ea typeface="ＭＳ Ｐゴシック" panose="020B0600070205080204" pitchFamily="50" charset="-128"/>
              </a:rPr>
              <a:t>秒：</a:t>
            </a:r>
            <a:endParaRPr lang="en-US" altLang="ja-JP" dirty="0">
              <a:latin typeface="ＭＳ Ｐゴシック" panose="020B0600070205080204" pitchFamily="50" charset="-128"/>
              <a:ea typeface="ＭＳ Ｐゴシック" panose="020B0600070205080204" pitchFamily="50" charset="-128"/>
            </a:endParaRPr>
          </a:p>
          <a:p>
            <a:pPr defTabSz="914248" eaLnBrk="1" hangingPunct="1">
              <a:defRPr/>
            </a:pPr>
            <a:r>
              <a:rPr lang="ja-JP" altLang="en-US" dirty="0">
                <a:latin typeface="ＭＳ Ｐゴシック" panose="020B0600070205080204" pitchFamily="50" charset="-128"/>
                <a:ea typeface="ＭＳ Ｐゴシック" panose="020B0600070205080204" pitchFamily="50" charset="-128"/>
              </a:rPr>
              <a:t>１．３　ハンディターミナルの位置づけ　になります。　</a:t>
            </a:r>
            <a:endParaRPr lang="en-US" altLang="ja-JP" dirty="0">
              <a:latin typeface="ＭＳ Ｐゴシック" panose="020B0600070205080204" pitchFamily="50" charset="-128"/>
              <a:ea typeface="ＭＳ Ｐゴシック" panose="020B0600070205080204" pitchFamily="50" charset="-128"/>
            </a:endParaRPr>
          </a:p>
          <a:p>
            <a:pPr defTabSz="914248" eaLnBrk="1" hangingPunct="1">
              <a:defRPr/>
            </a:pPr>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dirty="0">
                <a:latin typeface="ＭＳ Ｐゴシック" panose="020B0600070205080204" pitchFamily="50" charset="-128"/>
                <a:ea typeface="ＭＳ Ｐゴシック" panose="020B0600070205080204" pitchFamily="50" charset="-128"/>
              </a:rPr>
              <a:t>横軸にスキャナーの有無、縦軸に情報活用（画面サイズ）</a:t>
            </a:r>
            <a:endParaRPr lang="en-US" altLang="ja-JP" dirty="0">
              <a:latin typeface="ＭＳ Ｐゴシック" panose="020B0600070205080204" pitchFamily="50" charset="-128"/>
              <a:ea typeface="ＭＳ Ｐゴシック" panose="020B0600070205080204" pitchFamily="50" charset="-128"/>
            </a:endParaRPr>
          </a:p>
          <a:p>
            <a:pPr defTabSz="914248" eaLnBrk="1" hangingPunct="1"/>
            <a:r>
              <a:rPr lang="ja-JP" altLang="en-US" dirty="0">
                <a:latin typeface="ＭＳ Ｐゴシック" panose="020B0600070205080204" pitchFamily="50" charset="-128"/>
                <a:ea typeface="ＭＳ Ｐゴシック" panose="020B0600070205080204" pitchFamily="50" charset="-128"/>
              </a:rPr>
              <a:t>を取りまして、このようなカテゴリ別のイメージマップとなります。</a:t>
            </a:r>
            <a:endParaRPr lang="en-US" altLang="ja-JP" dirty="0">
              <a:latin typeface="ＭＳ Ｐゴシック" panose="020B0600070205080204" pitchFamily="50" charset="-128"/>
              <a:ea typeface="ＭＳ Ｐゴシック" panose="020B0600070205080204" pitchFamily="50" charset="-128"/>
            </a:endParaRPr>
          </a:p>
          <a:p>
            <a:pPr eaLnBrk="1" hangingPunct="1"/>
            <a:endParaRPr lang="en-US" altLang="ja-JP" dirty="0">
              <a:latin typeface="ＭＳ Ｐゴシック" panose="020B0600070205080204" pitchFamily="50" charset="-128"/>
              <a:ea typeface="ＭＳ Ｐゴシック" panose="020B0600070205080204" pitchFamily="50" charset="-128"/>
            </a:endParaRPr>
          </a:p>
          <a:p>
            <a:pPr eaLnBrk="1" hangingPunct="1"/>
            <a:r>
              <a:rPr lang="ja-JP" altLang="en-US" b="0" dirty="0">
                <a:solidFill>
                  <a:schemeClr val="tx1"/>
                </a:solidFill>
                <a:latin typeface="ＭＳ Ｐゴシック" panose="020B0600070205080204" pitchFamily="50" charset="-128"/>
                <a:ea typeface="ＭＳ Ｐゴシック" panose="020B0600070205080204" pitchFamily="50" charset="-128"/>
              </a:rPr>
              <a:t>（少し待つ）</a:t>
            </a:r>
            <a:endParaRPr lang="ja-JP"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0456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miter lim="800000"/>
            <a:headEnd/>
            <a:tailEnd/>
          </a:ln>
        </p:spPr>
        <p:txBody>
          <a:bodyPr/>
          <a:lstStyle/>
          <a:p>
            <a:pPr defTabSz="912339"/>
            <a:fld id="{8E25B3BE-C794-4439-A986-365BD223B6D9}" type="slidenum">
              <a:rPr lang="en-US" altLang="ja-JP" smtClean="0">
                <a:ea typeface="ＭＳ Ｐゴシック" charset="-128"/>
              </a:rPr>
              <a:pPr defTabSz="912339"/>
              <a:t>8</a:t>
            </a:fld>
            <a:endParaRPr lang="en-US" altLang="ja-JP">
              <a:ea typeface="ＭＳ Ｐゴシック" charset="-128"/>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p:spPr>
        <p:txBody>
          <a:bodyPr/>
          <a:lstStyle/>
          <a:p>
            <a:pPr defTabSz="913925" eaLnBrk="1" hangingPunct="1">
              <a:defRPr/>
            </a:pPr>
            <a:r>
              <a:rPr lang="ja-JP" altLang="en-US" b="0" dirty="0">
                <a:latin typeface="ＭＳ Ｐゴシック" panose="020B0600070205080204" pitchFamily="50" charset="-128"/>
                <a:ea typeface="ＭＳ Ｐゴシック" panose="020B0600070205080204" pitchFamily="50" charset="-128"/>
              </a:rPr>
              <a:t>秒：</a:t>
            </a:r>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b="0" dirty="0">
                <a:latin typeface="ＭＳ Ｐゴシック" panose="020B0600070205080204" pitchFamily="50" charset="-128"/>
                <a:ea typeface="ＭＳ Ｐゴシック" panose="020B0600070205080204" pitchFamily="50" charset="-128"/>
              </a:rPr>
              <a:t>次は、「２．国内出荷実績」　になります。</a:t>
            </a:r>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endParaRPr lang="en-US" altLang="ja-JP" b="0" dirty="0">
              <a:latin typeface="ＭＳ Ｐゴシック" panose="020B0600070205080204" pitchFamily="50" charset="-128"/>
              <a:ea typeface="ＭＳ Ｐゴシック" panose="020B0600070205080204" pitchFamily="50" charset="-128"/>
            </a:endParaRPr>
          </a:p>
          <a:p>
            <a:pPr defTabSz="913925" eaLnBrk="1" hangingPunct="1">
              <a:defRPr/>
            </a:pPr>
            <a:r>
              <a:rPr lang="ja-JP" altLang="en-US" b="0" dirty="0">
                <a:latin typeface="ＭＳ Ｐゴシック" panose="020B0600070205080204" pitchFamily="50" charset="-128"/>
                <a:ea typeface="ＭＳ Ｐゴシック" panose="020B0600070205080204" pitchFamily="50" charset="-128"/>
              </a:rPr>
              <a:t>資料上、年度表記としておりまして、各年度は</a:t>
            </a:r>
            <a:r>
              <a:rPr lang="en-US" altLang="ja-JP" b="0" dirty="0">
                <a:latin typeface="ＭＳ Ｐゴシック" panose="020B0600070205080204" pitchFamily="50" charset="-128"/>
                <a:ea typeface="ＭＳ Ｐゴシック" panose="020B0600070205080204" pitchFamily="50" charset="-128"/>
              </a:rPr>
              <a:t>4</a:t>
            </a:r>
            <a:r>
              <a:rPr lang="ja-JP" altLang="en-US" b="0" dirty="0">
                <a:latin typeface="ＭＳ Ｐゴシック" panose="020B0600070205080204" pitchFamily="50" charset="-128"/>
                <a:ea typeface="ＭＳ Ｐゴシック" panose="020B0600070205080204" pitchFamily="50" charset="-128"/>
              </a:rPr>
              <a:t>月</a:t>
            </a:r>
            <a:r>
              <a:rPr lang="en-US" altLang="ja-JP" b="0" dirty="0">
                <a:latin typeface="ＭＳ Ｐゴシック" panose="020B0600070205080204" pitchFamily="50" charset="-128"/>
                <a:ea typeface="ＭＳ Ｐゴシック" panose="020B0600070205080204" pitchFamily="50" charset="-128"/>
              </a:rPr>
              <a:t>1</a:t>
            </a:r>
            <a:r>
              <a:rPr lang="ja-JP" altLang="en-US" b="0" dirty="0">
                <a:latin typeface="ＭＳ Ｐゴシック" panose="020B0600070205080204" pitchFamily="50" charset="-128"/>
                <a:ea typeface="ＭＳ Ｐゴシック" panose="020B0600070205080204" pitchFamily="50" charset="-128"/>
              </a:rPr>
              <a:t>日～翌年</a:t>
            </a:r>
            <a:r>
              <a:rPr lang="en-US" altLang="ja-JP" b="0" dirty="0">
                <a:latin typeface="ＭＳ Ｐゴシック" panose="020B0600070205080204" pitchFamily="50" charset="-128"/>
                <a:ea typeface="ＭＳ Ｐゴシック" panose="020B0600070205080204" pitchFamily="50" charset="-128"/>
              </a:rPr>
              <a:t>3</a:t>
            </a:r>
            <a:r>
              <a:rPr lang="ja-JP" altLang="en-US" b="0" dirty="0">
                <a:latin typeface="ＭＳ Ｐゴシック" panose="020B0600070205080204" pitchFamily="50" charset="-128"/>
                <a:ea typeface="ＭＳ Ｐゴシック" panose="020B0600070205080204" pitchFamily="50" charset="-128"/>
              </a:rPr>
              <a:t>月</a:t>
            </a:r>
            <a:r>
              <a:rPr lang="en-US" altLang="ja-JP" b="0" dirty="0">
                <a:latin typeface="ＭＳ Ｐゴシック" panose="020B0600070205080204" pitchFamily="50" charset="-128"/>
                <a:ea typeface="ＭＳ Ｐゴシック" panose="020B0600070205080204" pitchFamily="50" charset="-128"/>
              </a:rPr>
              <a:t>31</a:t>
            </a:r>
            <a:r>
              <a:rPr lang="ja-JP" altLang="en-US" b="0" dirty="0">
                <a:latin typeface="ＭＳ Ｐゴシック" panose="020B0600070205080204" pitchFamily="50" charset="-128"/>
                <a:ea typeface="ＭＳ Ｐゴシック" panose="020B0600070205080204" pitchFamily="50" charset="-128"/>
              </a:rPr>
              <a:t>日迄の期間となります。</a:t>
            </a:r>
            <a:endParaRPr lang="en-US" altLang="ja-JP" b="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618651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miter lim="800000"/>
            <a:headEnd/>
            <a:tailEnd/>
          </a:ln>
        </p:spPr>
        <p:txBody>
          <a:bodyPr/>
          <a:lstStyle/>
          <a:p>
            <a:pPr defTabSz="912339"/>
            <a:fld id="{EC7B7902-CBAF-4CE6-A691-FA1C18E05162}" type="slidenum">
              <a:rPr lang="en-US" altLang="ja-JP" smtClean="0">
                <a:ea typeface="ＭＳ Ｐゴシック" charset="-128"/>
              </a:rPr>
              <a:pPr defTabSz="912339"/>
              <a:t>9</a:t>
            </a:fld>
            <a:endParaRPr lang="en-US" altLang="ja-JP">
              <a:ea typeface="ＭＳ Ｐゴシック" charset="-128"/>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pPr eaLnBrk="1" hangingPunct="1"/>
            <a:r>
              <a:rPr lang="ja-JP" altLang="en-US" dirty="0"/>
              <a:t>秒：</a:t>
            </a:r>
            <a:endParaRPr lang="en-US" altLang="ja-JP" dirty="0"/>
          </a:p>
          <a:p>
            <a:pPr eaLnBrk="1" hangingPunct="1"/>
            <a:r>
              <a:rPr lang="ja-JP" altLang="en-US" dirty="0"/>
              <a:t>２．１　国内出荷実績を、カテゴリー別に報告いたします。</a:t>
            </a:r>
            <a:endParaRPr lang="ja-JP" altLang="ja-JP" dirty="0"/>
          </a:p>
        </p:txBody>
      </p:sp>
    </p:spTree>
    <p:extLst>
      <p:ext uri="{BB962C8B-B14F-4D97-AF65-F5344CB8AC3E}">
        <p14:creationId xmlns:p14="http://schemas.microsoft.com/office/powerpoint/2010/main" val="4077138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正方形/長方形 12"/>
          <p:cNvSpPr>
            <a:spLocks noChangeArrowheads="1"/>
          </p:cNvSpPr>
          <p:nvPr userDrawn="1"/>
        </p:nvSpPr>
        <p:spPr bwMode="auto">
          <a:xfrm>
            <a:off x="0" y="0"/>
            <a:ext cx="9906000" cy="709613"/>
          </a:xfrm>
          <a:prstGeom prst="rect">
            <a:avLst/>
          </a:prstGeom>
          <a:solidFill>
            <a:schemeClr val="bg1"/>
          </a:solidFill>
          <a:ln>
            <a:noFill/>
          </a:ln>
        </p:spPr>
        <p:txBody>
          <a:bodyPr wrap="none"/>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dirty="0">
              <a:ea typeface="HGP創英角ｺﾞｼｯｸUB" pitchFamily="50" charset="-128"/>
            </a:endParaRPr>
          </a:p>
        </p:txBody>
      </p:sp>
      <p:cxnSp>
        <p:nvCxnSpPr>
          <p:cNvPr id="5" name="直線コネクタ 13"/>
          <p:cNvCxnSpPr>
            <a:cxnSpLocks noChangeShapeType="1"/>
          </p:cNvCxnSpPr>
          <p:nvPr userDrawn="1"/>
        </p:nvCxnSpPr>
        <p:spPr bwMode="auto">
          <a:xfrm>
            <a:off x="252413" y="504825"/>
            <a:ext cx="9372600" cy="0"/>
          </a:xfrm>
          <a:prstGeom prst="line">
            <a:avLst/>
          </a:prstGeom>
          <a:noFill/>
          <a:ln w="38100" algn="ctr">
            <a:solidFill>
              <a:srgbClr val="0070C0"/>
            </a:solidFill>
            <a:round/>
            <a:headEnd/>
            <a:tailEnd/>
          </a:ln>
        </p:spPr>
      </p:cxnSp>
      <p:cxnSp>
        <p:nvCxnSpPr>
          <p:cNvPr id="6" name="直線コネクタ 14"/>
          <p:cNvCxnSpPr>
            <a:cxnSpLocks noChangeShapeType="1"/>
          </p:cNvCxnSpPr>
          <p:nvPr userDrawn="1"/>
        </p:nvCxnSpPr>
        <p:spPr bwMode="auto">
          <a:xfrm>
            <a:off x="288925" y="541338"/>
            <a:ext cx="9372600" cy="0"/>
          </a:xfrm>
          <a:prstGeom prst="line">
            <a:avLst/>
          </a:prstGeom>
          <a:noFill/>
          <a:ln w="38100" algn="ctr">
            <a:solidFill>
              <a:srgbClr val="3399FF"/>
            </a:solidFill>
            <a:round/>
            <a:headEnd/>
            <a:tailEnd/>
          </a:ln>
        </p:spPr>
      </p:cxnSp>
      <p:cxnSp>
        <p:nvCxnSpPr>
          <p:cNvPr id="7" name="直線コネクタ 15"/>
          <p:cNvCxnSpPr>
            <a:cxnSpLocks noChangeShapeType="1"/>
          </p:cNvCxnSpPr>
          <p:nvPr userDrawn="1"/>
        </p:nvCxnSpPr>
        <p:spPr bwMode="auto">
          <a:xfrm>
            <a:off x="325438" y="577850"/>
            <a:ext cx="9372600" cy="0"/>
          </a:xfrm>
          <a:prstGeom prst="line">
            <a:avLst/>
          </a:prstGeom>
          <a:noFill/>
          <a:ln w="38100" algn="ctr">
            <a:solidFill>
              <a:srgbClr val="66CCFF"/>
            </a:solidFill>
            <a:round/>
            <a:headEnd/>
            <a:tailEnd/>
          </a:ln>
        </p:spPr>
      </p:cxnSp>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a:xfrm>
            <a:off x="495300" y="1600200"/>
            <a:ext cx="8915400" cy="4525963"/>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正方形/長方形 12"/>
          <p:cNvSpPr>
            <a:spLocks noChangeArrowheads="1"/>
          </p:cNvSpPr>
          <p:nvPr userDrawn="1"/>
        </p:nvSpPr>
        <p:spPr bwMode="auto">
          <a:xfrm>
            <a:off x="0" y="0"/>
            <a:ext cx="9906000" cy="709613"/>
          </a:xfrm>
          <a:prstGeom prst="rect">
            <a:avLst/>
          </a:prstGeom>
          <a:solidFill>
            <a:schemeClr val="bg1"/>
          </a:solidFill>
          <a:ln>
            <a:noFill/>
          </a:ln>
        </p:spPr>
        <p:txBody>
          <a:bodyPr wrap="none"/>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dirty="0">
              <a:ea typeface="HGP創英角ｺﾞｼｯｸUB" pitchFamily="50" charset="-128"/>
            </a:endParaRPr>
          </a:p>
        </p:txBody>
      </p:sp>
      <p:cxnSp>
        <p:nvCxnSpPr>
          <p:cNvPr id="6" name="直線コネクタ 13"/>
          <p:cNvCxnSpPr>
            <a:cxnSpLocks noChangeShapeType="1"/>
          </p:cNvCxnSpPr>
          <p:nvPr userDrawn="1"/>
        </p:nvCxnSpPr>
        <p:spPr bwMode="auto">
          <a:xfrm>
            <a:off x="252413" y="504825"/>
            <a:ext cx="9372600" cy="0"/>
          </a:xfrm>
          <a:prstGeom prst="line">
            <a:avLst/>
          </a:prstGeom>
          <a:noFill/>
          <a:ln w="38100" algn="ctr">
            <a:solidFill>
              <a:srgbClr val="0070C0"/>
            </a:solidFill>
            <a:round/>
            <a:headEnd/>
            <a:tailEnd/>
          </a:ln>
        </p:spPr>
      </p:cxnSp>
      <p:cxnSp>
        <p:nvCxnSpPr>
          <p:cNvPr id="7" name="直線コネクタ 14"/>
          <p:cNvCxnSpPr>
            <a:cxnSpLocks noChangeShapeType="1"/>
          </p:cNvCxnSpPr>
          <p:nvPr userDrawn="1"/>
        </p:nvCxnSpPr>
        <p:spPr bwMode="auto">
          <a:xfrm>
            <a:off x="288925" y="541338"/>
            <a:ext cx="9372600" cy="0"/>
          </a:xfrm>
          <a:prstGeom prst="line">
            <a:avLst/>
          </a:prstGeom>
          <a:noFill/>
          <a:ln w="38100" algn="ctr">
            <a:solidFill>
              <a:srgbClr val="3399FF"/>
            </a:solidFill>
            <a:round/>
            <a:headEnd/>
            <a:tailEnd/>
          </a:ln>
        </p:spPr>
      </p:cxnSp>
      <p:cxnSp>
        <p:nvCxnSpPr>
          <p:cNvPr id="8" name="直線コネクタ 15"/>
          <p:cNvCxnSpPr>
            <a:cxnSpLocks noChangeShapeType="1"/>
          </p:cNvCxnSpPr>
          <p:nvPr userDrawn="1"/>
        </p:nvCxnSpPr>
        <p:spPr bwMode="auto">
          <a:xfrm>
            <a:off x="325438" y="577850"/>
            <a:ext cx="9372600" cy="0"/>
          </a:xfrm>
          <a:prstGeom prst="line">
            <a:avLst/>
          </a:prstGeom>
          <a:noFill/>
          <a:ln w="38100" algn="ctr">
            <a:solidFill>
              <a:srgbClr val="66CCFF"/>
            </a:solidFill>
            <a:round/>
            <a:headEnd/>
            <a:tailEnd/>
          </a:ln>
        </p:spPr>
      </p:cxnSp>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953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92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正方形/長方形 12"/>
          <p:cNvSpPr>
            <a:spLocks noChangeArrowheads="1"/>
          </p:cNvSpPr>
          <p:nvPr userDrawn="1"/>
        </p:nvSpPr>
        <p:spPr bwMode="auto">
          <a:xfrm>
            <a:off x="0" y="0"/>
            <a:ext cx="9906000" cy="709613"/>
          </a:xfrm>
          <a:prstGeom prst="rect">
            <a:avLst/>
          </a:prstGeom>
          <a:solidFill>
            <a:schemeClr val="bg1"/>
          </a:solidFill>
          <a:ln>
            <a:noFill/>
          </a:ln>
        </p:spPr>
        <p:txBody>
          <a:bodyPr wrap="none"/>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dirty="0">
              <a:ea typeface="HGP創英角ｺﾞｼｯｸUB" pitchFamily="50" charset="-128"/>
            </a:endParaRPr>
          </a:p>
        </p:txBody>
      </p:sp>
      <p:cxnSp>
        <p:nvCxnSpPr>
          <p:cNvPr id="3" name="直線コネクタ 13"/>
          <p:cNvCxnSpPr>
            <a:cxnSpLocks noChangeShapeType="1"/>
          </p:cNvCxnSpPr>
          <p:nvPr userDrawn="1"/>
        </p:nvCxnSpPr>
        <p:spPr bwMode="auto">
          <a:xfrm>
            <a:off x="252413" y="504825"/>
            <a:ext cx="9372600" cy="0"/>
          </a:xfrm>
          <a:prstGeom prst="line">
            <a:avLst/>
          </a:prstGeom>
          <a:noFill/>
          <a:ln w="38100" algn="ctr">
            <a:solidFill>
              <a:srgbClr val="0070C0"/>
            </a:solidFill>
            <a:round/>
            <a:headEnd/>
            <a:tailEnd/>
          </a:ln>
        </p:spPr>
      </p:cxnSp>
      <p:cxnSp>
        <p:nvCxnSpPr>
          <p:cNvPr id="4" name="直線コネクタ 14"/>
          <p:cNvCxnSpPr>
            <a:cxnSpLocks noChangeShapeType="1"/>
          </p:cNvCxnSpPr>
          <p:nvPr userDrawn="1"/>
        </p:nvCxnSpPr>
        <p:spPr bwMode="auto">
          <a:xfrm>
            <a:off x="288925" y="541338"/>
            <a:ext cx="9372600" cy="0"/>
          </a:xfrm>
          <a:prstGeom prst="line">
            <a:avLst/>
          </a:prstGeom>
          <a:noFill/>
          <a:ln w="38100" algn="ctr">
            <a:solidFill>
              <a:srgbClr val="3399FF"/>
            </a:solidFill>
            <a:round/>
            <a:headEnd/>
            <a:tailEnd/>
          </a:ln>
        </p:spPr>
      </p:cxnSp>
      <p:cxnSp>
        <p:nvCxnSpPr>
          <p:cNvPr id="5" name="直線コネクタ 15"/>
          <p:cNvCxnSpPr>
            <a:cxnSpLocks noChangeShapeType="1"/>
          </p:cNvCxnSpPr>
          <p:nvPr userDrawn="1"/>
        </p:nvCxnSpPr>
        <p:spPr bwMode="auto">
          <a:xfrm>
            <a:off x="325438" y="577850"/>
            <a:ext cx="9372600" cy="0"/>
          </a:xfrm>
          <a:prstGeom prst="line">
            <a:avLst/>
          </a:prstGeom>
          <a:noFill/>
          <a:ln w="38100" algn="ctr">
            <a:solidFill>
              <a:srgbClr val="66CCFF"/>
            </a:solidFill>
            <a:round/>
            <a:headEnd/>
            <a:tailEn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7" name="正方形/長方形 12"/>
          <p:cNvSpPr>
            <a:spLocks noChangeArrowheads="1"/>
          </p:cNvSpPr>
          <p:nvPr userDrawn="1"/>
        </p:nvSpPr>
        <p:spPr bwMode="auto">
          <a:xfrm>
            <a:off x="0" y="0"/>
            <a:ext cx="9906000" cy="709613"/>
          </a:xfrm>
          <a:prstGeom prst="rect">
            <a:avLst/>
          </a:prstGeom>
          <a:solidFill>
            <a:schemeClr val="bg1"/>
          </a:solidFill>
          <a:ln>
            <a:noFill/>
          </a:ln>
        </p:spPr>
        <p:txBody>
          <a:bodyPr wrap="none"/>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dirty="0">
              <a:ea typeface="HGP創英角ｺﾞｼｯｸUB" pitchFamily="50" charset="-128"/>
            </a:endParaRPr>
          </a:p>
        </p:txBody>
      </p:sp>
      <p:cxnSp>
        <p:nvCxnSpPr>
          <p:cNvPr id="8" name="直線コネクタ 13"/>
          <p:cNvCxnSpPr>
            <a:cxnSpLocks noChangeShapeType="1"/>
          </p:cNvCxnSpPr>
          <p:nvPr userDrawn="1"/>
        </p:nvCxnSpPr>
        <p:spPr bwMode="auto">
          <a:xfrm>
            <a:off x="252413" y="504825"/>
            <a:ext cx="9372600" cy="0"/>
          </a:xfrm>
          <a:prstGeom prst="line">
            <a:avLst/>
          </a:prstGeom>
          <a:noFill/>
          <a:ln w="38100" algn="ctr">
            <a:solidFill>
              <a:srgbClr val="0070C0"/>
            </a:solidFill>
            <a:round/>
            <a:headEnd/>
            <a:tailEnd/>
          </a:ln>
        </p:spPr>
      </p:cxnSp>
      <p:cxnSp>
        <p:nvCxnSpPr>
          <p:cNvPr id="9" name="直線コネクタ 14"/>
          <p:cNvCxnSpPr>
            <a:cxnSpLocks noChangeShapeType="1"/>
          </p:cNvCxnSpPr>
          <p:nvPr userDrawn="1"/>
        </p:nvCxnSpPr>
        <p:spPr bwMode="auto">
          <a:xfrm>
            <a:off x="288925" y="541338"/>
            <a:ext cx="9372600" cy="0"/>
          </a:xfrm>
          <a:prstGeom prst="line">
            <a:avLst/>
          </a:prstGeom>
          <a:noFill/>
          <a:ln w="38100" algn="ctr">
            <a:solidFill>
              <a:srgbClr val="3399FF"/>
            </a:solidFill>
            <a:round/>
            <a:headEnd/>
            <a:tailEnd/>
          </a:ln>
        </p:spPr>
      </p:cxnSp>
      <p:cxnSp>
        <p:nvCxnSpPr>
          <p:cNvPr id="10" name="直線コネクタ 15"/>
          <p:cNvCxnSpPr>
            <a:cxnSpLocks noChangeShapeType="1"/>
          </p:cNvCxnSpPr>
          <p:nvPr userDrawn="1"/>
        </p:nvCxnSpPr>
        <p:spPr bwMode="auto">
          <a:xfrm>
            <a:off x="325438" y="577850"/>
            <a:ext cx="9372600" cy="0"/>
          </a:xfrm>
          <a:prstGeom prst="line">
            <a:avLst/>
          </a:prstGeom>
          <a:noFill/>
          <a:ln w="38100" algn="ctr">
            <a:solidFill>
              <a:srgbClr val="66CCFF"/>
            </a:solidFill>
            <a:round/>
            <a:headEnd/>
            <a:tailEnd/>
          </a:ln>
        </p:spPr>
      </p:cxnSp>
      <p:sp>
        <p:nvSpPr>
          <p:cNvPr id="2" name="タイトル 1"/>
          <p:cNvSpPr>
            <a:spLocks noGrp="1"/>
          </p:cNvSpPr>
          <p:nvPr>
            <p:ph type="title" sz="quarter"/>
          </p:nvPr>
        </p:nvSpPr>
        <p:spPr>
          <a:xfrm>
            <a:off x="720725" y="76200"/>
            <a:ext cx="7616825" cy="381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95300" y="1600200"/>
            <a:ext cx="4381500" cy="2185988"/>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ー 3"/>
          <p:cNvSpPr>
            <a:spLocks noGrp="1"/>
          </p:cNvSpPr>
          <p:nvPr>
            <p:ph sz="quarter" idx="2"/>
          </p:nvPr>
        </p:nvSpPr>
        <p:spPr>
          <a:xfrm>
            <a:off x="5029200" y="1600200"/>
            <a:ext cx="4381500" cy="21859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95300" y="3938588"/>
            <a:ext cx="4381500" cy="2187575"/>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コンテンツ プレースホルダー 5"/>
          <p:cNvSpPr>
            <a:spLocks noGrp="1"/>
          </p:cNvSpPr>
          <p:nvPr>
            <p:ph sz="quarter" idx="4"/>
          </p:nvPr>
        </p:nvSpPr>
        <p:spPr>
          <a:xfrm>
            <a:off x="5029200" y="3938588"/>
            <a:ext cx="4381500" cy="2187575"/>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 name="Rectangle 11"/>
          <p:cNvSpPr>
            <a:spLocks noGrp="1" noChangeArrowheads="1"/>
          </p:cNvSpPr>
          <p:nvPr>
            <p:ph type="sldNum" sz="quarter" idx="10"/>
          </p:nvPr>
        </p:nvSpPr>
        <p:spPr>
          <a:xfrm>
            <a:off x="3879850" y="6629400"/>
            <a:ext cx="2063750" cy="152400"/>
          </a:xfrm>
          <a:prstGeom prst="rect">
            <a:avLst/>
          </a:prstGeom>
        </p:spPr>
        <p:txBody>
          <a:bodyPr/>
          <a:lstStyle>
            <a:lvl1pPr algn="ctr">
              <a:defRPr kumimoji="0" sz="1400" b="1" dirty="0">
                <a:effectLst>
                  <a:outerShdw blurRad="38100" dist="38100" dir="2700000" algn="tl">
                    <a:srgbClr val="C0C0C0"/>
                  </a:outerShdw>
                </a:effectLst>
                <a:latin typeface="ＭＳ ゴシック" pitchFamily="49" charset="-128"/>
                <a:ea typeface="ＭＳ ゴシック" pitchFamily="49" charset="-128"/>
              </a:defRPr>
            </a:lvl1pPr>
          </a:lstStyle>
          <a:p>
            <a:pPr>
              <a:defRPr/>
            </a:pPr>
            <a:r>
              <a:rPr lang="en-US" altLang="ja-JP" dirty="0"/>
              <a:t>- </a:t>
            </a:r>
            <a:fld id="{82BD14AD-2AA9-44F6-80C9-F7711283097D}" type="slidenum">
              <a:rPr lang="en-US" altLang="ja-JP" smtClean="0"/>
              <a:pPr>
                <a:defRPr/>
              </a:pPr>
              <a:t>‹#›</a:t>
            </a:fld>
            <a:r>
              <a:rPr lang="en-US" altLang="ja-JP" dirty="0"/>
              <a:t>/57 -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3" name="正方形/長方形 12"/>
          <p:cNvSpPr>
            <a:spLocks noChangeArrowheads="1"/>
          </p:cNvSpPr>
          <p:nvPr userDrawn="1"/>
        </p:nvSpPr>
        <p:spPr bwMode="auto">
          <a:xfrm>
            <a:off x="0" y="0"/>
            <a:ext cx="9906000" cy="709613"/>
          </a:xfrm>
          <a:prstGeom prst="rect">
            <a:avLst/>
          </a:prstGeom>
          <a:solidFill>
            <a:schemeClr val="bg1"/>
          </a:solidFill>
          <a:ln>
            <a:noFill/>
          </a:ln>
        </p:spPr>
        <p:txBody>
          <a:bodyPr wrap="none"/>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dirty="0">
              <a:ea typeface="HGP創英角ｺﾞｼｯｸUB" pitchFamily="50" charset="-128"/>
            </a:endParaRPr>
          </a:p>
        </p:txBody>
      </p:sp>
      <p:cxnSp>
        <p:nvCxnSpPr>
          <p:cNvPr id="4" name="直線コネクタ 13"/>
          <p:cNvCxnSpPr>
            <a:cxnSpLocks noChangeShapeType="1"/>
          </p:cNvCxnSpPr>
          <p:nvPr userDrawn="1"/>
        </p:nvCxnSpPr>
        <p:spPr bwMode="auto">
          <a:xfrm>
            <a:off x="252413" y="504825"/>
            <a:ext cx="9372600" cy="0"/>
          </a:xfrm>
          <a:prstGeom prst="line">
            <a:avLst/>
          </a:prstGeom>
          <a:noFill/>
          <a:ln w="38100" algn="ctr">
            <a:solidFill>
              <a:srgbClr val="0070C0"/>
            </a:solidFill>
            <a:round/>
            <a:headEnd/>
            <a:tailEnd/>
          </a:ln>
        </p:spPr>
      </p:cxnSp>
      <p:cxnSp>
        <p:nvCxnSpPr>
          <p:cNvPr id="5" name="直線コネクタ 14"/>
          <p:cNvCxnSpPr>
            <a:cxnSpLocks noChangeShapeType="1"/>
          </p:cNvCxnSpPr>
          <p:nvPr userDrawn="1"/>
        </p:nvCxnSpPr>
        <p:spPr bwMode="auto">
          <a:xfrm>
            <a:off x="288925" y="541338"/>
            <a:ext cx="9372600" cy="0"/>
          </a:xfrm>
          <a:prstGeom prst="line">
            <a:avLst/>
          </a:prstGeom>
          <a:noFill/>
          <a:ln w="38100" algn="ctr">
            <a:solidFill>
              <a:srgbClr val="3399FF"/>
            </a:solidFill>
            <a:round/>
            <a:headEnd/>
            <a:tailEnd/>
          </a:ln>
        </p:spPr>
      </p:cxnSp>
      <p:cxnSp>
        <p:nvCxnSpPr>
          <p:cNvPr id="6" name="直線コネクタ 15"/>
          <p:cNvCxnSpPr>
            <a:cxnSpLocks noChangeShapeType="1"/>
          </p:cNvCxnSpPr>
          <p:nvPr userDrawn="1"/>
        </p:nvCxnSpPr>
        <p:spPr bwMode="auto">
          <a:xfrm>
            <a:off x="325438" y="577850"/>
            <a:ext cx="9372600" cy="0"/>
          </a:xfrm>
          <a:prstGeom prst="line">
            <a:avLst/>
          </a:prstGeom>
          <a:noFill/>
          <a:ln w="38100" algn="ctr">
            <a:solidFill>
              <a:srgbClr val="66CCFF"/>
            </a:solidFill>
            <a:round/>
            <a:headEnd/>
            <a:tailEnd/>
          </a:ln>
        </p:spPr>
      </p:cxnSp>
      <p:sp>
        <p:nvSpPr>
          <p:cNvPr id="2" name="コンテンツ プレースホルダー 1"/>
          <p:cNvSpPr>
            <a:spLocks noGrp="1"/>
          </p:cNvSpPr>
          <p:nvPr>
            <p:ph/>
          </p:nvPr>
        </p:nvSpPr>
        <p:spPr>
          <a:xfrm>
            <a:off x="495300" y="76200"/>
            <a:ext cx="8915400" cy="6049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hasCustomPrompt="1"/>
          </p:nvPr>
        </p:nvSpPr>
        <p:spPr>
          <a:xfrm>
            <a:off x="1130300" y="1079500"/>
            <a:ext cx="4800600" cy="431800"/>
          </a:xfrm>
          <a:prstGeom prst="rect">
            <a:avLst/>
          </a:prstGeom>
        </p:spPr>
        <p:txBody>
          <a:bodyPr/>
          <a:lstStyle>
            <a:lvl1pPr marL="0" indent="0">
              <a:buNone/>
              <a:defRPr sz="2200" b="1">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en-US" altLang="ja-JP" dirty="0"/>
              <a:t>XXXXXX</a:t>
            </a:r>
            <a:r>
              <a:rPr kumimoji="1" lang="ja-JP" altLang="en-US" dirty="0"/>
              <a:t>株式会社　御中</a:t>
            </a:r>
          </a:p>
        </p:txBody>
      </p:sp>
      <p:sp>
        <p:nvSpPr>
          <p:cNvPr id="5" name="テキスト プレースホルダー 4"/>
          <p:cNvSpPr>
            <a:spLocks noGrp="1"/>
          </p:cNvSpPr>
          <p:nvPr>
            <p:ph type="body" sz="quarter" idx="11"/>
          </p:nvPr>
        </p:nvSpPr>
        <p:spPr>
          <a:xfrm>
            <a:off x="1562100" y="1701800"/>
            <a:ext cx="6781800" cy="3327400"/>
          </a:xfrm>
          <a:prstGeom prst="rect">
            <a:avLst/>
          </a:prstGeom>
        </p:spPr>
        <p:txBody>
          <a:bodyPr anchor="ctr" anchorCtr="1"/>
          <a:lstStyle>
            <a:lvl1pPr marL="0" indent="0" algn="ctr">
              <a:buNone/>
              <a:defRPr sz="28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マスター テキストの書式設定</a:t>
            </a:r>
          </a:p>
        </p:txBody>
      </p:sp>
      <p:sp>
        <p:nvSpPr>
          <p:cNvPr id="7" name="テキスト プレースホルダー 6"/>
          <p:cNvSpPr>
            <a:spLocks noGrp="1"/>
          </p:cNvSpPr>
          <p:nvPr>
            <p:ph type="body" sz="quarter" idx="12" hasCustomPrompt="1"/>
          </p:nvPr>
        </p:nvSpPr>
        <p:spPr>
          <a:xfrm>
            <a:off x="3308350" y="6597650"/>
            <a:ext cx="3289300" cy="260350"/>
          </a:xfrm>
          <a:prstGeom prst="rect">
            <a:avLst/>
          </a:prstGeom>
        </p:spPr>
        <p:txBody>
          <a:bodyPr/>
          <a:lstStyle>
            <a:lvl1pPr marL="0" indent="0" algn="ctr">
              <a:buNone/>
              <a:defRPr sz="10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en-US" altLang="ja-JP" dirty="0"/>
              <a:t>2017</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Tree>
    <p:extLst>
      <p:ext uri="{BB962C8B-B14F-4D97-AF65-F5344CB8AC3E}">
        <p14:creationId xmlns:p14="http://schemas.microsoft.com/office/powerpoint/2010/main" val="23445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hasCustomPrompt="1"/>
          </p:nvPr>
        </p:nvSpPr>
        <p:spPr>
          <a:xfrm>
            <a:off x="1130300" y="1079500"/>
            <a:ext cx="4800600" cy="431800"/>
          </a:xfrm>
          <a:prstGeom prst="rect">
            <a:avLst/>
          </a:prstGeom>
        </p:spPr>
        <p:txBody>
          <a:bodyPr/>
          <a:lstStyle>
            <a:lvl1pPr marL="0" indent="0">
              <a:buNone/>
              <a:defRPr sz="2200" b="1">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en-US" altLang="ja-JP" dirty="0"/>
              <a:t>XXXXXX</a:t>
            </a:r>
            <a:r>
              <a:rPr kumimoji="1" lang="ja-JP" altLang="en-US" dirty="0"/>
              <a:t>株式会社　御中</a:t>
            </a:r>
          </a:p>
        </p:txBody>
      </p:sp>
      <p:sp>
        <p:nvSpPr>
          <p:cNvPr id="5" name="テキスト プレースホルダー 4"/>
          <p:cNvSpPr>
            <a:spLocks noGrp="1"/>
          </p:cNvSpPr>
          <p:nvPr>
            <p:ph type="body" sz="quarter" idx="11"/>
          </p:nvPr>
        </p:nvSpPr>
        <p:spPr>
          <a:xfrm>
            <a:off x="1562100" y="1701800"/>
            <a:ext cx="6781800" cy="3327400"/>
          </a:xfrm>
          <a:prstGeom prst="rect">
            <a:avLst/>
          </a:prstGeom>
        </p:spPr>
        <p:txBody>
          <a:bodyPr anchor="ctr" anchorCtr="1"/>
          <a:lstStyle>
            <a:lvl1pPr marL="0" indent="0" algn="ctr">
              <a:buNone/>
              <a:defRPr sz="28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マスター テキストの書式設定</a:t>
            </a:r>
          </a:p>
        </p:txBody>
      </p:sp>
      <p:sp>
        <p:nvSpPr>
          <p:cNvPr id="7" name="テキスト プレースホルダー 6"/>
          <p:cNvSpPr>
            <a:spLocks noGrp="1"/>
          </p:cNvSpPr>
          <p:nvPr>
            <p:ph type="body" sz="quarter" idx="12" hasCustomPrompt="1"/>
          </p:nvPr>
        </p:nvSpPr>
        <p:spPr>
          <a:xfrm>
            <a:off x="3308350" y="6597650"/>
            <a:ext cx="3289300" cy="260350"/>
          </a:xfrm>
          <a:prstGeom prst="rect">
            <a:avLst/>
          </a:prstGeom>
        </p:spPr>
        <p:txBody>
          <a:bodyPr/>
          <a:lstStyle>
            <a:lvl1pPr marL="0" indent="0" algn="ctr">
              <a:buNone/>
              <a:defRPr sz="10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en-US" altLang="ja-JP" dirty="0"/>
              <a:t>2017</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Tree>
    <p:extLst>
      <p:ext uri="{BB962C8B-B14F-4D97-AF65-F5344CB8AC3E}">
        <p14:creationId xmlns:p14="http://schemas.microsoft.com/office/powerpoint/2010/main" val="3085934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正方形/長方形 23"/>
          <p:cNvSpPr>
            <a:spLocks noChangeArrowheads="1"/>
          </p:cNvSpPr>
          <p:nvPr userDrawn="1"/>
        </p:nvSpPr>
        <p:spPr bwMode="auto">
          <a:xfrm>
            <a:off x="0" y="0"/>
            <a:ext cx="9906000" cy="709613"/>
          </a:xfrm>
          <a:prstGeom prst="rect">
            <a:avLst/>
          </a:prstGeom>
          <a:solidFill>
            <a:schemeClr val="bg1"/>
          </a:solidFill>
          <a:ln>
            <a:noFill/>
          </a:ln>
        </p:spPr>
        <p:txBody>
          <a:bodyPr wrap="none"/>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dirty="0">
              <a:ea typeface="HGP創英角ｺﾞｼｯｸUB" pitchFamily="50" charset="-128"/>
            </a:endParaRPr>
          </a:p>
        </p:txBody>
      </p:sp>
      <p:cxnSp>
        <p:nvCxnSpPr>
          <p:cNvPr id="1027" name="直線コネクタ 24"/>
          <p:cNvCxnSpPr>
            <a:cxnSpLocks noChangeShapeType="1"/>
          </p:cNvCxnSpPr>
          <p:nvPr userDrawn="1"/>
        </p:nvCxnSpPr>
        <p:spPr bwMode="auto">
          <a:xfrm>
            <a:off x="252413" y="457200"/>
            <a:ext cx="9372600" cy="0"/>
          </a:xfrm>
          <a:prstGeom prst="line">
            <a:avLst/>
          </a:prstGeom>
          <a:noFill/>
          <a:ln w="38100" algn="ctr">
            <a:solidFill>
              <a:srgbClr val="0070C0"/>
            </a:solidFill>
            <a:round/>
            <a:headEnd/>
            <a:tailEnd/>
          </a:ln>
        </p:spPr>
      </p:cxnSp>
      <p:cxnSp>
        <p:nvCxnSpPr>
          <p:cNvPr id="1028" name="直線コネクタ 25"/>
          <p:cNvCxnSpPr>
            <a:cxnSpLocks noChangeShapeType="1"/>
          </p:cNvCxnSpPr>
          <p:nvPr userDrawn="1"/>
        </p:nvCxnSpPr>
        <p:spPr bwMode="auto">
          <a:xfrm>
            <a:off x="288925" y="493713"/>
            <a:ext cx="9372600" cy="0"/>
          </a:xfrm>
          <a:prstGeom prst="line">
            <a:avLst/>
          </a:prstGeom>
          <a:noFill/>
          <a:ln w="38100" algn="ctr">
            <a:solidFill>
              <a:srgbClr val="3399FF"/>
            </a:solidFill>
            <a:round/>
            <a:headEnd/>
            <a:tailEnd/>
          </a:ln>
        </p:spPr>
      </p:cxnSp>
      <p:cxnSp>
        <p:nvCxnSpPr>
          <p:cNvPr id="1029" name="直線コネクタ 26"/>
          <p:cNvCxnSpPr>
            <a:cxnSpLocks noChangeShapeType="1"/>
          </p:cNvCxnSpPr>
          <p:nvPr userDrawn="1"/>
        </p:nvCxnSpPr>
        <p:spPr bwMode="auto">
          <a:xfrm>
            <a:off x="325438" y="528638"/>
            <a:ext cx="9372600" cy="0"/>
          </a:xfrm>
          <a:prstGeom prst="line">
            <a:avLst/>
          </a:prstGeom>
          <a:noFill/>
          <a:ln w="38100" algn="ctr">
            <a:solidFill>
              <a:srgbClr val="66CCFF"/>
            </a:solidFill>
            <a:round/>
            <a:headEnd/>
            <a:tailEnd/>
          </a:ln>
        </p:spPr>
      </p:cxnSp>
      <p:sp>
        <p:nvSpPr>
          <p:cNvPr id="1030" name="Rectangle 9"/>
          <p:cNvSpPr>
            <a:spLocks noGrp="1" noChangeArrowheads="1"/>
          </p:cNvSpPr>
          <p:nvPr>
            <p:ph type="title"/>
          </p:nvPr>
        </p:nvSpPr>
        <p:spPr bwMode="auto">
          <a:xfrm>
            <a:off x="720725" y="76200"/>
            <a:ext cx="7616825" cy="381000"/>
          </a:xfrm>
          <a:prstGeom prst="rect">
            <a:avLst/>
          </a:prstGeom>
          <a:noFill/>
          <a:ln w="9525">
            <a:noFill/>
            <a:miter lim="800000"/>
            <a:headEnd/>
            <a:tailEnd/>
          </a:ln>
        </p:spPr>
        <p:txBody>
          <a:bodyPr vert="horz" wrap="none" lIns="91440" tIns="45720" rIns="91440" bIns="45720" numCol="1" anchor="ctr" anchorCtr="0" compatLnSpc="1">
            <a:prstTxWarp prst="textNoShape">
              <a:avLst/>
            </a:prstTxWarp>
          </a:bodyPr>
          <a:lstStyle/>
          <a:p>
            <a:pPr lvl="0"/>
            <a:endParaRPr lang="ja-JP" altLang="ja-JP"/>
          </a:p>
        </p:txBody>
      </p:sp>
      <p:sp>
        <p:nvSpPr>
          <p:cNvPr id="1032" name="Line 12"/>
          <p:cNvSpPr>
            <a:spLocks noChangeShapeType="1"/>
          </p:cNvSpPr>
          <p:nvPr/>
        </p:nvSpPr>
        <p:spPr bwMode="auto">
          <a:xfrm>
            <a:off x="0" y="6553200"/>
            <a:ext cx="9906000" cy="0"/>
          </a:xfrm>
          <a:prstGeom prst="line">
            <a:avLst/>
          </a:prstGeom>
          <a:noFill/>
          <a:ln w="57150" cmpd="thickThin">
            <a:solidFill>
              <a:schemeClr val="tx2"/>
            </a:solidFill>
            <a:miter lim="800000"/>
            <a:headEnd/>
            <a:tailEnd/>
          </a:ln>
        </p:spPr>
        <p:txBody>
          <a:bodyPr wrap="none"/>
          <a:lstStyle/>
          <a:p>
            <a:pPr>
              <a:defRPr/>
            </a:pPr>
            <a:endParaRPr lang="ja-JP" altLang="en-US" dirty="0"/>
          </a:p>
        </p:txBody>
      </p:sp>
      <p:sp>
        <p:nvSpPr>
          <p:cNvPr id="1043" name="Rectangle 20"/>
          <p:cNvSpPr>
            <a:spLocks noChangeArrowheads="1"/>
          </p:cNvSpPr>
          <p:nvPr/>
        </p:nvSpPr>
        <p:spPr bwMode="auto">
          <a:xfrm>
            <a:off x="720725" y="76200"/>
            <a:ext cx="7616825" cy="381000"/>
          </a:xfrm>
          <a:prstGeom prst="rect">
            <a:avLst/>
          </a:prstGeom>
          <a:noFill/>
          <a:ln>
            <a:noFill/>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endParaRPr lang="ja-JP" altLang="ja-JP" b="1" dirty="0">
              <a:solidFill>
                <a:schemeClr val="tx2"/>
              </a:solidFill>
              <a:latin typeface="HGP創英角ﾎﾟｯﾌﾟ体" pitchFamily="50" charset="-128"/>
              <a:ea typeface="HGP創英角ﾎﾟｯﾌﾟ体" pitchFamily="50" charset="-128"/>
            </a:endParaRPr>
          </a:p>
        </p:txBody>
      </p:sp>
      <p:sp>
        <p:nvSpPr>
          <p:cNvPr id="158741" name="Rectangle 21"/>
          <p:cNvSpPr>
            <a:spLocks noChangeArrowheads="1"/>
          </p:cNvSpPr>
          <p:nvPr/>
        </p:nvSpPr>
        <p:spPr bwMode="auto">
          <a:xfrm>
            <a:off x="165100" y="6616700"/>
            <a:ext cx="3384550" cy="152400"/>
          </a:xfrm>
          <a:prstGeom prst="rect">
            <a:avLst/>
          </a:prstGeom>
          <a:noFill/>
          <a:ln>
            <a:noFill/>
          </a:ln>
          <a:effectLst/>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r>
              <a:rPr kumimoji="0" lang="en-US" altLang="ja-JP" sz="1400" b="1" dirty="0">
                <a:effectLst>
                  <a:outerShdw blurRad="38100" dist="38100" dir="2700000" algn="tl">
                    <a:srgbClr val="C0C0C0"/>
                  </a:outerShdw>
                </a:effectLst>
                <a:latin typeface="ＭＳ ゴシック" pitchFamily="49" charset="-128"/>
                <a:ea typeface="ＭＳ ゴシック" pitchFamily="49" charset="-128"/>
              </a:rPr>
              <a:t>情報端末</a:t>
            </a:r>
            <a:r>
              <a:rPr kumimoji="0" lang="ja-JP" altLang="en-US" sz="1400" b="1" dirty="0">
                <a:effectLst>
                  <a:outerShdw blurRad="38100" dist="38100" dir="2700000" algn="tl">
                    <a:srgbClr val="C0C0C0"/>
                  </a:outerShdw>
                </a:effectLst>
                <a:latin typeface="ＭＳ ゴシック" pitchFamily="49" charset="-128"/>
                <a:ea typeface="ＭＳ ゴシック" pitchFamily="49" charset="-128"/>
              </a:rPr>
              <a:t>フォーラム</a:t>
            </a:r>
            <a:r>
              <a:rPr kumimoji="0" lang="en-US" altLang="ja-JP" sz="1400" b="1" dirty="0">
                <a:effectLst>
                  <a:outerShdw blurRad="38100" dist="38100" dir="2700000" algn="tl">
                    <a:srgbClr val="C0C0C0"/>
                  </a:outerShdw>
                </a:effectLst>
                <a:latin typeface="ＭＳ ゴシック" pitchFamily="49" charset="-128"/>
                <a:ea typeface="ＭＳ ゴシック" pitchFamily="49" charset="-128"/>
              </a:rPr>
              <a:t>2025</a:t>
            </a:r>
          </a:p>
        </p:txBody>
      </p:sp>
      <p:sp>
        <p:nvSpPr>
          <p:cNvPr id="1035" name="Line 23"/>
          <p:cNvSpPr>
            <a:spLocks noChangeShapeType="1"/>
          </p:cNvSpPr>
          <p:nvPr/>
        </p:nvSpPr>
        <p:spPr bwMode="auto">
          <a:xfrm>
            <a:off x="0" y="6553200"/>
            <a:ext cx="9906000" cy="0"/>
          </a:xfrm>
          <a:prstGeom prst="line">
            <a:avLst/>
          </a:prstGeom>
          <a:noFill/>
          <a:ln w="57150" cmpd="thickThin">
            <a:solidFill>
              <a:schemeClr val="tx2"/>
            </a:solidFill>
            <a:miter lim="800000"/>
            <a:headEnd/>
            <a:tailEnd/>
          </a:ln>
        </p:spPr>
        <p:txBody>
          <a:bodyPr wrap="none"/>
          <a:lstStyle/>
          <a:p>
            <a:pPr>
              <a:defRPr/>
            </a:pPr>
            <a:endParaRPr lang="ja-JP" altLang="en-US" dirty="0"/>
          </a:p>
        </p:txBody>
      </p:sp>
      <p:sp>
        <p:nvSpPr>
          <p:cNvPr id="1047" name="Text Box 24"/>
          <p:cNvSpPr txBox="1">
            <a:spLocks noChangeArrowheads="1"/>
          </p:cNvSpPr>
          <p:nvPr/>
        </p:nvSpPr>
        <p:spPr bwMode="auto">
          <a:xfrm>
            <a:off x="7242175" y="6629400"/>
            <a:ext cx="2089150" cy="228600"/>
          </a:xfrm>
          <a:prstGeom prst="rect">
            <a:avLst/>
          </a:prstGeom>
          <a:noFill/>
          <a:ln>
            <a:noFill/>
          </a:ln>
        </p:spPr>
        <p:txBody>
          <a:bodyPr wrap="none">
            <a:spAutoFit/>
          </a:bodyPr>
          <a:lstStyle>
            <a:lvl1pPr eaLnBrk="0" hangingPunct="0">
              <a:defRPr kumimoji="1" sz="2400">
                <a:solidFill>
                  <a:schemeClr val="tx1"/>
                </a:solidFill>
                <a:latin typeface="Times New Roman" pitchFamily="18" charset="0"/>
                <a:ea typeface="HGP創英角ｺﾞｼｯｸUB" pitchFamily="50" charset="-128"/>
              </a:defRPr>
            </a:lvl1pPr>
            <a:lvl2pPr marL="742950" indent="-285750" eaLnBrk="0" hangingPunct="0">
              <a:defRPr kumimoji="1" sz="2400">
                <a:solidFill>
                  <a:schemeClr val="tx1"/>
                </a:solidFill>
                <a:latin typeface="Times New Roman" pitchFamily="18" charset="0"/>
                <a:ea typeface="HGP創英角ｺﾞｼｯｸUB" pitchFamily="50" charset="-128"/>
              </a:defRPr>
            </a:lvl2pPr>
            <a:lvl3pPr marL="1143000" indent="-228600" eaLnBrk="0" hangingPunct="0">
              <a:defRPr kumimoji="1" sz="2400">
                <a:solidFill>
                  <a:schemeClr val="tx1"/>
                </a:solidFill>
                <a:latin typeface="Times New Roman" pitchFamily="18" charset="0"/>
                <a:ea typeface="HGP創英角ｺﾞｼｯｸUB" pitchFamily="50" charset="-128"/>
              </a:defRPr>
            </a:lvl3pPr>
            <a:lvl4pPr marL="1600200" indent="-228600" eaLnBrk="0" hangingPunct="0">
              <a:defRPr kumimoji="1" sz="2400">
                <a:solidFill>
                  <a:schemeClr val="tx1"/>
                </a:solidFill>
                <a:latin typeface="Times New Roman" pitchFamily="18" charset="0"/>
                <a:ea typeface="HGP創英角ｺﾞｼｯｸUB" pitchFamily="50" charset="-128"/>
              </a:defRPr>
            </a:lvl4pPr>
            <a:lvl5pPr marL="2057400" indent="-228600" eaLnBrk="0" hangingPunct="0">
              <a:defRPr kumimoji="1" sz="2400">
                <a:solidFill>
                  <a:schemeClr val="tx1"/>
                </a:solidFill>
                <a:latin typeface="Times New Roman" pitchFamily="18" charset="0"/>
                <a:ea typeface="HGP創英角ｺﾞｼｯｸUB"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HGP創英角ｺﾞｼｯｸUB"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HGP創英角ｺﾞｼｯｸUB"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HGP創英角ｺﾞｼｯｸUB"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HGP創英角ｺﾞｼｯｸUB" pitchFamily="50" charset="-128"/>
              </a:defRPr>
            </a:lvl9pPr>
          </a:lstStyle>
          <a:p>
            <a:pPr eaLnBrk="1" hangingPunct="1">
              <a:defRPr/>
            </a:pPr>
            <a:r>
              <a:rPr lang="en-US" altLang="ja-JP" sz="900" i="1" dirty="0">
                <a:latin typeface="Tahoma" pitchFamily="34" charset="0"/>
                <a:ea typeface="ＭＳ Ｐゴシック" charset="-128"/>
              </a:rPr>
              <a:t>JEITA</a:t>
            </a:r>
            <a:r>
              <a:rPr lang="ja-JP" altLang="en-US" sz="900" i="1" dirty="0">
                <a:latin typeface="Tahoma" pitchFamily="34" charset="0"/>
                <a:ea typeface="ＭＳ Ｐゴシック" charset="-128"/>
              </a:rPr>
              <a:t>　ハンディターミナル専門委員会　</a:t>
            </a:r>
          </a:p>
        </p:txBody>
      </p:sp>
      <p:sp>
        <p:nvSpPr>
          <p:cNvPr id="17" name="Rectangle 11"/>
          <p:cNvSpPr txBox="1">
            <a:spLocks noChangeArrowheads="1"/>
          </p:cNvSpPr>
          <p:nvPr userDrawn="1"/>
        </p:nvSpPr>
        <p:spPr bwMode="auto">
          <a:xfrm>
            <a:off x="3943350" y="6629400"/>
            <a:ext cx="2063750" cy="152400"/>
          </a:xfrm>
          <a:prstGeom prst="rect">
            <a:avLst/>
          </a:prstGeom>
          <a:noFill/>
          <a:ln>
            <a:noFill/>
          </a:ln>
          <a:effectLst/>
        </p:spPr>
        <p:txBody>
          <a:bodyPr wrap="none" anchor="ctr"/>
          <a:lstStyle>
            <a:defPPr>
              <a:defRPr lang="ja-JP"/>
            </a:defPPr>
            <a:lvl1pPr algn="ctr" rtl="0" fontAlgn="base">
              <a:spcBef>
                <a:spcPct val="0"/>
              </a:spcBef>
              <a:spcAft>
                <a:spcPct val="0"/>
              </a:spcAft>
              <a:defRPr kumimoji="0" sz="1400" b="1" kern="1200" dirty="0">
                <a:solidFill>
                  <a:schemeClr val="tx1"/>
                </a:solidFill>
                <a:effectLst>
                  <a:outerShdw blurRad="38100" dist="38100" dir="2700000" algn="tl">
                    <a:srgbClr val="C0C0C0"/>
                  </a:outerShdw>
                </a:effectLst>
                <a:latin typeface="ＭＳ ゴシック" pitchFamily="49" charset="-128"/>
                <a:ea typeface="ＭＳ ゴシック" pitchFamily="49"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charset="-128"/>
                <a:cs typeface="+mn-cs"/>
              </a:defRPr>
            </a:lvl9pPr>
          </a:lstStyle>
          <a:p>
            <a:pPr>
              <a:defRPr/>
            </a:pPr>
            <a:r>
              <a:rPr lang="en-US" altLang="ja-JP" dirty="0"/>
              <a:t>- </a:t>
            </a:r>
            <a:fld id="{0FA13495-D68A-4708-9DC5-341B536A7875}" type="slidenum">
              <a:rPr lang="en-US" altLang="ja-JP" smtClean="0"/>
              <a:pPr>
                <a:defRPr/>
              </a:pPr>
              <a:t>‹#›</a:t>
            </a:fld>
            <a:r>
              <a:rPr lang="en-US" altLang="ja-JP" dirty="0"/>
              <a:t>/37 -</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hf hdr="0" ftr="0" dt="0"/>
  <p:txStyles>
    <p:titleStyle>
      <a:lvl1pPr algn="l" rtl="0" eaLnBrk="0" fontAlgn="base" hangingPunct="0">
        <a:spcBef>
          <a:spcPct val="0"/>
        </a:spcBef>
        <a:spcAft>
          <a:spcPct val="0"/>
        </a:spcAft>
        <a:defRPr kumimoji="1" sz="2400" b="1">
          <a:solidFill>
            <a:schemeClr val="tx2"/>
          </a:solidFill>
          <a:latin typeface="+mj-lt"/>
          <a:ea typeface="+mj-ea"/>
          <a:cs typeface="+mj-cs"/>
        </a:defRPr>
      </a:lvl1pPr>
      <a:lvl2pPr algn="l" rtl="0" eaLnBrk="0" fontAlgn="base" hangingPunct="0">
        <a:spcBef>
          <a:spcPct val="0"/>
        </a:spcBef>
        <a:spcAft>
          <a:spcPct val="0"/>
        </a:spcAft>
        <a:defRPr kumimoji="1" sz="2400" b="1">
          <a:solidFill>
            <a:schemeClr val="tx2"/>
          </a:solidFill>
          <a:latin typeface="HGP創英角ﾎﾟｯﾌﾟ体" pitchFamily="50" charset="-128"/>
          <a:ea typeface="HGP創英角ﾎﾟｯﾌﾟ体" pitchFamily="50" charset="-128"/>
        </a:defRPr>
      </a:lvl2pPr>
      <a:lvl3pPr algn="l" rtl="0" eaLnBrk="0" fontAlgn="base" hangingPunct="0">
        <a:spcBef>
          <a:spcPct val="0"/>
        </a:spcBef>
        <a:spcAft>
          <a:spcPct val="0"/>
        </a:spcAft>
        <a:defRPr kumimoji="1" sz="2400" b="1">
          <a:solidFill>
            <a:schemeClr val="tx2"/>
          </a:solidFill>
          <a:latin typeface="HGP創英角ﾎﾟｯﾌﾟ体" pitchFamily="50" charset="-128"/>
          <a:ea typeface="HGP創英角ﾎﾟｯﾌﾟ体" pitchFamily="50" charset="-128"/>
        </a:defRPr>
      </a:lvl3pPr>
      <a:lvl4pPr algn="l" rtl="0" eaLnBrk="0" fontAlgn="base" hangingPunct="0">
        <a:spcBef>
          <a:spcPct val="0"/>
        </a:spcBef>
        <a:spcAft>
          <a:spcPct val="0"/>
        </a:spcAft>
        <a:defRPr kumimoji="1" sz="2400" b="1">
          <a:solidFill>
            <a:schemeClr val="tx2"/>
          </a:solidFill>
          <a:latin typeface="HGP創英角ﾎﾟｯﾌﾟ体" pitchFamily="50" charset="-128"/>
          <a:ea typeface="HGP創英角ﾎﾟｯﾌﾟ体" pitchFamily="50" charset="-128"/>
        </a:defRPr>
      </a:lvl4pPr>
      <a:lvl5pPr algn="l" rtl="0" eaLnBrk="0" fontAlgn="base" hangingPunct="0">
        <a:spcBef>
          <a:spcPct val="0"/>
        </a:spcBef>
        <a:spcAft>
          <a:spcPct val="0"/>
        </a:spcAft>
        <a:defRPr kumimoji="1" sz="2400" b="1">
          <a:solidFill>
            <a:schemeClr val="tx2"/>
          </a:solidFill>
          <a:latin typeface="HGP創英角ﾎﾟｯﾌﾟ体" pitchFamily="50" charset="-128"/>
          <a:ea typeface="HGP創英角ﾎﾟｯﾌﾟ体" pitchFamily="50" charset="-128"/>
        </a:defRPr>
      </a:lvl5pPr>
      <a:lvl6pPr marL="457200" algn="l" rtl="0" fontAlgn="base">
        <a:spcBef>
          <a:spcPct val="0"/>
        </a:spcBef>
        <a:spcAft>
          <a:spcPct val="0"/>
        </a:spcAft>
        <a:defRPr kumimoji="1" sz="2400" b="1">
          <a:solidFill>
            <a:schemeClr val="tx2"/>
          </a:solidFill>
          <a:latin typeface="HGP創英角ﾎﾟｯﾌﾟ体" pitchFamily="50" charset="-128"/>
          <a:ea typeface="HGP創英角ﾎﾟｯﾌﾟ体" pitchFamily="50" charset="-128"/>
        </a:defRPr>
      </a:lvl6pPr>
      <a:lvl7pPr marL="914400" algn="l" rtl="0" fontAlgn="base">
        <a:spcBef>
          <a:spcPct val="0"/>
        </a:spcBef>
        <a:spcAft>
          <a:spcPct val="0"/>
        </a:spcAft>
        <a:defRPr kumimoji="1" sz="2400" b="1">
          <a:solidFill>
            <a:schemeClr val="tx2"/>
          </a:solidFill>
          <a:latin typeface="HGP創英角ﾎﾟｯﾌﾟ体" pitchFamily="50" charset="-128"/>
          <a:ea typeface="HGP創英角ﾎﾟｯﾌﾟ体" pitchFamily="50" charset="-128"/>
        </a:defRPr>
      </a:lvl7pPr>
      <a:lvl8pPr marL="1371600" algn="l" rtl="0" fontAlgn="base">
        <a:spcBef>
          <a:spcPct val="0"/>
        </a:spcBef>
        <a:spcAft>
          <a:spcPct val="0"/>
        </a:spcAft>
        <a:defRPr kumimoji="1" sz="2400" b="1">
          <a:solidFill>
            <a:schemeClr val="tx2"/>
          </a:solidFill>
          <a:latin typeface="HGP創英角ﾎﾟｯﾌﾟ体" pitchFamily="50" charset="-128"/>
          <a:ea typeface="HGP創英角ﾎﾟｯﾌﾟ体" pitchFamily="50" charset="-128"/>
        </a:defRPr>
      </a:lvl8pPr>
      <a:lvl9pPr marL="1828800" algn="l" rtl="0" fontAlgn="base">
        <a:spcBef>
          <a:spcPct val="0"/>
        </a:spcBef>
        <a:spcAft>
          <a:spcPct val="0"/>
        </a:spcAft>
        <a:defRPr kumimoji="1" sz="2400" b="1">
          <a:solidFill>
            <a:schemeClr val="tx2"/>
          </a:solidFill>
          <a:latin typeface="HGP創英角ﾎﾟｯﾌﾟ体" pitchFamily="50" charset="-128"/>
          <a:ea typeface="HGP創英角ﾎﾟｯﾌﾟ体" pitchFamily="50"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図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30765"/>
            <a:ext cx="9906000" cy="6596469"/>
          </a:xfrm>
          <a:prstGeom prst="rect">
            <a:avLst/>
          </a:prstGeom>
        </p:spPr>
      </p:pic>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9777" y="856675"/>
            <a:ext cx="8058246" cy="4535049"/>
          </a:xfrm>
          <a:prstGeom prst="rect">
            <a:avLst/>
          </a:prstGeom>
        </p:spPr>
      </p:pic>
      <p:sp>
        <p:nvSpPr>
          <p:cNvPr id="2" name="テキスト ボックス 1"/>
          <p:cNvSpPr txBox="1"/>
          <p:nvPr userDrawn="1"/>
        </p:nvSpPr>
        <p:spPr>
          <a:xfrm>
            <a:off x="0" y="6108700"/>
            <a:ext cx="9906000" cy="246221"/>
          </a:xfrm>
          <a:prstGeom prst="rect">
            <a:avLst/>
          </a:prstGeom>
          <a:noFill/>
        </p:spPr>
        <p:txBody>
          <a:bodyPr wrap="square" rtlCol="0">
            <a:spAutoFit/>
          </a:bodyPr>
          <a:lstStyle/>
          <a:p>
            <a:pPr algn="ct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113-0034</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 東京都文京区湯島</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3-7-7</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TEL</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03-3834-8386</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　　担当：小林 学　　</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E-mail</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m.kobayashi@ric.co.jp</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603" y="6639567"/>
            <a:ext cx="9752793" cy="182865"/>
          </a:xfrm>
          <a:prstGeom prst="rect">
            <a:avLst/>
          </a:prstGeom>
        </p:spPr>
      </p:pic>
      <p:pic>
        <p:nvPicPr>
          <p:cNvPr id="3" name="図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51392" y="5695720"/>
            <a:ext cx="2017609" cy="298680"/>
          </a:xfrm>
          <a:prstGeom prst="rect">
            <a:avLst/>
          </a:prstGeom>
        </p:spPr>
      </p:pic>
    </p:spTree>
    <p:extLst>
      <p:ext uri="{BB962C8B-B14F-4D97-AF65-F5344CB8AC3E}">
        <p14:creationId xmlns:p14="http://schemas.microsoft.com/office/powerpoint/2010/main" val="593463445"/>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1.xml"/><Relationship Id="rId7" Type="http://schemas.openxmlformats.org/officeDocument/2006/relationships/image" Target="../media/image24.png"/><Relationship Id="rId12" Type="http://schemas.openxmlformats.org/officeDocument/2006/relationships/image" Target="../media/image21.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7.png"/><Relationship Id="rId11" Type="http://schemas.openxmlformats.org/officeDocument/2006/relationships/package" Target="../embeddings/Microsoft_Excel_Worksheet1.xlsx"/><Relationship Id="rId5" Type="http://schemas.openxmlformats.org/officeDocument/2006/relationships/image" Target="../media/image23.png"/><Relationship Id="rId10" Type="http://schemas.openxmlformats.org/officeDocument/2006/relationships/image" Target="../media/image20.emf"/><Relationship Id="rId4" Type="http://schemas.openxmlformats.org/officeDocument/2006/relationships/image" Target="../media/image22.png"/><Relationship Id="rId9" Type="http://schemas.openxmlformats.org/officeDocument/2006/relationships/package" Target="../embeddings/Microsoft_Excel_Worksheet.xlsx"/></Relationships>
</file>

<file path=ppt/slides/_rels/slide12.xml.rels><?xml version="1.0" encoding="UTF-8" standalone="yes"?>
<Relationships xmlns="http://schemas.openxmlformats.org/package/2006/relationships"><Relationship Id="rId8" Type="http://schemas.openxmlformats.org/officeDocument/2006/relationships/package" Target="../embeddings/Microsoft_Excel_Worksheet2.xlsx"/><Relationship Id="rId3" Type="http://schemas.openxmlformats.org/officeDocument/2006/relationships/notesSlide" Target="../notesSlides/notesSlide12.xml"/><Relationship Id="rId7" Type="http://schemas.openxmlformats.org/officeDocument/2006/relationships/chart" Target="../charts/chart1.xml"/><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emf"/></Relationships>
</file>

<file path=ppt/slides/_rels/slide13.xml.rels><?xml version="1.0" encoding="UTF-8" standalone="yes"?>
<Relationships xmlns="http://schemas.openxmlformats.org/package/2006/relationships"><Relationship Id="rId8" Type="http://schemas.openxmlformats.org/officeDocument/2006/relationships/package" Target="../embeddings/Microsoft_Excel_Worksheet3.xlsx"/><Relationship Id="rId3" Type="http://schemas.openxmlformats.org/officeDocument/2006/relationships/notesSlide" Target="../notesSlides/notesSlide13.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1.png"/><Relationship Id="rId11" Type="http://schemas.openxmlformats.org/officeDocument/2006/relationships/image" Target="../media/image28.emf"/><Relationship Id="rId5" Type="http://schemas.openxmlformats.org/officeDocument/2006/relationships/image" Target="../media/image30.png"/><Relationship Id="rId10" Type="http://schemas.openxmlformats.org/officeDocument/2006/relationships/package" Target="../embeddings/Microsoft_Excel_Worksheet4.xlsx"/><Relationship Id="rId4" Type="http://schemas.openxmlformats.org/officeDocument/2006/relationships/image" Target="../media/image29.png"/><Relationship Id="rId9" Type="http://schemas.openxmlformats.org/officeDocument/2006/relationships/image" Target="../media/image27.emf"/></Relationships>
</file>

<file path=ppt/slides/_rels/slide14.xml.rels><?xml version="1.0" encoding="UTF-8" standalone="yes"?>
<Relationships xmlns="http://schemas.openxmlformats.org/package/2006/relationships"><Relationship Id="rId8" Type="http://schemas.openxmlformats.org/officeDocument/2006/relationships/package" Target="../embeddings/Microsoft_Excel_Worksheet6.xlsx"/><Relationship Id="rId3" Type="http://schemas.openxmlformats.org/officeDocument/2006/relationships/notesSlide" Target="../notesSlides/notesSlide14.xml"/><Relationship Id="rId7" Type="http://schemas.openxmlformats.org/officeDocument/2006/relationships/image" Target="../media/image33.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package" Target="../embeddings/Microsoft_Excel_Worksheet5.xlsx"/><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41.png"/><Relationship Id="rId3" Type="http://schemas.openxmlformats.org/officeDocument/2006/relationships/notesSlide" Target="../notesSlides/notesSlide16.xml"/><Relationship Id="rId7" Type="http://schemas.openxmlformats.org/officeDocument/2006/relationships/image" Target="../media/image38.png"/><Relationship Id="rId12" Type="http://schemas.openxmlformats.org/officeDocument/2006/relationships/oleObject" Target="../embeddings/oleObject14.bin"/><Relationship Id="rId2" Type="http://schemas.openxmlformats.org/officeDocument/2006/relationships/slideLayout" Target="../slideLayouts/slideLayout1.xml"/><Relationship Id="rId16" Type="http://schemas.openxmlformats.org/officeDocument/2006/relationships/image" Target="../media/image43.jpeg"/><Relationship Id="rId1" Type="http://schemas.openxmlformats.org/officeDocument/2006/relationships/vmlDrawing" Target="../drawings/vmlDrawing7.vml"/><Relationship Id="rId6" Type="http://schemas.openxmlformats.org/officeDocument/2006/relationships/oleObject" Target="../embeddings/oleObject11.bin"/><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42.png"/><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39.png"/><Relationship Id="rId1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chart" Target="../charts/chart2.xml"/><Relationship Id="rId5" Type="http://schemas.openxmlformats.org/officeDocument/2006/relationships/image" Target="../media/image45.emf"/><Relationship Id="rId4" Type="http://schemas.openxmlformats.org/officeDocument/2006/relationships/package" Target="../embeddings/Microsoft_Excel_Worksheet7.xlsx"/></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6.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oleObject" Target="../embeddings/oleObject3.bin"/><Relationship Id="rId4" Type="http://schemas.openxmlformats.org/officeDocument/2006/relationships/image" Target="../media/image8.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2.png"/><Relationship Id="rId12"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3.png"/><Relationship Id="rId1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p:cNvSpPr>
            <a:spLocks noGrp="1" noChangeArrowheads="1"/>
          </p:cNvSpPr>
          <p:nvPr>
            <p:ph type="ctrTitle" idx="4294967295"/>
          </p:nvPr>
        </p:nvSpPr>
        <p:spPr>
          <a:xfrm>
            <a:off x="2038350" y="4951413"/>
            <a:ext cx="5829300" cy="855662"/>
          </a:xfrm>
        </p:spPr>
        <p:txBody>
          <a:bodyPr wrap="square" anchor="b"/>
          <a:lstStyle/>
          <a:p>
            <a:pPr algn="ctr" eaLnBrk="1" hangingPunct="1"/>
            <a:r>
              <a:rPr lang="ja-JP" altLang="en-US" b="0" dirty="0">
                <a:solidFill>
                  <a:schemeClr val="tx1"/>
                </a:solidFill>
                <a:latin typeface="HGS創英角ｺﾞｼｯｸUB" pitchFamily="50" charset="-128"/>
                <a:ea typeface="HGS創英角ｺﾞｼｯｸUB" pitchFamily="50" charset="-128"/>
              </a:rPr>
              <a:t>ハンディターミナル</a:t>
            </a:r>
            <a:r>
              <a:rPr lang="ja-JP" altLang="en-US" dirty="0">
                <a:solidFill>
                  <a:schemeClr val="tx1"/>
                </a:solidFill>
                <a:latin typeface="HGS創英角ｺﾞｼｯｸUB" pitchFamily="50" charset="-128"/>
                <a:ea typeface="HGS創英角ｺﾞｼｯｸUB" pitchFamily="50" charset="-128"/>
              </a:rPr>
              <a:t>専門委員会</a:t>
            </a:r>
            <a:br>
              <a:rPr lang="en-US" altLang="ja-JP" dirty="0">
                <a:solidFill>
                  <a:schemeClr val="tx1"/>
                </a:solidFill>
                <a:latin typeface="HGS創英角ｺﾞｼｯｸUB" pitchFamily="50" charset="-128"/>
                <a:ea typeface="HGS創英角ｺﾞｼｯｸUB" pitchFamily="50" charset="-128"/>
              </a:rPr>
            </a:br>
            <a:r>
              <a:rPr lang="ja-JP" altLang="en-US" dirty="0">
                <a:solidFill>
                  <a:schemeClr val="tx1"/>
                </a:solidFill>
                <a:latin typeface="HGS創英角ｺﾞｼｯｸUB" pitchFamily="50" charset="-128"/>
                <a:ea typeface="HGS創英角ｺﾞｼｯｸUB" pitchFamily="50" charset="-128"/>
              </a:rPr>
              <a:t>在間　義</a:t>
            </a:r>
            <a:endParaRPr lang="en-US" altLang="ja-JP" dirty="0">
              <a:solidFill>
                <a:schemeClr val="tx1"/>
              </a:solidFill>
              <a:latin typeface="HGS創英角ｺﾞｼｯｸUB" pitchFamily="50" charset="-128"/>
              <a:ea typeface="HGS創英角ｺﾞｼｯｸUB" pitchFamily="50" charset="-128"/>
            </a:endParaRPr>
          </a:p>
        </p:txBody>
      </p:sp>
      <p:sp>
        <p:nvSpPr>
          <p:cNvPr id="9218" name="Text Box 6"/>
          <p:cNvSpPr txBox="1">
            <a:spLocks noChangeArrowheads="1"/>
          </p:cNvSpPr>
          <p:nvPr/>
        </p:nvSpPr>
        <p:spPr bwMode="auto">
          <a:xfrm>
            <a:off x="2701925" y="5807075"/>
            <a:ext cx="4500563" cy="457200"/>
          </a:xfrm>
          <a:prstGeom prst="rect">
            <a:avLst/>
          </a:prstGeom>
          <a:noFill/>
          <a:ln w="9525">
            <a:noFill/>
            <a:miter lim="800000"/>
            <a:headEnd/>
            <a:tailEnd/>
          </a:ln>
        </p:spPr>
        <p:txBody>
          <a:bodyPr>
            <a:spAutoFit/>
          </a:bodyPr>
          <a:lstStyle/>
          <a:p>
            <a:pPr algn="ctr"/>
            <a:r>
              <a:rPr lang="en-US" altLang="ja-JP" b="1" dirty="0">
                <a:latin typeface="HGP創英角ｺﾞｼｯｸUB" pitchFamily="50" charset="-128"/>
                <a:ea typeface="HGP創英角ｺﾞｼｯｸUB" pitchFamily="50" charset="-128"/>
              </a:rPr>
              <a:t>2025</a:t>
            </a:r>
            <a:r>
              <a:rPr lang="ja-JP" altLang="en-US" b="1" dirty="0">
                <a:latin typeface="HGP創英角ｺﾞｼｯｸUB" pitchFamily="50" charset="-128"/>
                <a:ea typeface="HGP創英角ｺﾞｼｯｸUB" pitchFamily="50" charset="-128"/>
              </a:rPr>
              <a:t>年</a:t>
            </a:r>
            <a:r>
              <a:rPr lang="en-US" altLang="ja-JP" b="1" dirty="0">
                <a:latin typeface="HGP創英角ｺﾞｼｯｸUB" pitchFamily="50" charset="-128"/>
                <a:ea typeface="HGP創英角ｺﾞｼｯｸUB" pitchFamily="50" charset="-128"/>
              </a:rPr>
              <a:t>7</a:t>
            </a:r>
            <a:r>
              <a:rPr lang="ja-JP" altLang="en-US" b="1" dirty="0">
                <a:latin typeface="HGP創英角ｺﾞｼｯｸUB" pitchFamily="50" charset="-128"/>
                <a:ea typeface="HGP創英角ｺﾞｼｯｸUB" pitchFamily="50" charset="-128"/>
              </a:rPr>
              <a:t>月</a:t>
            </a:r>
            <a:r>
              <a:rPr lang="en-US" altLang="ja-JP" b="1" dirty="0">
                <a:latin typeface="HGP創英角ｺﾞｼｯｸUB" pitchFamily="50" charset="-128"/>
                <a:ea typeface="HGP創英角ｺﾞｼｯｸUB" pitchFamily="50" charset="-128"/>
              </a:rPr>
              <a:t>18</a:t>
            </a:r>
            <a:r>
              <a:rPr lang="ja-JP" altLang="en-US" b="1" dirty="0">
                <a:latin typeface="HGP創英角ｺﾞｼｯｸUB" pitchFamily="50" charset="-128"/>
                <a:ea typeface="HGP創英角ｺﾞｼｯｸUB" pitchFamily="50" charset="-128"/>
              </a:rPr>
              <a:t>日</a:t>
            </a:r>
            <a:endParaRPr lang="en-US" altLang="ja-JP" b="1" dirty="0">
              <a:latin typeface="HGP創英角ｺﾞｼｯｸUB" pitchFamily="50" charset="-128"/>
              <a:ea typeface="HGP創英角ｺﾞｼｯｸUB" pitchFamily="50" charset="-128"/>
            </a:endParaRPr>
          </a:p>
        </p:txBody>
      </p:sp>
      <p:sp>
        <p:nvSpPr>
          <p:cNvPr id="9219" name="Rectangle 7"/>
          <p:cNvSpPr>
            <a:spLocks noChangeArrowheads="1"/>
          </p:cNvSpPr>
          <p:nvPr/>
        </p:nvSpPr>
        <p:spPr bwMode="auto">
          <a:xfrm>
            <a:off x="973138" y="2846388"/>
            <a:ext cx="8561387" cy="1570037"/>
          </a:xfrm>
          <a:prstGeom prst="rect">
            <a:avLst/>
          </a:prstGeom>
          <a:noFill/>
          <a:ln w="9525">
            <a:noFill/>
            <a:miter lim="800000"/>
            <a:headEnd/>
            <a:tailEnd/>
          </a:ln>
        </p:spPr>
        <p:txBody>
          <a:bodyPr>
            <a:spAutoFit/>
          </a:bodyPr>
          <a:lstStyle/>
          <a:p>
            <a:pPr>
              <a:buFontTx/>
              <a:buBlip>
                <a:blip r:embed="rId3"/>
              </a:buBlip>
            </a:pPr>
            <a:r>
              <a:rPr lang="ja-JP" altLang="en-US" sz="3200" dirty="0">
                <a:latin typeface="HGS創英角ｺﾞｼｯｸUB" pitchFamily="50" charset="-128"/>
                <a:ea typeface="HGS創英角ｺﾞｼｯｸUB" pitchFamily="50" charset="-128"/>
              </a:rPr>
              <a:t>ハンディターミナル（モバイル端末）の</a:t>
            </a:r>
            <a:endParaRPr lang="en-US" altLang="ja-JP" sz="3200" dirty="0">
              <a:latin typeface="HGS創英角ｺﾞｼｯｸUB" pitchFamily="50" charset="-128"/>
              <a:ea typeface="HGS創英角ｺﾞｼｯｸUB" pitchFamily="50" charset="-128"/>
            </a:endParaRPr>
          </a:p>
          <a:p>
            <a:r>
              <a:rPr lang="ja-JP" altLang="en-US" sz="3200" dirty="0">
                <a:latin typeface="HGS創英角ｺﾞｼｯｸUB" pitchFamily="50" charset="-128"/>
                <a:ea typeface="HGS創英角ｺﾞｼｯｸUB" pitchFamily="50" charset="-128"/>
              </a:rPr>
              <a:t>  使用実態調査</a:t>
            </a:r>
            <a:endParaRPr lang="en-US" altLang="ja-JP" sz="3200" dirty="0">
              <a:latin typeface="HGS創英角ｺﾞｼｯｸUB" pitchFamily="50" charset="-128"/>
              <a:ea typeface="HGS創英角ｺﾞｼｯｸUB" pitchFamily="50" charset="-128"/>
            </a:endParaRPr>
          </a:p>
          <a:p>
            <a:pPr>
              <a:buFontTx/>
              <a:buBlip>
                <a:blip r:embed="rId3"/>
              </a:buBlip>
            </a:pPr>
            <a:endParaRPr lang="ja-JP" altLang="en-US" sz="3200" dirty="0">
              <a:latin typeface="HGS創英角ｺﾞｼｯｸUB" pitchFamily="50" charset="-128"/>
              <a:ea typeface="HGS創英角ｺﾞｼｯｸUB" pitchFamily="50" charset="-128"/>
            </a:endParaRPr>
          </a:p>
        </p:txBody>
      </p:sp>
      <p:sp>
        <p:nvSpPr>
          <p:cNvPr id="9220" name="Text Box 8"/>
          <p:cNvSpPr txBox="1">
            <a:spLocks noChangeArrowheads="1"/>
          </p:cNvSpPr>
          <p:nvPr/>
        </p:nvSpPr>
        <p:spPr bwMode="auto">
          <a:xfrm>
            <a:off x="331788" y="-7938"/>
            <a:ext cx="7426325" cy="519113"/>
          </a:xfrm>
          <a:prstGeom prst="rect">
            <a:avLst/>
          </a:prstGeom>
          <a:noFill/>
          <a:ln w="9525">
            <a:noFill/>
            <a:miter lim="800000"/>
            <a:headEnd/>
            <a:tailEnd/>
          </a:ln>
        </p:spPr>
        <p:txBody>
          <a:bodyPr>
            <a:spAutoFit/>
          </a:bodyPr>
          <a:lstStyle/>
          <a:p>
            <a:pPr>
              <a:spcBef>
                <a:spcPct val="50000"/>
              </a:spcBef>
            </a:pPr>
            <a:r>
              <a:rPr lang="en-US" altLang="ja-JP" sz="2800" dirty="0">
                <a:latin typeface="HGP創英角ｺﾞｼｯｸUB" pitchFamily="50" charset="-128"/>
                <a:ea typeface="HGP創英角ｺﾞｼｯｸUB" pitchFamily="50" charset="-128"/>
              </a:rPr>
              <a:t>JEITA</a:t>
            </a:r>
            <a:r>
              <a:rPr lang="ja-JP" altLang="en-US" sz="2800" dirty="0">
                <a:latin typeface="HGP創英角ｺﾞｼｯｸUB" pitchFamily="50" charset="-128"/>
                <a:ea typeface="HGP創英角ｺﾞｼｯｸUB" pitchFamily="50" charset="-128"/>
              </a:rPr>
              <a:t>　情報端末フォーラム</a:t>
            </a:r>
            <a:r>
              <a:rPr lang="en-US" altLang="ja-JP" sz="2800" dirty="0">
                <a:latin typeface="HGP創英角ｺﾞｼｯｸUB" pitchFamily="50" charset="-128"/>
                <a:ea typeface="HGP創英角ｺﾞｼｯｸUB" pitchFamily="50" charset="-128"/>
              </a:rPr>
              <a:t>2025</a:t>
            </a:r>
          </a:p>
        </p:txBody>
      </p:sp>
      <p:sp>
        <p:nvSpPr>
          <p:cNvPr id="9221" name="Rectangle 9"/>
          <p:cNvSpPr>
            <a:spLocks noChangeArrowheads="1"/>
          </p:cNvSpPr>
          <p:nvPr/>
        </p:nvSpPr>
        <p:spPr bwMode="auto">
          <a:xfrm>
            <a:off x="731838" y="1495425"/>
            <a:ext cx="8442325" cy="641350"/>
          </a:xfrm>
          <a:prstGeom prst="rect">
            <a:avLst/>
          </a:prstGeom>
          <a:noFill/>
          <a:ln w="9525">
            <a:noFill/>
            <a:miter lim="800000"/>
            <a:headEnd/>
            <a:tailEnd/>
          </a:ln>
        </p:spPr>
        <p:txBody>
          <a:bodyPr>
            <a:spAutoFit/>
          </a:bodyPr>
          <a:lstStyle/>
          <a:p>
            <a:r>
              <a:rPr lang="ja-JP" altLang="en-US" sz="3600" u="sng" dirty="0">
                <a:latin typeface="HGS創英角ｺﾞｼｯｸUB" pitchFamily="50" charset="-128"/>
                <a:ea typeface="HGS創英角ｺﾞｼｯｸUB" pitchFamily="50" charset="-128"/>
              </a:rPr>
              <a:t>ハンディターミナル専門委員会活動報告</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角丸四角形 68"/>
          <p:cNvSpPr>
            <a:spLocks noChangeArrowheads="1"/>
          </p:cNvSpPr>
          <p:nvPr/>
        </p:nvSpPr>
        <p:spPr bwMode="auto">
          <a:xfrm>
            <a:off x="3039011" y="1094581"/>
            <a:ext cx="3703985" cy="5019675"/>
          </a:xfrm>
          <a:prstGeom prst="roundRect">
            <a:avLst>
              <a:gd name="adj" fmla="val 4407"/>
            </a:avLst>
          </a:prstGeom>
          <a:solidFill>
            <a:srgbClr val="FFFF00">
              <a:alpha val="20000"/>
            </a:srgbClr>
          </a:solidFill>
          <a:ln w="9525" algn="ctr">
            <a:solidFill>
              <a:schemeClr val="tx1"/>
            </a:solidFill>
            <a:round/>
            <a:headEnd/>
            <a:tailEnd/>
          </a:ln>
        </p:spPr>
        <p:txBody>
          <a:bodyPr wrap="none"/>
          <a:lstStyle/>
          <a:p>
            <a:endParaRPr lang="ja-JP" altLang="en-US" dirty="0">
              <a:ea typeface="HGP創英角ｺﾞｼｯｸUB" pitchFamily="50" charset="-128"/>
            </a:endParaRPr>
          </a:p>
        </p:txBody>
      </p:sp>
      <p:pic>
        <p:nvPicPr>
          <p:cNvPr id="4" name="図 3"/>
          <p:cNvPicPr>
            <a:picLocks noChangeAspect="1"/>
          </p:cNvPicPr>
          <p:nvPr/>
        </p:nvPicPr>
        <p:blipFill>
          <a:blip r:embed="rId3"/>
          <a:stretch>
            <a:fillRect/>
          </a:stretch>
        </p:blipFill>
        <p:spPr>
          <a:xfrm>
            <a:off x="5863384" y="1216332"/>
            <a:ext cx="471396" cy="300891"/>
          </a:xfrm>
          <a:prstGeom prst="rect">
            <a:avLst/>
          </a:prstGeom>
        </p:spPr>
      </p:pic>
      <p:sp>
        <p:nvSpPr>
          <p:cNvPr id="72" name="角丸四角形 68"/>
          <p:cNvSpPr>
            <a:spLocks noChangeArrowheads="1"/>
          </p:cNvSpPr>
          <p:nvPr/>
        </p:nvSpPr>
        <p:spPr bwMode="auto">
          <a:xfrm>
            <a:off x="6984074" y="1094581"/>
            <a:ext cx="2344448" cy="5019675"/>
          </a:xfrm>
          <a:prstGeom prst="roundRect">
            <a:avLst>
              <a:gd name="adj" fmla="val 4407"/>
            </a:avLst>
          </a:prstGeom>
          <a:solidFill>
            <a:srgbClr val="FFFF00">
              <a:alpha val="20000"/>
            </a:srgbClr>
          </a:solidFill>
          <a:ln w="9525" algn="ctr">
            <a:solidFill>
              <a:schemeClr val="tx1"/>
            </a:solidFill>
            <a:round/>
            <a:headEnd/>
            <a:tailEnd/>
          </a:ln>
        </p:spPr>
        <p:txBody>
          <a:bodyPr wrap="none"/>
          <a:lstStyle/>
          <a:p>
            <a:endParaRPr lang="ja-JP" altLang="en-US">
              <a:ea typeface="HGP創英角ｺﾞｼｯｸUB" pitchFamily="50" charset="-128"/>
            </a:endParaRPr>
          </a:p>
        </p:txBody>
      </p:sp>
      <p:sp>
        <p:nvSpPr>
          <p:cNvPr id="62466" name="Rectangle 5"/>
          <p:cNvSpPr>
            <a:spLocks noChangeArrowheads="1"/>
          </p:cNvSpPr>
          <p:nvPr/>
        </p:nvSpPr>
        <p:spPr bwMode="auto">
          <a:xfrm>
            <a:off x="322263" y="0"/>
            <a:ext cx="8472487" cy="519113"/>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２．１．１．　</a:t>
            </a:r>
            <a:r>
              <a:rPr lang="ja-JP" altLang="en-US" sz="2800" dirty="0">
                <a:latin typeface="HGP創英角ｺﾞｼｯｸUB" pitchFamily="50" charset="-128"/>
                <a:ea typeface="HGP創英角ｺﾞｼｯｸUB" pitchFamily="50" charset="-128"/>
              </a:rPr>
              <a:t>２０２４年</a:t>
            </a:r>
            <a:r>
              <a:rPr lang="ja-JP" altLang="en-US" sz="2800" dirty="0">
                <a:ea typeface="HGP創英角ｺﾞｼｯｸUB" pitchFamily="50" charset="-128"/>
              </a:rPr>
              <a:t>度　国内出荷実績（カテゴリー別）</a:t>
            </a:r>
          </a:p>
        </p:txBody>
      </p:sp>
      <p:pic>
        <p:nvPicPr>
          <p:cNvPr id="62517" name="Picture 26"/>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3740808" y="1154906"/>
            <a:ext cx="1022350" cy="768350"/>
          </a:xfrm>
          <a:prstGeom prst="rect">
            <a:avLst/>
          </a:prstGeom>
          <a:noFill/>
          <a:ln w="9525">
            <a:noFill/>
            <a:miter lim="800000"/>
            <a:headEnd/>
            <a:tailEnd/>
          </a:ln>
        </p:spPr>
      </p:pic>
      <p:grpSp>
        <p:nvGrpSpPr>
          <p:cNvPr id="62520" name="Group 29"/>
          <p:cNvGrpSpPr>
            <a:grpSpLocks/>
          </p:cNvGrpSpPr>
          <p:nvPr/>
        </p:nvGrpSpPr>
        <p:grpSpPr bwMode="auto">
          <a:xfrm>
            <a:off x="5442607" y="1309173"/>
            <a:ext cx="825917" cy="785533"/>
            <a:chOff x="4215" y="1252"/>
            <a:chExt cx="684" cy="705"/>
          </a:xfrm>
        </p:grpSpPr>
        <p:pic>
          <p:nvPicPr>
            <p:cNvPr id="62526" name="Picture 31" descr="ハンディターミナル"/>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rot="846795">
              <a:off x="4215" y="1273"/>
              <a:ext cx="684" cy="684"/>
            </a:xfrm>
            <a:prstGeom prst="rect">
              <a:avLst/>
            </a:prstGeom>
            <a:noFill/>
            <a:ln w="9525">
              <a:noFill/>
              <a:miter lim="800000"/>
              <a:headEnd/>
              <a:tailEnd/>
            </a:ln>
          </p:spPr>
        </p:pic>
        <p:sp>
          <p:nvSpPr>
            <p:cNvPr id="62527" name="Rectangle 32"/>
            <p:cNvSpPr>
              <a:spLocks noChangeArrowheads="1"/>
            </p:cNvSpPr>
            <p:nvPr/>
          </p:nvSpPr>
          <p:spPr bwMode="auto">
            <a:xfrm rot="1034487">
              <a:off x="4484" y="1252"/>
              <a:ext cx="248" cy="60"/>
            </a:xfrm>
            <a:prstGeom prst="rect">
              <a:avLst/>
            </a:prstGeom>
            <a:noFill/>
            <a:ln w="9525">
              <a:noFill/>
              <a:miter lim="800000"/>
              <a:headEnd/>
              <a:tailEnd/>
            </a:ln>
          </p:spPr>
          <p:txBody>
            <a:bodyPr wrap="none" anchor="ctr"/>
            <a:lstStyle/>
            <a:p>
              <a:endParaRPr lang="ja-JP" altLang="en-US">
                <a:ea typeface="HGP創英角ｺﾞｼｯｸUB" pitchFamily="50" charset="-128"/>
              </a:endParaRPr>
            </a:p>
          </p:txBody>
        </p:sp>
      </p:grpSp>
      <p:sp>
        <p:nvSpPr>
          <p:cNvPr id="62521" name="Rectangle 13"/>
          <p:cNvSpPr>
            <a:spLocks noChangeArrowheads="1"/>
          </p:cNvSpPr>
          <p:nvPr/>
        </p:nvSpPr>
        <p:spPr bwMode="auto">
          <a:xfrm>
            <a:off x="3268563" y="2070893"/>
            <a:ext cx="1580320" cy="396875"/>
          </a:xfrm>
          <a:prstGeom prst="rect">
            <a:avLst/>
          </a:prstGeom>
          <a:noFill/>
          <a:ln w="9525">
            <a:noFill/>
            <a:miter lim="800000"/>
            <a:headEnd/>
            <a:tailEnd/>
          </a:ln>
        </p:spPr>
        <p:txBody>
          <a:bodyPr wrap="square">
            <a:spAutoFit/>
          </a:bodyPr>
          <a:lstStyle/>
          <a:p>
            <a:pPr algn="ctr"/>
            <a:r>
              <a:rPr lang="ja-JP" altLang="en-US" sz="2000" dirty="0">
                <a:ea typeface="HGP創英角ｺﾞｼｯｸUB" pitchFamily="50" charset="-128"/>
              </a:rPr>
              <a:t>グリップ型</a:t>
            </a:r>
          </a:p>
        </p:txBody>
      </p:sp>
      <p:sp>
        <p:nvSpPr>
          <p:cNvPr id="62522" name="Rectangle 14"/>
          <p:cNvSpPr>
            <a:spLocks noChangeArrowheads="1"/>
          </p:cNvSpPr>
          <p:nvPr/>
        </p:nvSpPr>
        <p:spPr bwMode="auto">
          <a:xfrm>
            <a:off x="4934608" y="2099468"/>
            <a:ext cx="1617663" cy="396875"/>
          </a:xfrm>
          <a:prstGeom prst="rect">
            <a:avLst/>
          </a:prstGeom>
          <a:noFill/>
          <a:ln w="9525">
            <a:noFill/>
            <a:miter lim="800000"/>
            <a:headEnd/>
            <a:tailEnd/>
          </a:ln>
        </p:spPr>
        <p:txBody>
          <a:bodyPr wrap="square">
            <a:spAutoFit/>
          </a:bodyPr>
          <a:lstStyle/>
          <a:p>
            <a:pPr algn="ctr"/>
            <a:r>
              <a:rPr lang="ja-JP" altLang="en-US" sz="2000" dirty="0">
                <a:ea typeface="HGP創英角ｺﾞｼｯｸUB" pitchFamily="50" charset="-128"/>
              </a:rPr>
              <a:t>ＰＤＡ型</a:t>
            </a:r>
          </a:p>
        </p:txBody>
      </p:sp>
      <p:pic>
        <p:nvPicPr>
          <p:cNvPr id="62518" name="Picture 27"/>
          <p:cNvPicPr>
            <a:picLocks noChangeAspect="1" noChangeArrowheads="1"/>
          </p:cNvPicPr>
          <p:nvPr/>
        </p:nvPicPr>
        <p:blipFill>
          <a:blip r:embed="rId6"/>
          <a:srcRect/>
          <a:stretch>
            <a:fillRect/>
          </a:stretch>
        </p:blipFill>
        <p:spPr bwMode="auto">
          <a:xfrm>
            <a:off x="7106989" y="1250193"/>
            <a:ext cx="923925" cy="981075"/>
          </a:xfrm>
          <a:prstGeom prst="rect">
            <a:avLst/>
          </a:prstGeom>
          <a:noFill/>
          <a:ln w="9525">
            <a:noFill/>
            <a:miter lim="800000"/>
            <a:headEnd/>
            <a:tailEnd/>
          </a:ln>
        </p:spPr>
      </p:pic>
      <p:pic>
        <p:nvPicPr>
          <p:cNvPr id="62519" name="Picture 28"/>
          <p:cNvPicPr>
            <a:picLocks noChangeAspect="1" noChangeArrowheads="1"/>
          </p:cNvPicPr>
          <p:nvPr/>
        </p:nvPicPr>
        <p:blipFill>
          <a:blip r:embed="rId7"/>
          <a:srcRect/>
          <a:stretch>
            <a:fillRect/>
          </a:stretch>
        </p:blipFill>
        <p:spPr bwMode="auto">
          <a:xfrm>
            <a:off x="8014113" y="1379756"/>
            <a:ext cx="1244600" cy="901700"/>
          </a:xfrm>
          <a:prstGeom prst="rect">
            <a:avLst/>
          </a:prstGeom>
          <a:noFill/>
          <a:ln w="9525">
            <a:noFill/>
            <a:miter lim="800000"/>
            <a:headEnd/>
            <a:tailEnd/>
          </a:ln>
        </p:spPr>
      </p:pic>
      <p:sp>
        <p:nvSpPr>
          <p:cNvPr id="62469" name="Rectangle 61"/>
          <p:cNvSpPr>
            <a:spLocks noChangeArrowheads="1"/>
          </p:cNvSpPr>
          <p:nvPr/>
        </p:nvSpPr>
        <p:spPr bwMode="auto">
          <a:xfrm>
            <a:off x="4450421" y="5312568"/>
            <a:ext cx="1052512" cy="338554"/>
          </a:xfrm>
          <a:prstGeom prst="rect">
            <a:avLst/>
          </a:prstGeom>
          <a:noFill/>
          <a:ln w="9525">
            <a:noFill/>
            <a:miter lim="800000"/>
            <a:headEnd/>
            <a:tailEnd/>
          </a:ln>
        </p:spPr>
        <p:txBody>
          <a:bodyPr>
            <a:spAutoFit/>
          </a:bodyPr>
          <a:lstStyle/>
          <a:p>
            <a:r>
              <a:rPr lang="ja-JP" altLang="en-US" sz="1600" dirty="0">
                <a:ea typeface="HGP創英角ｺﾞｼｯｸUB" pitchFamily="50" charset="-128"/>
              </a:rPr>
              <a:t>（</a:t>
            </a:r>
            <a:r>
              <a:rPr lang="en-US" altLang="ja-JP" sz="1600" dirty="0">
                <a:latin typeface="HGP創英角ｺﾞｼｯｸUB" panose="020B0900000000000000" pitchFamily="50" charset="-128"/>
                <a:ea typeface="HGP創英角ｺﾞｼｯｸUB" panose="020B0900000000000000" pitchFamily="50" charset="-128"/>
              </a:rPr>
              <a:t>1</a:t>
            </a:r>
            <a:r>
              <a:rPr lang="ja-JP" altLang="en-US" sz="1600" dirty="0">
                <a:latin typeface="HGP創英角ｺﾞｼｯｸUB" panose="020B0900000000000000" pitchFamily="50" charset="-128"/>
                <a:ea typeface="HGP創英角ｺﾞｼｯｸUB" panose="020B0900000000000000" pitchFamily="50" charset="-128"/>
              </a:rPr>
              <a:t>１２</a:t>
            </a:r>
            <a:r>
              <a:rPr lang="ja-JP" altLang="en-US" sz="1600" dirty="0">
                <a:ea typeface="HGP創英角ｺﾞｼｯｸUB" pitchFamily="50" charset="-128"/>
              </a:rPr>
              <a:t>％）</a:t>
            </a:r>
          </a:p>
        </p:txBody>
      </p:sp>
      <p:sp>
        <p:nvSpPr>
          <p:cNvPr id="62470" name="Rectangle 46"/>
          <p:cNvSpPr>
            <a:spLocks noChangeArrowheads="1"/>
          </p:cNvSpPr>
          <p:nvPr/>
        </p:nvSpPr>
        <p:spPr bwMode="auto">
          <a:xfrm>
            <a:off x="4434546" y="3458368"/>
            <a:ext cx="1160462" cy="338554"/>
          </a:xfrm>
          <a:prstGeom prst="rect">
            <a:avLst/>
          </a:prstGeom>
          <a:noFill/>
          <a:ln w="9525">
            <a:noFill/>
            <a:miter lim="800000"/>
            <a:headEnd/>
            <a:tailEnd/>
          </a:ln>
        </p:spPr>
        <p:txBody>
          <a:bodyPr>
            <a:spAutoFit/>
          </a:bodyPr>
          <a:lstStyle/>
          <a:p>
            <a:r>
              <a:rPr lang="ja-JP" altLang="en-US" sz="1600" dirty="0">
                <a:ea typeface="HGP創英角ｺﾞｼｯｸUB" pitchFamily="50" charset="-128"/>
              </a:rPr>
              <a:t>（５１％）</a:t>
            </a:r>
          </a:p>
        </p:txBody>
      </p:sp>
      <p:sp>
        <p:nvSpPr>
          <p:cNvPr id="62472" name="Rectangle 53"/>
          <p:cNvSpPr>
            <a:spLocks noChangeArrowheads="1"/>
          </p:cNvSpPr>
          <p:nvPr/>
        </p:nvSpPr>
        <p:spPr bwMode="auto">
          <a:xfrm>
            <a:off x="7754854" y="3435350"/>
            <a:ext cx="1160463" cy="338554"/>
          </a:xfrm>
          <a:prstGeom prst="rect">
            <a:avLst/>
          </a:prstGeom>
          <a:noFill/>
          <a:ln w="9525">
            <a:noFill/>
            <a:miter lim="800000"/>
            <a:headEnd/>
            <a:tailEnd/>
          </a:ln>
        </p:spPr>
        <p:txBody>
          <a:bodyPr>
            <a:spAutoFit/>
          </a:bodyPr>
          <a:lstStyle/>
          <a:p>
            <a:r>
              <a:rPr lang="ja-JP" altLang="en-US" sz="1600" dirty="0">
                <a:ea typeface="HGP創英角ｺﾞｼｯｸUB" pitchFamily="50" charset="-128"/>
              </a:rPr>
              <a:t>（６６％）</a:t>
            </a:r>
          </a:p>
        </p:txBody>
      </p:sp>
      <p:sp>
        <p:nvSpPr>
          <p:cNvPr id="62473" name="Rectangle 65"/>
          <p:cNvSpPr>
            <a:spLocks noChangeArrowheads="1"/>
          </p:cNvSpPr>
          <p:nvPr/>
        </p:nvSpPr>
        <p:spPr bwMode="auto">
          <a:xfrm>
            <a:off x="7773904" y="5289550"/>
            <a:ext cx="1160463" cy="338554"/>
          </a:xfrm>
          <a:prstGeom prst="rect">
            <a:avLst/>
          </a:prstGeom>
          <a:noFill/>
          <a:ln w="9525">
            <a:noFill/>
            <a:miter lim="800000"/>
            <a:headEnd/>
            <a:tailEnd/>
          </a:ln>
        </p:spPr>
        <p:txBody>
          <a:bodyPr>
            <a:spAutoFit/>
          </a:bodyPr>
          <a:lstStyle/>
          <a:p>
            <a:r>
              <a:rPr lang="ja-JP" altLang="en-US" sz="1600" dirty="0">
                <a:ea typeface="HGP創英角ｺﾞｼｯｸUB" pitchFamily="50" charset="-128"/>
              </a:rPr>
              <a:t>（７８％）</a:t>
            </a:r>
          </a:p>
        </p:txBody>
      </p:sp>
      <p:sp>
        <p:nvSpPr>
          <p:cNvPr id="62476" name="Rectangle 38"/>
          <p:cNvSpPr>
            <a:spLocks noChangeArrowheads="1"/>
          </p:cNvSpPr>
          <p:nvPr/>
        </p:nvSpPr>
        <p:spPr bwMode="auto">
          <a:xfrm>
            <a:off x="374509" y="4413250"/>
            <a:ext cx="1552575" cy="457200"/>
          </a:xfrm>
          <a:prstGeom prst="rect">
            <a:avLst/>
          </a:prstGeom>
          <a:noFill/>
          <a:ln w="9525">
            <a:noFill/>
            <a:miter lim="800000"/>
            <a:headEnd/>
            <a:tailEnd/>
          </a:ln>
        </p:spPr>
        <p:txBody>
          <a:bodyPr>
            <a:spAutoFit/>
          </a:bodyPr>
          <a:lstStyle/>
          <a:p>
            <a:r>
              <a:rPr lang="ja-JP" altLang="en-US">
                <a:ea typeface="HGP創英角ｺﾞｼｯｸUB" pitchFamily="50" charset="-128"/>
              </a:rPr>
              <a:t>出荷金額</a:t>
            </a:r>
          </a:p>
        </p:txBody>
      </p:sp>
      <p:sp>
        <p:nvSpPr>
          <p:cNvPr id="62477" name="Rectangle 40"/>
          <p:cNvSpPr>
            <a:spLocks noChangeArrowheads="1"/>
          </p:cNvSpPr>
          <p:nvPr/>
        </p:nvSpPr>
        <p:spPr bwMode="auto">
          <a:xfrm>
            <a:off x="358634" y="4429918"/>
            <a:ext cx="2486025" cy="1400175"/>
          </a:xfrm>
          <a:prstGeom prst="rect">
            <a:avLst/>
          </a:prstGeom>
          <a:noFill/>
          <a:ln w="9525">
            <a:solidFill>
              <a:schemeClr val="tx1"/>
            </a:solidFill>
            <a:miter lim="800000"/>
            <a:headEnd/>
            <a:tailEnd/>
          </a:ln>
        </p:spPr>
        <p:txBody>
          <a:bodyPr wrap="none" anchor="ctr"/>
          <a:lstStyle/>
          <a:p>
            <a:endParaRPr lang="ja-JP" altLang="en-US">
              <a:ea typeface="HGP創英角ｺﾞｼｯｸUB" pitchFamily="50" charset="-128"/>
            </a:endParaRPr>
          </a:p>
        </p:txBody>
      </p:sp>
      <p:sp>
        <p:nvSpPr>
          <p:cNvPr id="62478" name="Rectangle 41"/>
          <p:cNvSpPr>
            <a:spLocks noChangeArrowheads="1"/>
          </p:cNvSpPr>
          <p:nvPr/>
        </p:nvSpPr>
        <p:spPr bwMode="auto">
          <a:xfrm>
            <a:off x="447534" y="5280025"/>
            <a:ext cx="1627188" cy="461665"/>
          </a:xfrm>
          <a:prstGeom prst="rect">
            <a:avLst/>
          </a:prstGeom>
          <a:noFill/>
          <a:ln w="9525">
            <a:noFill/>
            <a:miter lim="800000"/>
            <a:headEnd/>
            <a:tailEnd/>
          </a:ln>
        </p:spPr>
        <p:txBody>
          <a:bodyPr>
            <a:spAutoFit/>
          </a:bodyPr>
          <a:lstStyle/>
          <a:p>
            <a:r>
              <a:rPr lang="ja-JP" altLang="en-US" dirty="0">
                <a:ea typeface="HGP創英角ｺﾞｼｯｸUB" pitchFamily="50" charset="-128"/>
              </a:rPr>
              <a:t>（</a:t>
            </a:r>
            <a:r>
              <a:rPr lang="ja-JP" altLang="en-US" dirty="0">
                <a:latin typeface="HGP創英角ｺﾞｼｯｸUB" panose="020B0900000000000000" pitchFamily="50" charset="-128"/>
                <a:ea typeface="HGP創英角ｺﾞｼｯｸUB" panose="020B0900000000000000" pitchFamily="50" charset="-128"/>
              </a:rPr>
              <a:t>１０１</a:t>
            </a:r>
            <a:r>
              <a:rPr lang="ja-JP" altLang="en-US" dirty="0">
                <a:ea typeface="HGP創英角ｺﾞｼｯｸUB" pitchFamily="50" charset="-128"/>
              </a:rPr>
              <a:t>％）</a:t>
            </a:r>
          </a:p>
        </p:txBody>
      </p:sp>
      <p:sp>
        <p:nvSpPr>
          <p:cNvPr id="62479" name="Rectangle 42"/>
          <p:cNvSpPr>
            <a:spLocks noChangeArrowheads="1"/>
          </p:cNvSpPr>
          <p:nvPr/>
        </p:nvSpPr>
        <p:spPr bwMode="auto">
          <a:xfrm>
            <a:off x="1757222" y="5470525"/>
            <a:ext cx="1158875" cy="304800"/>
          </a:xfrm>
          <a:prstGeom prst="rect">
            <a:avLst/>
          </a:prstGeom>
          <a:noFill/>
          <a:ln w="9525">
            <a:noFill/>
            <a:miter lim="800000"/>
            <a:headEnd/>
            <a:tailEnd/>
          </a:ln>
        </p:spPr>
        <p:txBody>
          <a:bodyPr>
            <a:spAutoFit/>
          </a:bodyPr>
          <a:lstStyle/>
          <a:p>
            <a:r>
              <a:rPr lang="ja-JP" altLang="en-US" sz="1400">
                <a:ea typeface="HGP創英角ｺﾞｼｯｸUB" pitchFamily="50" charset="-128"/>
              </a:rPr>
              <a:t>（対前年比）</a:t>
            </a:r>
          </a:p>
        </p:txBody>
      </p:sp>
      <p:sp>
        <p:nvSpPr>
          <p:cNvPr id="62480" name="Rectangle 43"/>
          <p:cNvSpPr>
            <a:spLocks noChangeArrowheads="1"/>
          </p:cNvSpPr>
          <p:nvPr/>
        </p:nvSpPr>
        <p:spPr bwMode="auto">
          <a:xfrm>
            <a:off x="291959" y="4754563"/>
            <a:ext cx="2724150" cy="685800"/>
          </a:xfrm>
          <a:prstGeom prst="rect">
            <a:avLst/>
          </a:prstGeom>
          <a:noFill/>
          <a:ln w="9525">
            <a:noFill/>
            <a:miter lim="800000"/>
            <a:headEnd/>
            <a:tailEnd/>
          </a:ln>
        </p:spPr>
        <p:txBody>
          <a:bodyPr wrap="none" anchor="ctr"/>
          <a:lstStyle/>
          <a:p>
            <a:pPr algn="ctr"/>
            <a:r>
              <a:rPr lang="ja-JP" altLang="en-US" sz="2800" dirty="0">
                <a:latin typeface="HGP創英角ｺﾞｼｯｸUB" panose="020B0900000000000000" pitchFamily="50" charset="-128"/>
                <a:ea typeface="HGP創英角ｺﾞｼｯｸUB" panose="020B0900000000000000" pitchFamily="50" charset="-128"/>
              </a:rPr>
              <a:t>８，４９９</a:t>
            </a:r>
            <a:r>
              <a:rPr lang="ja-JP" altLang="en-US" sz="1600" dirty="0">
                <a:ea typeface="HGP創英角ｺﾞｼｯｸUB" pitchFamily="50" charset="-128"/>
              </a:rPr>
              <a:t>百万円</a:t>
            </a:r>
          </a:p>
        </p:txBody>
      </p:sp>
      <p:sp>
        <p:nvSpPr>
          <p:cNvPr id="62483" name="Rectangle 59"/>
          <p:cNvSpPr>
            <a:spLocks noChangeArrowheads="1"/>
          </p:cNvSpPr>
          <p:nvPr/>
        </p:nvSpPr>
        <p:spPr bwMode="auto">
          <a:xfrm>
            <a:off x="4128158" y="4415631"/>
            <a:ext cx="1609725" cy="1400175"/>
          </a:xfrm>
          <a:prstGeom prst="rect">
            <a:avLst/>
          </a:prstGeom>
          <a:noFill/>
          <a:ln w="9525">
            <a:solidFill>
              <a:schemeClr val="tx1"/>
            </a:solidFill>
            <a:miter lim="800000"/>
            <a:headEnd/>
            <a:tailEnd/>
          </a:ln>
        </p:spPr>
        <p:txBody>
          <a:bodyPr wrap="none" anchor="ctr"/>
          <a:lstStyle/>
          <a:p>
            <a:endParaRPr lang="ja-JP" altLang="en-US">
              <a:ea typeface="HGP創英角ｺﾞｼｯｸUB" pitchFamily="50" charset="-128"/>
            </a:endParaRPr>
          </a:p>
        </p:txBody>
      </p:sp>
      <p:sp>
        <p:nvSpPr>
          <p:cNvPr id="62484" name="Rectangle 60"/>
          <p:cNvSpPr>
            <a:spLocks noChangeArrowheads="1"/>
          </p:cNvSpPr>
          <p:nvPr/>
        </p:nvSpPr>
        <p:spPr bwMode="auto">
          <a:xfrm>
            <a:off x="4242458" y="4787106"/>
            <a:ext cx="1657350" cy="685800"/>
          </a:xfrm>
          <a:prstGeom prst="rect">
            <a:avLst/>
          </a:prstGeom>
          <a:noFill/>
          <a:ln w="9525">
            <a:noFill/>
            <a:miter lim="800000"/>
            <a:headEnd/>
            <a:tailEnd/>
          </a:ln>
        </p:spPr>
        <p:txBody>
          <a:bodyPr wrap="none" anchor="ctr"/>
          <a:lstStyle/>
          <a:p>
            <a:r>
              <a:rPr lang="ja-JP" altLang="en-US" sz="2000" dirty="0">
                <a:latin typeface="HGP創英角ｺﾞｼｯｸUB" panose="020B0900000000000000" pitchFamily="50" charset="-128"/>
                <a:ea typeface="HGP創英角ｺﾞｼｯｸUB" panose="020B0900000000000000" pitchFamily="50" charset="-128"/>
              </a:rPr>
              <a:t>６，３７３</a:t>
            </a:r>
            <a:r>
              <a:rPr lang="ja-JP" altLang="en-US" sz="1200" dirty="0">
                <a:ea typeface="HGP創英角ｺﾞｼｯｸUB" pitchFamily="50" charset="-128"/>
              </a:rPr>
              <a:t>百万円</a:t>
            </a:r>
          </a:p>
        </p:txBody>
      </p:sp>
      <p:sp>
        <p:nvSpPr>
          <p:cNvPr id="62485" name="Rectangle 62"/>
          <p:cNvSpPr>
            <a:spLocks noChangeArrowheads="1"/>
          </p:cNvSpPr>
          <p:nvPr/>
        </p:nvSpPr>
        <p:spPr bwMode="auto">
          <a:xfrm>
            <a:off x="7361154" y="4392613"/>
            <a:ext cx="1609725" cy="1400175"/>
          </a:xfrm>
          <a:prstGeom prst="rect">
            <a:avLst/>
          </a:prstGeom>
          <a:noFill/>
          <a:ln w="9525">
            <a:solidFill>
              <a:schemeClr val="tx1"/>
            </a:solidFill>
            <a:miter lim="800000"/>
            <a:headEnd/>
            <a:tailEnd/>
          </a:ln>
        </p:spPr>
        <p:txBody>
          <a:bodyPr wrap="none" anchor="ctr"/>
          <a:lstStyle/>
          <a:p>
            <a:endParaRPr lang="ja-JP" altLang="en-US">
              <a:ea typeface="HGP創英角ｺﾞｼｯｸUB" pitchFamily="50" charset="-128"/>
            </a:endParaRPr>
          </a:p>
        </p:txBody>
      </p:sp>
      <p:sp>
        <p:nvSpPr>
          <p:cNvPr id="62487" name="Rectangle 64"/>
          <p:cNvSpPr>
            <a:spLocks noChangeArrowheads="1"/>
          </p:cNvSpPr>
          <p:nvPr/>
        </p:nvSpPr>
        <p:spPr bwMode="auto">
          <a:xfrm>
            <a:off x="7465929" y="4764088"/>
            <a:ext cx="1657350" cy="685800"/>
          </a:xfrm>
          <a:prstGeom prst="rect">
            <a:avLst/>
          </a:prstGeom>
          <a:noFill/>
          <a:ln w="9525">
            <a:noFill/>
            <a:miter lim="800000"/>
            <a:headEnd/>
            <a:tailEnd/>
          </a:ln>
        </p:spPr>
        <p:txBody>
          <a:bodyPr wrap="none" anchor="ctr"/>
          <a:lstStyle/>
          <a:p>
            <a:r>
              <a:rPr lang="ja-JP" altLang="en-US" sz="2000" dirty="0">
                <a:latin typeface="HGP創英角ｺﾞｼｯｸUB" panose="020B0900000000000000" pitchFamily="50" charset="-128"/>
                <a:ea typeface="HGP創英角ｺﾞｼｯｸUB" panose="020B0900000000000000" pitchFamily="50" charset="-128"/>
              </a:rPr>
              <a:t>２，１２６</a:t>
            </a:r>
            <a:r>
              <a:rPr lang="ja-JP" altLang="en-US" sz="1200" dirty="0">
                <a:ea typeface="HGP創英角ｺﾞｼｯｸUB" pitchFamily="50" charset="-128"/>
              </a:rPr>
              <a:t>百万円</a:t>
            </a:r>
          </a:p>
        </p:txBody>
      </p:sp>
      <p:sp>
        <p:nvSpPr>
          <p:cNvPr id="62489" name="テキスト ボックス 69"/>
          <p:cNvSpPr txBox="1">
            <a:spLocks noChangeArrowheads="1"/>
          </p:cNvSpPr>
          <p:nvPr/>
        </p:nvSpPr>
        <p:spPr bwMode="auto">
          <a:xfrm>
            <a:off x="3750198" y="699293"/>
            <a:ext cx="2559185" cy="461665"/>
          </a:xfrm>
          <a:prstGeom prst="rect">
            <a:avLst/>
          </a:prstGeom>
          <a:noFill/>
          <a:ln w="9525">
            <a:noFill/>
            <a:miter lim="800000"/>
            <a:headEnd/>
            <a:tailEnd/>
          </a:ln>
        </p:spPr>
        <p:txBody>
          <a:bodyPr wrap="square">
            <a:spAutoFit/>
          </a:bodyPr>
          <a:lstStyle/>
          <a:p>
            <a:r>
              <a:rPr lang="ja-JP" altLang="en-US" dirty="0">
                <a:ea typeface="HGP創英角ｺﾞｼｯｸUB" pitchFamily="50" charset="-128"/>
              </a:rPr>
              <a:t>スキャナー一体型</a:t>
            </a:r>
          </a:p>
        </p:txBody>
      </p:sp>
      <p:grpSp>
        <p:nvGrpSpPr>
          <p:cNvPr id="62502" name="Group 97"/>
          <p:cNvGrpSpPr>
            <a:grpSpLocks/>
          </p:cNvGrpSpPr>
          <p:nvPr/>
        </p:nvGrpSpPr>
        <p:grpSpPr bwMode="auto">
          <a:xfrm>
            <a:off x="224730" y="2528749"/>
            <a:ext cx="2717800" cy="1400175"/>
            <a:chOff x="0" y="1284"/>
            <a:chExt cx="1743" cy="882"/>
          </a:xfrm>
        </p:grpSpPr>
        <p:sp>
          <p:nvSpPr>
            <p:cNvPr id="62512" name="Rectangle 2"/>
            <p:cNvSpPr>
              <a:spLocks noChangeArrowheads="1"/>
            </p:cNvSpPr>
            <p:nvPr/>
          </p:nvSpPr>
          <p:spPr bwMode="auto">
            <a:xfrm>
              <a:off x="88" y="1297"/>
              <a:ext cx="978" cy="288"/>
            </a:xfrm>
            <a:prstGeom prst="rect">
              <a:avLst/>
            </a:prstGeom>
            <a:noFill/>
            <a:ln w="9525">
              <a:noFill/>
              <a:miter lim="800000"/>
              <a:headEnd/>
              <a:tailEnd/>
            </a:ln>
          </p:spPr>
          <p:txBody>
            <a:bodyPr>
              <a:spAutoFit/>
            </a:bodyPr>
            <a:lstStyle/>
            <a:p>
              <a:r>
                <a:rPr lang="ja-JP" altLang="en-US" dirty="0">
                  <a:ea typeface="HGP創英角ｺﾞｼｯｸUB" pitchFamily="50" charset="-128"/>
                </a:rPr>
                <a:t>出荷台数</a:t>
              </a:r>
            </a:p>
          </p:txBody>
        </p:sp>
        <p:sp>
          <p:nvSpPr>
            <p:cNvPr id="62513" name="Rectangle 3"/>
            <p:cNvSpPr>
              <a:spLocks noChangeArrowheads="1"/>
            </p:cNvSpPr>
            <p:nvPr/>
          </p:nvSpPr>
          <p:spPr bwMode="auto">
            <a:xfrm>
              <a:off x="0" y="1512"/>
              <a:ext cx="1716" cy="432"/>
            </a:xfrm>
            <a:prstGeom prst="rect">
              <a:avLst/>
            </a:prstGeom>
            <a:noFill/>
            <a:ln w="9525">
              <a:noFill/>
              <a:miter lim="800000"/>
              <a:headEnd/>
              <a:tailEnd/>
            </a:ln>
          </p:spPr>
          <p:txBody>
            <a:bodyPr wrap="none" anchor="ctr"/>
            <a:lstStyle/>
            <a:p>
              <a:pPr algn="ctr"/>
              <a:r>
                <a:rPr lang="ja-JP" altLang="en-US" sz="2800" dirty="0">
                  <a:latin typeface="HGP創英角ｺﾞｼｯｸUB" pitchFamily="50" charset="-128"/>
                  <a:ea typeface="HGP創英角ｺﾞｼｯｸUB" pitchFamily="50" charset="-128"/>
                </a:rPr>
                <a:t>５４，２４４</a:t>
              </a:r>
              <a:r>
                <a:rPr lang="ja-JP" altLang="en-US" sz="2800" dirty="0">
                  <a:ea typeface="HGP創英角ｺﾞｼｯｸUB" pitchFamily="50" charset="-128"/>
                </a:rPr>
                <a:t>台</a:t>
              </a:r>
            </a:p>
          </p:txBody>
        </p:sp>
        <p:sp>
          <p:nvSpPr>
            <p:cNvPr id="62514" name="Rectangle 6"/>
            <p:cNvSpPr>
              <a:spLocks noChangeArrowheads="1"/>
            </p:cNvSpPr>
            <p:nvPr/>
          </p:nvSpPr>
          <p:spPr bwMode="auto">
            <a:xfrm>
              <a:off x="78" y="1284"/>
              <a:ext cx="1608" cy="882"/>
            </a:xfrm>
            <a:prstGeom prst="rect">
              <a:avLst/>
            </a:prstGeom>
            <a:noFill/>
            <a:ln w="9525">
              <a:solidFill>
                <a:schemeClr val="tx1"/>
              </a:solidFill>
              <a:miter lim="800000"/>
              <a:headEnd/>
              <a:tailEnd/>
            </a:ln>
          </p:spPr>
          <p:txBody>
            <a:bodyPr wrap="none" anchor="ctr"/>
            <a:lstStyle/>
            <a:p>
              <a:endParaRPr lang="ja-JP" altLang="en-US">
                <a:ea typeface="HGP創英角ｺﾞｼｯｸUB" pitchFamily="50" charset="-128"/>
              </a:endParaRPr>
            </a:p>
          </p:txBody>
        </p:sp>
        <p:sp>
          <p:nvSpPr>
            <p:cNvPr id="62515" name="Rectangle 25"/>
            <p:cNvSpPr>
              <a:spLocks noChangeArrowheads="1"/>
            </p:cNvSpPr>
            <p:nvPr/>
          </p:nvSpPr>
          <p:spPr bwMode="auto">
            <a:xfrm>
              <a:off x="112" y="1843"/>
              <a:ext cx="1026" cy="291"/>
            </a:xfrm>
            <a:prstGeom prst="rect">
              <a:avLst/>
            </a:prstGeom>
            <a:noFill/>
            <a:ln w="9525">
              <a:noFill/>
              <a:miter lim="800000"/>
              <a:headEnd/>
              <a:tailEnd/>
            </a:ln>
          </p:spPr>
          <p:txBody>
            <a:bodyPr>
              <a:spAutoFit/>
            </a:bodyPr>
            <a:lstStyle/>
            <a:p>
              <a:r>
                <a:rPr lang="ja-JP" altLang="en-US" dirty="0">
                  <a:ea typeface="HGP創英角ｺﾞｼｯｸUB" pitchFamily="50" charset="-128"/>
                </a:rPr>
                <a:t>（</a:t>
              </a:r>
              <a:r>
                <a:rPr lang="en-US" altLang="ja-JP" dirty="0">
                  <a:latin typeface="HGP創英角ｺﾞｼｯｸUB" panose="020B0900000000000000" pitchFamily="50" charset="-128"/>
                  <a:ea typeface="HGP創英角ｺﾞｼｯｸUB" panose="020B0900000000000000" pitchFamily="50" charset="-128"/>
                </a:rPr>
                <a:t>54</a:t>
              </a:r>
              <a:r>
                <a:rPr lang="ja-JP" altLang="en-US" dirty="0">
                  <a:ea typeface="HGP創英角ｺﾞｼｯｸUB" pitchFamily="50" charset="-128"/>
                </a:rPr>
                <a:t>％）</a:t>
              </a:r>
            </a:p>
          </p:txBody>
        </p:sp>
        <p:sp>
          <p:nvSpPr>
            <p:cNvPr id="62516" name="Rectangle 37"/>
            <p:cNvSpPr>
              <a:spLocks noChangeArrowheads="1"/>
            </p:cNvSpPr>
            <p:nvPr/>
          </p:nvSpPr>
          <p:spPr bwMode="auto">
            <a:xfrm>
              <a:off x="1012" y="1963"/>
              <a:ext cx="731" cy="192"/>
            </a:xfrm>
            <a:prstGeom prst="rect">
              <a:avLst/>
            </a:prstGeom>
            <a:noFill/>
            <a:ln w="9525">
              <a:noFill/>
              <a:miter lim="800000"/>
              <a:headEnd/>
              <a:tailEnd/>
            </a:ln>
          </p:spPr>
          <p:txBody>
            <a:bodyPr>
              <a:spAutoFit/>
            </a:bodyPr>
            <a:lstStyle/>
            <a:p>
              <a:r>
                <a:rPr lang="ja-JP" altLang="en-US" sz="1400">
                  <a:ea typeface="HGP創英角ｺﾞｼｯｸUB" pitchFamily="50" charset="-128"/>
                </a:rPr>
                <a:t>（対前年比）</a:t>
              </a:r>
            </a:p>
          </p:txBody>
        </p:sp>
      </p:grpSp>
      <p:sp>
        <p:nvSpPr>
          <p:cNvPr id="62504" name="Rectangle 44"/>
          <p:cNvSpPr>
            <a:spLocks noChangeArrowheads="1"/>
          </p:cNvSpPr>
          <p:nvPr/>
        </p:nvSpPr>
        <p:spPr bwMode="auto">
          <a:xfrm>
            <a:off x="4129746" y="2523331"/>
            <a:ext cx="1609725" cy="1400175"/>
          </a:xfrm>
          <a:prstGeom prst="rect">
            <a:avLst/>
          </a:prstGeom>
          <a:noFill/>
          <a:ln w="9525">
            <a:solidFill>
              <a:schemeClr val="tx1"/>
            </a:solidFill>
            <a:miter lim="800000"/>
            <a:headEnd/>
            <a:tailEnd/>
          </a:ln>
        </p:spPr>
        <p:txBody>
          <a:bodyPr wrap="none" anchor="ctr"/>
          <a:lstStyle/>
          <a:p>
            <a:endParaRPr lang="ja-JP" altLang="en-US">
              <a:ea typeface="HGP創英角ｺﾞｼｯｸUB" pitchFamily="50" charset="-128"/>
            </a:endParaRPr>
          </a:p>
        </p:txBody>
      </p:sp>
      <p:sp>
        <p:nvSpPr>
          <p:cNvPr id="62505" name="Rectangle 45"/>
          <p:cNvSpPr>
            <a:spLocks noChangeArrowheads="1"/>
          </p:cNvSpPr>
          <p:nvPr/>
        </p:nvSpPr>
        <p:spPr bwMode="auto">
          <a:xfrm>
            <a:off x="4140520" y="2904114"/>
            <a:ext cx="1828800" cy="685800"/>
          </a:xfrm>
          <a:prstGeom prst="rect">
            <a:avLst/>
          </a:prstGeom>
          <a:noFill/>
          <a:ln w="9525">
            <a:noFill/>
            <a:miter lim="800000"/>
            <a:headEnd/>
            <a:tailEnd/>
          </a:ln>
        </p:spPr>
        <p:txBody>
          <a:bodyPr wrap="none" anchor="ctr"/>
          <a:lstStyle/>
          <a:p>
            <a:r>
              <a:rPr lang="ja-JP" altLang="en-US" sz="2000" dirty="0">
                <a:latin typeface="HGP創英角ｺﾞｼｯｸUB" panose="020B0900000000000000" pitchFamily="50" charset="-128"/>
                <a:ea typeface="HGP創英角ｺﾞｼｯｸUB" panose="020B0900000000000000" pitchFamily="50" charset="-128"/>
              </a:rPr>
              <a:t>３９，６２７</a:t>
            </a:r>
            <a:r>
              <a:rPr lang="ja-JP" altLang="en-US" sz="2000" dirty="0">
                <a:ea typeface="HGP創英角ｺﾞｼｯｸUB" pitchFamily="50" charset="-128"/>
              </a:rPr>
              <a:t>台</a:t>
            </a:r>
          </a:p>
        </p:txBody>
      </p:sp>
      <p:sp>
        <p:nvSpPr>
          <p:cNvPr id="62508" name="Rectangle 50"/>
          <p:cNvSpPr>
            <a:spLocks noChangeArrowheads="1"/>
          </p:cNvSpPr>
          <p:nvPr/>
        </p:nvSpPr>
        <p:spPr bwMode="auto">
          <a:xfrm>
            <a:off x="7354805" y="2500313"/>
            <a:ext cx="1609725" cy="1400175"/>
          </a:xfrm>
          <a:prstGeom prst="rect">
            <a:avLst/>
          </a:prstGeom>
          <a:noFill/>
          <a:ln w="9525">
            <a:solidFill>
              <a:schemeClr val="tx1"/>
            </a:solidFill>
            <a:miter lim="800000"/>
            <a:headEnd/>
            <a:tailEnd/>
          </a:ln>
        </p:spPr>
        <p:txBody>
          <a:bodyPr wrap="none" anchor="ctr"/>
          <a:lstStyle/>
          <a:p>
            <a:endParaRPr lang="ja-JP" altLang="en-US">
              <a:ea typeface="HGP創英角ｺﾞｼｯｸUB" pitchFamily="50" charset="-128"/>
            </a:endParaRPr>
          </a:p>
        </p:txBody>
      </p:sp>
      <p:sp>
        <p:nvSpPr>
          <p:cNvPr id="62510" name="Rectangle 52"/>
          <p:cNvSpPr>
            <a:spLocks noChangeArrowheads="1"/>
          </p:cNvSpPr>
          <p:nvPr/>
        </p:nvSpPr>
        <p:spPr bwMode="auto">
          <a:xfrm>
            <a:off x="7354805" y="2871788"/>
            <a:ext cx="1657350" cy="685800"/>
          </a:xfrm>
          <a:prstGeom prst="rect">
            <a:avLst/>
          </a:prstGeom>
          <a:noFill/>
          <a:ln w="9525">
            <a:noFill/>
            <a:miter lim="800000"/>
            <a:headEnd/>
            <a:tailEnd/>
          </a:ln>
        </p:spPr>
        <p:txBody>
          <a:bodyPr wrap="none" anchor="ctr"/>
          <a:lstStyle/>
          <a:p>
            <a:r>
              <a:rPr lang="ja-JP" altLang="en-US" sz="2000" dirty="0">
                <a:latin typeface="HGP創英角ｺﾞｼｯｸUB" panose="020B0900000000000000" pitchFamily="50" charset="-128"/>
                <a:ea typeface="HGP創英角ｺﾞｼｯｸUB" panose="020B0900000000000000" pitchFamily="50" charset="-128"/>
              </a:rPr>
              <a:t>１４，６１７</a:t>
            </a:r>
            <a:r>
              <a:rPr lang="ja-JP" altLang="en-US" sz="2000" dirty="0">
                <a:ea typeface="HGP創英角ｺﾞｼｯｸUB" pitchFamily="50" charset="-128"/>
              </a:rPr>
              <a:t>台</a:t>
            </a:r>
          </a:p>
        </p:txBody>
      </p:sp>
      <p:sp>
        <p:nvSpPr>
          <p:cNvPr id="62491" name="Text Box 80"/>
          <p:cNvSpPr txBox="1">
            <a:spLocks noChangeArrowheads="1"/>
          </p:cNvSpPr>
          <p:nvPr/>
        </p:nvSpPr>
        <p:spPr bwMode="auto">
          <a:xfrm>
            <a:off x="1053959" y="2033588"/>
            <a:ext cx="1031875" cy="457200"/>
          </a:xfrm>
          <a:prstGeom prst="rect">
            <a:avLst/>
          </a:prstGeom>
          <a:noFill/>
          <a:ln w="9525">
            <a:noFill/>
            <a:miter lim="800000"/>
            <a:headEnd/>
            <a:tailEnd/>
          </a:ln>
        </p:spPr>
        <p:txBody>
          <a:bodyPr>
            <a:spAutoFit/>
          </a:bodyPr>
          <a:lstStyle/>
          <a:p>
            <a:pPr algn="ctr">
              <a:spcBef>
                <a:spcPct val="50000"/>
              </a:spcBef>
            </a:pPr>
            <a:r>
              <a:rPr lang="ja-JP" altLang="en-US">
                <a:ea typeface="HGP創英角ｺﾞｼｯｸUB" pitchFamily="50" charset="-128"/>
              </a:rPr>
              <a:t>全体</a:t>
            </a:r>
          </a:p>
        </p:txBody>
      </p:sp>
      <p:sp>
        <p:nvSpPr>
          <p:cNvPr id="57" name="テキスト ボックス 69"/>
          <p:cNvSpPr txBox="1">
            <a:spLocks noChangeArrowheads="1"/>
          </p:cNvSpPr>
          <p:nvPr/>
        </p:nvSpPr>
        <p:spPr bwMode="auto">
          <a:xfrm>
            <a:off x="6872456" y="672080"/>
            <a:ext cx="2919244" cy="461665"/>
          </a:xfrm>
          <a:prstGeom prst="rect">
            <a:avLst/>
          </a:prstGeom>
          <a:noFill/>
          <a:ln w="9525">
            <a:noFill/>
            <a:miter lim="800000"/>
            <a:headEnd/>
            <a:tailEnd/>
          </a:ln>
        </p:spPr>
        <p:txBody>
          <a:bodyPr wrap="square">
            <a:spAutoFit/>
          </a:bodyPr>
          <a:lstStyle/>
          <a:p>
            <a:r>
              <a:rPr lang="ja-JP" altLang="en-US" dirty="0">
                <a:ea typeface="HGP創英角ｺﾞｼｯｸUB" pitchFamily="50" charset="-128"/>
              </a:rPr>
              <a:t>標準型</a:t>
            </a:r>
            <a:r>
              <a:rPr lang="en-US" altLang="ja-JP" sz="1600" dirty="0">
                <a:ea typeface="HGP創英角ｺﾞｼｯｸUB" pitchFamily="50" charset="-128"/>
              </a:rPr>
              <a:t>(</a:t>
            </a:r>
            <a:r>
              <a:rPr lang="ja-JP" altLang="en-US" sz="1600" dirty="0">
                <a:ea typeface="HGP創英角ｺﾞｼｯｸUB" pitchFamily="50" charset="-128"/>
              </a:rPr>
              <a:t>ノートパッド型含む</a:t>
            </a:r>
            <a:r>
              <a:rPr lang="en-US" altLang="ja-JP" sz="1600" dirty="0">
                <a:ea typeface="HGP創英角ｺﾞｼｯｸUB" pitchFamily="50" charset="-128"/>
              </a:rPr>
              <a:t>)</a:t>
            </a:r>
            <a:endParaRPr lang="ja-JP" altLang="en-US" sz="1800" dirty="0">
              <a:ea typeface="HGP創英角ｺﾞｼｯｸUB" pitchFamily="50" charset="-128"/>
            </a:endParaRPr>
          </a:p>
        </p:txBody>
      </p:sp>
      <p:sp>
        <p:nvSpPr>
          <p:cNvPr id="8" name="Line 88">
            <a:extLst>
              <a:ext uri="{FF2B5EF4-FFF2-40B4-BE49-F238E27FC236}">
                <a16:creationId xmlns:a16="http://schemas.microsoft.com/office/drawing/2014/main" id="{E11A90EC-83A3-F3B8-478F-671083CD730B}"/>
              </a:ext>
            </a:extLst>
          </p:cNvPr>
          <p:cNvSpPr>
            <a:spLocks noChangeShapeType="1"/>
          </p:cNvSpPr>
          <p:nvPr/>
        </p:nvSpPr>
        <p:spPr bwMode="auto">
          <a:xfrm>
            <a:off x="1883376" y="2671115"/>
            <a:ext cx="406400" cy="330200"/>
          </a:xfrm>
          <a:prstGeom prst="line">
            <a:avLst/>
          </a:prstGeom>
          <a:noFill/>
          <a:ln w="76200">
            <a:solidFill>
              <a:schemeClr val="hlink"/>
            </a:solidFill>
            <a:round/>
            <a:headEnd/>
            <a:tailEnd type="triangle" w="med" len="med"/>
          </a:ln>
        </p:spPr>
        <p:txBody>
          <a:bodyPr wrap="none"/>
          <a:lstStyle/>
          <a:p>
            <a:endParaRPr lang="ja-JP" altLang="en-US"/>
          </a:p>
        </p:txBody>
      </p:sp>
      <p:sp>
        <p:nvSpPr>
          <p:cNvPr id="10" name="Line 88">
            <a:extLst>
              <a:ext uri="{FF2B5EF4-FFF2-40B4-BE49-F238E27FC236}">
                <a16:creationId xmlns:a16="http://schemas.microsoft.com/office/drawing/2014/main" id="{840D983D-6981-E2A8-5AB0-805FA38E01AB}"/>
              </a:ext>
            </a:extLst>
          </p:cNvPr>
          <p:cNvSpPr>
            <a:spLocks noChangeShapeType="1"/>
          </p:cNvSpPr>
          <p:nvPr/>
        </p:nvSpPr>
        <p:spPr bwMode="auto">
          <a:xfrm>
            <a:off x="4712702" y="2671115"/>
            <a:ext cx="406400" cy="330200"/>
          </a:xfrm>
          <a:prstGeom prst="line">
            <a:avLst/>
          </a:prstGeom>
          <a:noFill/>
          <a:ln w="76200">
            <a:solidFill>
              <a:schemeClr val="hlink"/>
            </a:solidFill>
            <a:round/>
            <a:headEnd/>
            <a:tailEnd type="triangle" w="med" len="med"/>
          </a:ln>
        </p:spPr>
        <p:txBody>
          <a:bodyPr wrap="none"/>
          <a:lstStyle/>
          <a:p>
            <a:endParaRPr lang="ja-JP" altLang="en-US"/>
          </a:p>
        </p:txBody>
      </p:sp>
      <p:sp>
        <p:nvSpPr>
          <p:cNvPr id="13" name="Line 88">
            <a:extLst>
              <a:ext uri="{FF2B5EF4-FFF2-40B4-BE49-F238E27FC236}">
                <a16:creationId xmlns:a16="http://schemas.microsoft.com/office/drawing/2014/main" id="{4E847B2E-EFF4-1758-098F-30A27A7107E1}"/>
              </a:ext>
            </a:extLst>
          </p:cNvPr>
          <p:cNvSpPr>
            <a:spLocks noChangeShapeType="1"/>
          </p:cNvSpPr>
          <p:nvPr/>
        </p:nvSpPr>
        <p:spPr bwMode="auto">
          <a:xfrm flipV="1">
            <a:off x="4697304" y="4576182"/>
            <a:ext cx="406400" cy="330200"/>
          </a:xfrm>
          <a:prstGeom prst="line">
            <a:avLst/>
          </a:prstGeom>
          <a:noFill/>
          <a:ln w="76200">
            <a:solidFill>
              <a:schemeClr val="tx1"/>
            </a:solidFill>
            <a:round/>
            <a:headEnd/>
            <a:tailEnd type="triangle" w="med" len="med"/>
          </a:ln>
        </p:spPr>
        <p:txBody>
          <a:bodyPr wrap="none"/>
          <a:lstStyle/>
          <a:p>
            <a:endParaRPr lang="ja-JP" altLang="en-US"/>
          </a:p>
        </p:txBody>
      </p:sp>
      <p:sp>
        <p:nvSpPr>
          <p:cNvPr id="55" name="Line 88">
            <a:extLst>
              <a:ext uri="{FF2B5EF4-FFF2-40B4-BE49-F238E27FC236}">
                <a16:creationId xmlns:a16="http://schemas.microsoft.com/office/drawing/2014/main" id="{CB97B6A3-7307-4712-9A20-C939DBB907BB}"/>
              </a:ext>
            </a:extLst>
          </p:cNvPr>
          <p:cNvSpPr>
            <a:spLocks noChangeShapeType="1"/>
          </p:cNvSpPr>
          <p:nvPr/>
        </p:nvSpPr>
        <p:spPr bwMode="auto">
          <a:xfrm>
            <a:off x="8014113" y="4583000"/>
            <a:ext cx="406400" cy="330200"/>
          </a:xfrm>
          <a:prstGeom prst="line">
            <a:avLst/>
          </a:prstGeom>
          <a:noFill/>
          <a:ln w="76200">
            <a:solidFill>
              <a:schemeClr val="hlink"/>
            </a:solidFill>
            <a:round/>
            <a:headEnd/>
            <a:tailEnd type="triangle" w="med" len="med"/>
          </a:ln>
        </p:spPr>
        <p:txBody>
          <a:bodyPr wrap="none"/>
          <a:lstStyle/>
          <a:p>
            <a:endParaRPr lang="ja-JP" altLang="en-US"/>
          </a:p>
        </p:txBody>
      </p:sp>
      <p:sp>
        <p:nvSpPr>
          <p:cNvPr id="56" name="Line 88">
            <a:extLst>
              <a:ext uri="{FF2B5EF4-FFF2-40B4-BE49-F238E27FC236}">
                <a16:creationId xmlns:a16="http://schemas.microsoft.com/office/drawing/2014/main" id="{4DBF6F6E-E0F2-411C-977A-F9DF34C770D8}"/>
              </a:ext>
            </a:extLst>
          </p:cNvPr>
          <p:cNvSpPr>
            <a:spLocks noChangeShapeType="1"/>
          </p:cNvSpPr>
          <p:nvPr/>
        </p:nvSpPr>
        <p:spPr bwMode="auto">
          <a:xfrm>
            <a:off x="7953098" y="2728800"/>
            <a:ext cx="406400" cy="330200"/>
          </a:xfrm>
          <a:prstGeom prst="line">
            <a:avLst/>
          </a:prstGeom>
          <a:noFill/>
          <a:ln w="76200">
            <a:solidFill>
              <a:schemeClr val="hlink"/>
            </a:solidFill>
            <a:round/>
            <a:headEnd/>
            <a:tailEnd type="triangle" w="med" len="med"/>
          </a:ln>
        </p:spPr>
        <p:txBody>
          <a:bodyPr wrap="none"/>
          <a:lstStyle/>
          <a:p>
            <a:endParaRPr lang="ja-JP" altLang="en-US"/>
          </a:p>
        </p:txBody>
      </p:sp>
      <p:sp>
        <p:nvSpPr>
          <p:cNvPr id="58" name="Line 88">
            <a:extLst>
              <a:ext uri="{FF2B5EF4-FFF2-40B4-BE49-F238E27FC236}">
                <a16:creationId xmlns:a16="http://schemas.microsoft.com/office/drawing/2014/main" id="{B705A25F-9508-457E-855F-FC7E072F81B6}"/>
              </a:ext>
            </a:extLst>
          </p:cNvPr>
          <p:cNvSpPr>
            <a:spLocks noChangeShapeType="1"/>
          </p:cNvSpPr>
          <p:nvPr/>
        </p:nvSpPr>
        <p:spPr bwMode="auto">
          <a:xfrm flipV="1">
            <a:off x="1986322" y="4504606"/>
            <a:ext cx="406400" cy="330200"/>
          </a:xfrm>
          <a:prstGeom prst="line">
            <a:avLst/>
          </a:prstGeom>
          <a:noFill/>
          <a:ln w="76200">
            <a:solidFill>
              <a:schemeClr val="tx1"/>
            </a:solidFill>
            <a:round/>
            <a:headEnd/>
            <a:tailEnd type="triangle" w="med" len="med"/>
          </a:ln>
        </p:spPr>
        <p:txBody>
          <a:bodyPr wrap="none"/>
          <a:lstStyle/>
          <a:p>
            <a:endParaRPr lang="ja-JP"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145"/>
          <p:cNvPicPr>
            <a:picLocks noChangeAspect="1" noChangeArrowheads="1"/>
          </p:cNvPicPr>
          <p:nvPr/>
        </p:nvPicPr>
        <p:blipFill>
          <a:blip r:embed="rId4"/>
          <a:srcRect/>
          <a:stretch>
            <a:fillRect/>
          </a:stretch>
        </p:blipFill>
        <p:spPr bwMode="auto">
          <a:xfrm>
            <a:off x="8194675" y="0"/>
            <a:ext cx="949325" cy="714375"/>
          </a:xfrm>
          <a:prstGeom prst="rect">
            <a:avLst/>
          </a:prstGeom>
          <a:noFill/>
          <a:ln w="9525">
            <a:noFill/>
            <a:miter lim="800000"/>
            <a:headEnd/>
            <a:tailEnd/>
          </a:ln>
        </p:spPr>
      </p:pic>
      <p:grpSp>
        <p:nvGrpSpPr>
          <p:cNvPr id="68612" name="Group 146"/>
          <p:cNvGrpSpPr>
            <a:grpSpLocks/>
          </p:cNvGrpSpPr>
          <p:nvPr/>
        </p:nvGrpSpPr>
        <p:grpSpPr bwMode="auto">
          <a:xfrm>
            <a:off x="8999538" y="0"/>
            <a:ext cx="836612" cy="844550"/>
            <a:chOff x="4215" y="1105"/>
            <a:chExt cx="777" cy="852"/>
          </a:xfrm>
        </p:grpSpPr>
        <p:pic>
          <p:nvPicPr>
            <p:cNvPr id="68690" name="Picture 147"/>
            <p:cNvPicPr>
              <a:picLocks noChangeAspect="1" noChangeArrowheads="1"/>
            </p:cNvPicPr>
            <p:nvPr/>
          </p:nvPicPr>
          <p:blipFill>
            <a:blip r:embed="rId5"/>
            <a:srcRect/>
            <a:stretch>
              <a:fillRect/>
            </a:stretch>
          </p:blipFill>
          <p:spPr bwMode="auto">
            <a:xfrm>
              <a:off x="4266" y="1105"/>
              <a:ext cx="726" cy="591"/>
            </a:xfrm>
            <a:prstGeom prst="rect">
              <a:avLst/>
            </a:prstGeom>
            <a:noFill/>
            <a:ln w="9525">
              <a:noFill/>
              <a:miter lim="800000"/>
              <a:headEnd/>
              <a:tailEnd/>
            </a:ln>
          </p:spPr>
        </p:pic>
        <p:pic>
          <p:nvPicPr>
            <p:cNvPr id="68691" name="Picture 148" descr="ハンディターミナル"/>
            <p:cNvPicPr>
              <a:picLocks noChangeAspect="1" noChangeArrowheads="1"/>
            </p:cNvPicPr>
            <p:nvPr/>
          </p:nvPicPr>
          <p:blipFill>
            <a:blip r:embed="rId6"/>
            <a:srcRect/>
            <a:stretch>
              <a:fillRect/>
            </a:stretch>
          </p:blipFill>
          <p:spPr bwMode="auto">
            <a:xfrm rot="846795">
              <a:off x="4215" y="1273"/>
              <a:ext cx="684" cy="684"/>
            </a:xfrm>
            <a:prstGeom prst="rect">
              <a:avLst/>
            </a:prstGeom>
            <a:noFill/>
            <a:ln w="9525">
              <a:noFill/>
              <a:miter lim="800000"/>
              <a:headEnd/>
              <a:tailEnd/>
            </a:ln>
          </p:spPr>
        </p:pic>
        <p:sp>
          <p:nvSpPr>
            <p:cNvPr id="68692" name="Rectangle 149"/>
            <p:cNvSpPr>
              <a:spLocks noChangeArrowheads="1"/>
            </p:cNvSpPr>
            <p:nvPr/>
          </p:nvSpPr>
          <p:spPr bwMode="auto">
            <a:xfrm rot="1034487">
              <a:off x="4484" y="1252"/>
              <a:ext cx="248" cy="60"/>
            </a:xfrm>
            <a:prstGeom prst="rect">
              <a:avLst/>
            </a:prstGeom>
            <a:solidFill>
              <a:schemeClr val="bg1"/>
            </a:solidFill>
            <a:ln w="9525">
              <a:noFill/>
              <a:miter lim="800000"/>
              <a:headEnd/>
              <a:tailEnd/>
            </a:ln>
          </p:spPr>
          <p:txBody>
            <a:bodyPr wrap="none" anchor="ctr"/>
            <a:lstStyle/>
            <a:p>
              <a:endParaRPr lang="ja-JP" altLang="en-US">
                <a:ea typeface="HGP創英角ｺﾞｼｯｸUB" pitchFamily="50" charset="-128"/>
              </a:endParaRPr>
            </a:p>
          </p:txBody>
        </p:sp>
      </p:grpSp>
      <p:sp>
        <p:nvSpPr>
          <p:cNvPr id="68613" name="Rectangle 956"/>
          <p:cNvSpPr>
            <a:spLocks noChangeArrowheads="1"/>
          </p:cNvSpPr>
          <p:nvPr/>
        </p:nvSpPr>
        <p:spPr bwMode="auto">
          <a:xfrm>
            <a:off x="347663" y="0"/>
            <a:ext cx="7723187" cy="523875"/>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２．１．２．　国内出荷実績推移　スキャナー一体型</a:t>
            </a:r>
            <a:r>
              <a:rPr lang="ja-JP" altLang="en-US" dirty="0">
                <a:ea typeface="HGP創英角ｺﾞｼｯｸUB" pitchFamily="50" charset="-128"/>
              </a:rPr>
              <a:t>　　</a:t>
            </a:r>
          </a:p>
        </p:txBody>
      </p:sp>
      <p:sp>
        <p:nvSpPr>
          <p:cNvPr id="68684" name="正方形/長方形 3"/>
          <p:cNvSpPr>
            <a:spLocks noChangeArrowheads="1"/>
          </p:cNvSpPr>
          <p:nvPr/>
        </p:nvSpPr>
        <p:spPr bwMode="auto">
          <a:xfrm>
            <a:off x="118367" y="667990"/>
            <a:ext cx="8299123" cy="584775"/>
          </a:xfrm>
          <a:prstGeom prst="rect">
            <a:avLst/>
          </a:prstGeom>
          <a:solidFill>
            <a:srgbClr val="FFCC99"/>
          </a:solidFill>
          <a:ln w="9525">
            <a:noFill/>
            <a:miter lim="800000"/>
            <a:headEnd/>
            <a:tailEnd/>
          </a:ln>
        </p:spPr>
        <p:txBody>
          <a:bodyPr wrap="square">
            <a:spAutoFit/>
          </a:bodyPr>
          <a:lstStyle/>
          <a:p>
            <a:r>
              <a:rPr lang="ja-JP" altLang="en-US" sz="1600" dirty="0">
                <a:latin typeface="HGS創英角ｺﾞｼｯｸUB" pitchFamily="50" charset="-128"/>
                <a:ea typeface="HGS創英角ｺﾞｼｯｸUB" pitchFamily="50" charset="-128"/>
              </a:rPr>
              <a:t>・出荷台数：</a:t>
            </a:r>
            <a:r>
              <a:rPr lang="en-US" altLang="ja-JP" sz="1600" dirty="0">
                <a:latin typeface="HGS創英角ｺﾞｼｯｸUB" pitchFamily="50" charset="-128"/>
                <a:ea typeface="HGS創英角ｺﾞｼｯｸUB" pitchFamily="50" charset="-128"/>
              </a:rPr>
              <a:t>39,627</a:t>
            </a:r>
            <a:r>
              <a:rPr lang="ja-JP" altLang="en-US" sz="1600" dirty="0">
                <a:latin typeface="HGS創英角ｺﾞｼｯｸUB" pitchFamily="50" charset="-128"/>
                <a:ea typeface="HGS創英角ｺﾞｼｯｸUB" pitchFamily="50" charset="-128"/>
              </a:rPr>
              <a:t>台　対前年比</a:t>
            </a:r>
            <a:r>
              <a:rPr lang="en-US" altLang="ja-JP" sz="1600" dirty="0">
                <a:latin typeface="HGS創英角ｺﾞｼｯｸUB" pitchFamily="50" charset="-128"/>
                <a:ea typeface="HGS創英角ｺﾞｼｯｸUB" pitchFamily="50" charset="-128"/>
              </a:rPr>
              <a:t>51</a:t>
            </a:r>
            <a:r>
              <a:rPr lang="ja-JP" altLang="en-US" sz="1600" dirty="0">
                <a:latin typeface="HGS創英角ｺﾞｼｯｸUB" pitchFamily="50" charset="-128"/>
                <a:ea typeface="HGS創英角ｺﾞｼｯｸUB" pitchFamily="50" charset="-128"/>
              </a:rPr>
              <a:t>％</a:t>
            </a:r>
            <a:endParaRPr lang="en-US" altLang="ja-JP" sz="1600" dirty="0">
              <a:latin typeface="HGS創英角ｺﾞｼｯｸUB" pitchFamily="50" charset="-128"/>
              <a:ea typeface="HGS創英角ｺﾞｼｯｸUB" pitchFamily="50" charset="-128"/>
            </a:endParaRPr>
          </a:p>
          <a:p>
            <a:r>
              <a:rPr lang="ja-JP" altLang="en-US" sz="1600" dirty="0">
                <a:latin typeface="HGS創英角ｺﾞｼｯｸUB" pitchFamily="50" charset="-128"/>
                <a:ea typeface="HGS創英角ｺﾞｼｯｸUB" pitchFamily="50" charset="-128"/>
              </a:rPr>
              <a:t>・出荷金額：</a:t>
            </a:r>
            <a:r>
              <a:rPr lang="en-US" altLang="ja-JP" sz="1600" dirty="0">
                <a:latin typeface="HGS創英角ｺﾞｼｯｸUB" pitchFamily="50" charset="-128"/>
                <a:ea typeface="HGS創英角ｺﾞｼｯｸUB" pitchFamily="50" charset="-128"/>
              </a:rPr>
              <a:t>6,373</a:t>
            </a:r>
            <a:r>
              <a:rPr lang="ja-JP" altLang="en-US" sz="1600" dirty="0">
                <a:latin typeface="HGS創英角ｺﾞｼｯｸUB" pitchFamily="50" charset="-128"/>
                <a:ea typeface="HGS創英角ｺﾞｼｯｸUB" pitchFamily="50" charset="-128"/>
              </a:rPr>
              <a:t>百万円　対前年比</a:t>
            </a:r>
            <a:r>
              <a:rPr lang="en-US" altLang="ja-JP" sz="1600" dirty="0">
                <a:latin typeface="HGS創英角ｺﾞｼｯｸUB" pitchFamily="50" charset="-128"/>
                <a:ea typeface="HGS創英角ｺﾞｼｯｸUB" pitchFamily="50" charset="-128"/>
              </a:rPr>
              <a:t>112</a:t>
            </a:r>
            <a:r>
              <a:rPr lang="ja-JP" altLang="en-US" sz="1600" dirty="0">
                <a:latin typeface="HGS創英角ｺﾞｼｯｸUB" pitchFamily="50" charset="-128"/>
                <a:ea typeface="HGS創英角ｺﾞｼｯｸUB" pitchFamily="50" charset="-128"/>
              </a:rPr>
              <a:t>％</a:t>
            </a:r>
          </a:p>
        </p:txBody>
      </p:sp>
      <p:sp>
        <p:nvSpPr>
          <p:cNvPr id="68688" name="Text Box 145"/>
          <p:cNvSpPr txBox="1">
            <a:spLocks noChangeArrowheads="1"/>
          </p:cNvSpPr>
          <p:nvPr/>
        </p:nvSpPr>
        <p:spPr bwMode="auto">
          <a:xfrm>
            <a:off x="5003011" y="3032155"/>
            <a:ext cx="989012" cy="274638"/>
          </a:xfrm>
          <a:prstGeom prst="rect">
            <a:avLst/>
          </a:prstGeom>
          <a:noFill/>
          <a:ln w="9525">
            <a:noFill/>
            <a:miter lim="800000"/>
            <a:headEnd/>
            <a:tailEnd/>
          </a:ln>
        </p:spPr>
        <p:txBody>
          <a:bodyPr>
            <a:spAutoFit/>
          </a:bodyPr>
          <a:lstStyle/>
          <a:p>
            <a:pPr>
              <a:spcBef>
                <a:spcPct val="50000"/>
              </a:spcBef>
            </a:pPr>
            <a:r>
              <a:rPr lang="ja-JP" altLang="en-US" sz="1200" dirty="0">
                <a:ea typeface="HGP創英角ｺﾞｼｯｸUB" pitchFamily="50" charset="-128"/>
              </a:rPr>
              <a:t>（百万円）</a:t>
            </a:r>
          </a:p>
        </p:txBody>
      </p:sp>
      <p:sp>
        <p:nvSpPr>
          <p:cNvPr id="68689" name="Text Box 146"/>
          <p:cNvSpPr txBox="1">
            <a:spLocks noChangeArrowheads="1"/>
          </p:cNvSpPr>
          <p:nvPr/>
        </p:nvSpPr>
        <p:spPr bwMode="auto">
          <a:xfrm>
            <a:off x="8746180" y="3049649"/>
            <a:ext cx="773112" cy="274637"/>
          </a:xfrm>
          <a:prstGeom prst="rect">
            <a:avLst/>
          </a:prstGeom>
          <a:noFill/>
          <a:ln w="9525">
            <a:noFill/>
            <a:miter lim="800000"/>
            <a:headEnd/>
            <a:tailEnd/>
          </a:ln>
        </p:spPr>
        <p:txBody>
          <a:bodyPr>
            <a:spAutoFit/>
          </a:bodyPr>
          <a:lstStyle/>
          <a:p>
            <a:pPr>
              <a:spcBef>
                <a:spcPct val="50000"/>
              </a:spcBef>
            </a:pPr>
            <a:r>
              <a:rPr lang="ja-JP" altLang="en-US" sz="1200" dirty="0">
                <a:ea typeface="HGP創英角ｺﾞｼｯｸUB" pitchFamily="50" charset="-128"/>
              </a:rPr>
              <a:t>（千円）</a:t>
            </a:r>
          </a:p>
        </p:txBody>
      </p:sp>
      <p:sp>
        <p:nvSpPr>
          <p:cNvPr id="68686" name="Text Box 143"/>
          <p:cNvSpPr txBox="1">
            <a:spLocks noChangeArrowheads="1"/>
          </p:cNvSpPr>
          <p:nvPr/>
        </p:nvSpPr>
        <p:spPr bwMode="auto">
          <a:xfrm>
            <a:off x="471121" y="2851150"/>
            <a:ext cx="625475" cy="274638"/>
          </a:xfrm>
          <a:prstGeom prst="rect">
            <a:avLst/>
          </a:prstGeom>
          <a:noFill/>
          <a:ln w="9525">
            <a:noFill/>
            <a:miter lim="800000"/>
            <a:headEnd/>
            <a:tailEnd/>
          </a:ln>
        </p:spPr>
        <p:txBody>
          <a:bodyPr>
            <a:spAutoFit/>
          </a:bodyPr>
          <a:lstStyle/>
          <a:p>
            <a:pPr>
              <a:spcBef>
                <a:spcPct val="50000"/>
              </a:spcBef>
            </a:pPr>
            <a:r>
              <a:rPr lang="ja-JP" altLang="en-US" sz="1200" dirty="0">
                <a:ea typeface="HGP創英角ｺﾞｼｯｸUB" pitchFamily="50" charset="-128"/>
              </a:rPr>
              <a:t>（台）</a:t>
            </a:r>
          </a:p>
        </p:txBody>
      </p:sp>
      <p:pic>
        <p:nvPicPr>
          <p:cNvPr id="2" name="図 1">
            <a:extLst>
              <a:ext uri="{FF2B5EF4-FFF2-40B4-BE49-F238E27FC236}">
                <a16:creationId xmlns:a16="http://schemas.microsoft.com/office/drawing/2014/main" id="{610469B6-7247-42BA-9EA5-0358C651E787}"/>
              </a:ext>
            </a:extLst>
          </p:cNvPr>
          <p:cNvPicPr>
            <a:picLocks noChangeAspect="1"/>
          </p:cNvPicPr>
          <p:nvPr/>
        </p:nvPicPr>
        <p:blipFill>
          <a:blip r:embed="rId7"/>
          <a:stretch>
            <a:fillRect/>
          </a:stretch>
        </p:blipFill>
        <p:spPr>
          <a:xfrm>
            <a:off x="569133" y="3109907"/>
            <a:ext cx="3895682" cy="3200677"/>
          </a:xfrm>
          <a:prstGeom prst="rect">
            <a:avLst/>
          </a:prstGeom>
        </p:spPr>
      </p:pic>
      <p:sp>
        <p:nvSpPr>
          <p:cNvPr id="68685" name="Text Box 142"/>
          <p:cNvSpPr txBox="1">
            <a:spLocks noChangeArrowheads="1"/>
          </p:cNvSpPr>
          <p:nvPr/>
        </p:nvSpPr>
        <p:spPr bwMode="auto">
          <a:xfrm>
            <a:off x="3846016" y="6109494"/>
            <a:ext cx="741363" cy="274637"/>
          </a:xfrm>
          <a:prstGeom prst="rect">
            <a:avLst/>
          </a:prstGeom>
          <a:noFill/>
          <a:ln w="9525">
            <a:noFill/>
            <a:miter lim="800000"/>
            <a:headEnd/>
            <a:tailEnd/>
          </a:ln>
        </p:spPr>
        <p:txBody>
          <a:bodyPr>
            <a:spAutoFit/>
          </a:bodyPr>
          <a:lstStyle/>
          <a:p>
            <a:pPr>
              <a:spcBef>
                <a:spcPct val="50000"/>
              </a:spcBef>
            </a:pPr>
            <a:r>
              <a:rPr lang="ja-JP" altLang="en-US" sz="1200" dirty="0">
                <a:ea typeface="HGP創英角ｺﾞｼｯｸUB" pitchFamily="50" charset="-128"/>
              </a:rPr>
              <a:t>（年度）</a:t>
            </a:r>
          </a:p>
        </p:txBody>
      </p:sp>
      <p:pic>
        <p:nvPicPr>
          <p:cNvPr id="3" name="図 2">
            <a:extLst>
              <a:ext uri="{FF2B5EF4-FFF2-40B4-BE49-F238E27FC236}">
                <a16:creationId xmlns:a16="http://schemas.microsoft.com/office/drawing/2014/main" id="{DE58CACA-1E59-4981-8D7C-A4EBD1E4457F}"/>
              </a:ext>
            </a:extLst>
          </p:cNvPr>
          <p:cNvPicPr>
            <a:picLocks noChangeAspect="1"/>
          </p:cNvPicPr>
          <p:nvPr/>
        </p:nvPicPr>
        <p:blipFill>
          <a:blip r:embed="rId8"/>
          <a:stretch>
            <a:fillRect/>
          </a:stretch>
        </p:blipFill>
        <p:spPr>
          <a:xfrm>
            <a:off x="5384341" y="3306793"/>
            <a:ext cx="3670110" cy="3048264"/>
          </a:xfrm>
          <a:prstGeom prst="rect">
            <a:avLst/>
          </a:prstGeom>
        </p:spPr>
      </p:pic>
      <p:sp>
        <p:nvSpPr>
          <p:cNvPr id="68687" name="Text Box 144"/>
          <p:cNvSpPr txBox="1">
            <a:spLocks noChangeArrowheads="1"/>
          </p:cNvSpPr>
          <p:nvPr/>
        </p:nvSpPr>
        <p:spPr bwMode="auto">
          <a:xfrm>
            <a:off x="8746180" y="6080420"/>
            <a:ext cx="723900" cy="274637"/>
          </a:xfrm>
          <a:prstGeom prst="rect">
            <a:avLst/>
          </a:prstGeom>
          <a:noFill/>
          <a:ln w="9525">
            <a:noFill/>
            <a:miter lim="800000"/>
            <a:headEnd/>
            <a:tailEnd/>
          </a:ln>
        </p:spPr>
        <p:txBody>
          <a:bodyPr>
            <a:spAutoFit/>
          </a:bodyPr>
          <a:lstStyle/>
          <a:p>
            <a:pPr>
              <a:spcBef>
                <a:spcPct val="50000"/>
              </a:spcBef>
            </a:pPr>
            <a:r>
              <a:rPr lang="ja-JP" altLang="en-US" sz="1200" dirty="0">
                <a:ea typeface="HGP創英角ｺﾞｼｯｸUB" pitchFamily="50" charset="-128"/>
              </a:rPr>
              <a:t>（年度）</a:t>
            </a:r>
          </a:p>
        </p:txBody>
      </p:sp>
      <p:graphicFrame>
        <p:nvGraphicFramePr>
          <p:cNvPr id="6" name="オブジェクト 5">
            <a:extLst>
              <a:ext uri="{FF2B5EF4-FFF2-40B4-BE49-F238E27FC236}">
                <a16:creationId xmlns:a16="http://schemas.microsoft.com/office/drawing/2014/main" id="{102C0842-0F4A-4898-891A-E1D079D4E03D}"/>
              </a:ext>
            </a:extLst>
          </p:cNvPr>
          <p:cNvGraphicFramePr>
            <a:graphicFrameLocks noChangeAspect="1"/>
          </p:cNvGraphicFramePr>
          <p:nvPr>
            <p:extLst>
              <p:ext uri="{D42A27DB-BD31-4B8C-83A1-F6EECF244321}">
                <p14:modId xmlns:p14="http://schemas.microsoft.com/office/powerpoint/2010/main" val="228072931"/>
              </p:ext>
            </p:extLst>
          </p:nvPr>
        </p:nvGraphicFramePr>
        <p:xfrm>
          <a:off x="273815" y="1550754"/>
          <a:ext cx="4191000" cy="830263"/>
        </p:xfrm>
        <a:graphic>
          <a:graphicData uri="http://schemas.openxmlformats.org/presentationml/2006/ole">
            <mc:AlternateContent xmlns:mc="http://schemas.openxmlformats.org/markup-compatibility/2006">
              <mc:Choice xmlns:v="urn:schemas-microsoft-com:vml" Requires="v">
                <p:oleObj spid="_x0000_s4210" name="Worksheet" r:id="rId9" imgW="4190929" imgH="830596" progId="Excel.Sheet.12">
                  <p:embed/>
                </p:oleObj>
              </mc:Choice>
              <mc:Fallback>
                <p:oleObj name="Worksheet" r:id="rId9" imgW="4190929" imgH="830596" progId="Excel.Sheet.12">
                  <p:embed/>
                  <p:pic>
                    <p:nvPicPr>
                      <p:cNvPr id="0" name=""/>
                      <p:cNvPicPr/>
                      <p:nvPr/>
                    </p:nvPicPr>
                    <p:blipFill>
                      <a:blip r:embed="rId10"/>
                      <a:stretch>
                        <a:fillRect/>
                      </a:stretch>
                    </p:blipFill>
                    <p:spPr>
                      <a:xfrm>
                        <a:off x="273815" y="1550754"/>
                        <a:ext cx="4191000" cy="830263"/>
                      </a:xfrm>
                      <a:prstGeom prst="rect">
                        <a:avLst/>
                      </a:prstGeom>
                    </p:spPr>
                  </p:pic>
                </p:oleObj>
              </mc:Fallback>
            </mc:AlternateContent>
          </a:graphicData>
        </a:graphic>
      </p:graphicFrame>
      <p:graphicFrame>
        <p:nvGraphicFramePr>
          <p:cNvPr id="8" name="オブジェクト 7">
            <a:extLst>
              <a:ext uri="{FF2B5EF4-FFF2-40B4-BE49-F238E27FC236}">
                <a16:creationId xmlns:a16="http://schemas.microsoft.com/office/drawing/2014/main" id="{F89DFFAB-6A1A-4608-9F5B-851C38CC4286}"/>
              </a:ext>
            </a:extLst>
          </p:cNvPr>
          <p:cNvGraphicFramePr>
            <a:graphicFrameLocks noChangeAspect="1"/>
          </p:cNvGraphicFramePr>
          <p:nvPr>
            <p:extLst>
              <p:ext uri="{D42A27DB-BD31-4B8C-83A1-F6EECF244321}">
                <p14:modId xmlns:p14="http://schemas.microsoft.com/office/powerpoint/2010/main" val="1692971297"/>
              </p:ext>
            </p:extLst>
          </p:nvPr>
        </p:nvGraphicFramePr>
        <p:xfrm>
          <a:off x="5120893" y="1550754"/>
          <a:ext cx="4191000" cy="1036637"/>
        </p:xfrm>
        <a:graphic>
          <a:graphicData uri="http://schemas.openxmlformats.org/presentationml/2006/ole">
            <mc:AlternateContent xmlns:mc="http://schemas.openxmlformats.org/markup-compatibility/2006">
              <mc:Choice xmlns:v="urn:schemas-microsoft-com:vml" Requires="v">
                <p:oleObj spid="_x0000_s4211" name="Worksheet" r:id="rId11" imgW="4190929" imgH="1036336" progId="Excel.Sheet.12">
                  <p:embed/>
                </p:oleObj>
              </mc:Choice>
              <mc:Fallback>
                <p:oleObj name="Worksheet" r:id="rId11" imgW="4190929" imgH="1036336" progId="Excel.Sheet.12">
                  <p:embed/>
                  <p:pic>
                    <p:nvPicPr>
                      <p:cNvPr id="0" name=""/>
                      <p:cNvPicPr/>
                      <p:nvPr/>
                    </p:nvPicPr>
                    <p:blipFill>
                      <a:blip r:embed="rId12"/>
                      <a:stretch>
                        <a:fillRect/>
                      </a:stretch>
                    </p:blipFill>
                    <p:spPr>
                      <a:xfrm>
                        <a:off x="5120893" y="1550754"/>
                        <a:ext cx="4191000" cy="1036637"/>
                      </a:xfrm>
                      <a:prstGeom prst="rect">
                        <a:avLst/>
                      </a:prstGeom>
                    </p:spPr>
                  </p:pic>
                </p:oleObj>
              </mc:Fallback>
            </mc:AlternateContent>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09"/>
          <p:cNvPicPr>
            <a:picLocks noChangeAspect="1" noChangeArrowheads="1"/>
          </p:cNvPicPr>
          <p:nvPr/>
        </p:nvPicPr>
        <p:blipFill>
          <a:blip r:embed="rId4"/>
          <a:srcRect/>
          <a:stretch>
            <a:fillRect/>
          </a:stretch>
        </p:blipFill>
        <p:spPr bwMode="auto">
          <a:xfrm>
            <a:off x="8259763" y="9525"/>
            <a:ext cx="949325" cy="714375"/>
          </a:xfrm>
          <a:prstGeom prst="rect">
            <a:avLst/>
          </a:prstGeom>
          <a:noFill/>
          <a:ln w="9525">
            <a:noFill/>
            <a:miter lim="800000"/>
            <a:headEnd/>
            <a:tailEnd/>
          </a:ln>
        </p:spPr>
      </p:pic>
      <p:grpSp>
        <p:nvGrpSpPr>
          <p:cNvPr id="83971" name="Group 410"/>
          <p:cNvGrpSpPr>
            <a:grpSpLocks/>
          </p:cNvGrpSpPr>
          <p:nvPr/>
        </p:nvGrpSpPr>
        <p:grpSpPr bwMode="auto">
          <a:xfrm>
            <a:off x="8940800" y="0"/>
            <a:ext cx="836613" cy="844550"/>
            <a:chOff x="4215" y="1105"/>
            <a:chExt cx="777" cy="852"/>
          </a:xfrm>
        </p:grpSpPr>
        <p:pic>
          <p:nvPicPr>
            <p:cNvPr id="84057" name="Picture 411"/>
            <p:cNvPicPr>
              <a:picLocks noChangeAspect="1" noChangeArrowheads="1"/>
            </p:cNvPicPr>
            <p:nvPr/>
          </p:nvPicPr>
          <p:blipFill>
            <a:blip r:embed="rId5"/>
            <a:srcRect/>
            <a:stretch>
              <a:fillRect/>
            </a:stretch>
          </p:blipFill>
          <p:spPr bwMode="auto">
            <a:xfrm>
              <a:off x="4266" y="1105"/>
              <a:ext cx="726" cy="591"/>
            </a:xfrm>
            <a:prstGeom prst="rect">
              <a:avLst/>
            </a:prstGeom>
            <a:noFill/>
            <a:ln w="9525">
              <a:noFill/>
              <a:miter lim="800000"/>
              <a:headEnd/>
              <a:tailEnd/>
            </a:ln>
          </p:spPr>
        </p:pic>
        <p:pic>
          <p:nvPicPr>
            <p:cNvPr id="84058" name="Picture 412" descr="ハンディターミナル"/>
            <p:cNvPicPr>
              <a:picLocks noChangeAspect="1" noChangeArrowheads="1"/>
            </p:cNvPicPr>
            <p:nvPr/>
          </p:nvPicPr>
          <p:blipFill>
            <a:blip r:embed="rId6"/>
            <a:srcRect/>
            <a:stretch>
              <a:fillRect/>
            </a:stretch>
          </p:blipFill>
          <p:spPr bwMode="auto">
            <a:xfrm rot="846795">
              <a:off x="4215" y="1273"/>
              <a:ext cx="684" cy="684"/>
            </a:xfrm>
            <a:prstGeom prst="rect">
              <a:avLst/>
            </a:prstGeom>
            <a:noFill/>
            <a:ln w="9525">
              <a:noFill/>
              <a:miter lim="800000"/>
              <a:headEnd/>
              <a:tailEnd/>
            </a:ln>
          </p:spPr>
        </p:pic>
        <p:sp>
          <p:nvSpPr>
            <p:cNvPr id="84059" name="Rectangle 413"/>
            <p:cNvSpPr>
              <a:spLocks noChangeArrowheads="1"/>
            </p:cNvSpPr>
            <p:nvPr/>
          </p:nvSpPr>
          <p:spPr bwMode="auto">
            <a:xfrm rot="1034487">
              <a:off x="4484" y="1252"/>
              <a:ext cx="248" cy="60"/>
            </a:xfrm>
            <a:prstGeom prst="rect">
              <a:avLst/>
            </a:prstGeom>
            <a:solidFill>
              <a:schemeClr val="bg1"/>
            </a:solidFill>
            <a:ln w="9525">
              <a:noFill/>
              <a:miter lim="800000"/>
              <a:headEnd/>
              <a:tailEnd/>
            </a:ln>
          </p:spPr>
          <p:txBody>
            <a:bodyPr wrap="none" anchor="ctr"/>
            <a:lstStyle/>
            <a:p>
              <a:endParaRPr lang="ja-JP" altLang="en-US">
                <a:ea typeface="HGP創英角ｺﾞｼｯｸUB" pitchFamily="50" charset="-128"/>
              </a:endParaRPr>
            </a:p>
          </p:txBody>
        </p:sp>
      </p:grpSp>
      <p:sp>
        <p:nvSpPr>
          <p:cNvPr id="83972" name="Rectangle 1022"/>
          <p:cNvSpPr>
            <a:spLocks noChangeArrowheads="1"/>
          </p:cNvSpPr>
          <p:nvPr/>
        </p:nvSpPr>
        <p:spPr bwMode="auto">
          <a:xfrm>
            <a:off x="334963" y="12700"/>
            <a:ext cx="8334375" cy="523875"/>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２．１．３．　国内出荷実績推移　スキャナー一体型</a:t>
            </a:r>
            <a:endParaRPr lang="ja-JP" altLang="en-US" sz="1200" dirty="0">
              <a:ea typeface="HGP創英角ｺﾞｼｯｸUB" pitchFamily="50" charset="-128"/>
            </a:endParaRPr>
          </a:p>
        </p:txBody>
      </p:sp>
      <p:sp>
        <p:nvSpPr>
          <p:cNvPr id="84054" name="Text Box 287"/>
          <p:cNvSpPr txBox="1">
            <a:spLocks noChangeArrowheads="1"/>
          </p:cNvSpPr>
          <p:nvPr/>
        </p:nvSpPr>
        <p:spPr bwMode="auto">
          <a:xfrm>
            <a:off x="1315232" y="3811588"/>
            <a:ext cx="625475" cy="274638"/>
          </a:xfrm>
          <a:prstGeom prst="rect">
            <a:avLst/>
          </a:prstGeom>
          <a:noFill/>
          <a:ln w="9525">
            <a:noFill/>
            <a:miter lim="800000"/>
            <a:headEnd/>
            <a:tailEnd/>
          </a:ln>
        </p:spPr>
        <p:txBody>
          <a:bodyPr>
            <a:spAutoFit/>
          </a:bodyPr>
          <a:lstStyle/>
          <a:p>
            <a:pPr>
              <a:spcBef>
                <a:spcPct val="50000"/>
              </a:spcBef>
            </a:pPr>
            <a:r>
              <a:rPr lang="ja-JP" altLang="en-US" sz="1200" dirty="0">
                <a:ea typeface="HGP創英角ｺﾞｼｯｸUB" pitchFamily="50" charset="-128"/>
              </a:rPr>
              <a:t>（台）</a:t>
            </a:r>
          </a:p>
        </p:txBody>
      </p:sp>
      <p:sp>
        <p:nvSpPr>
          <p:cNvPr id="84056" name="正方形/長方形 3"/>
          <p:cNvSpPr>
            <a:spLocks noChangeArrowheads="1"/>
          </p:cNvSpPr>
          <p:nvPr/>
        </p:nvSpPr>
        <p:spPr bwMode="auto">
          <a:xfrm>
            <a:off x="105841" y="642938"/>
            <a:ext cx="8169275" cy="584775"/>
          </a:xfrm>
          <a:prstGeom prst="rect">
            <a:avLst/>
          </a:prstGeom>
          <a:solidFill>
            <a:srgbClr val="FFCC99"/>
          </a:solidFill>
          <a:ln w="9525">
            <a:noFill/>
            <a:miter lim="800000"/>
            <a:headEnd/>
            <a:tailEnd/>
          </a:ln>
        </p:spPr>
        <p:txBody>
          <a:bodyPr>
            <a:spAutoFit/>
          </a:bodyPr>
          <a:lstStyle/>
          <a:p>
            <a:r>
              <a:rPr lang="ja-JP" altLang="en-US" sz="1600" dirty="0">
                <a:latin typeface="HGS創英角ｺﾞｼｯｸUB" pitchFamily="50" charset="-128"/>
                <a:ea typeface="HGS創英角ｺﾞｼｯｸUB" pitchFamily="50" charset="-128"/>
              </a:rPr>
              <a:t>・出荷台数のうち</a:t>
            </a:r>
            <a:r>
              <a:rPr lang="en-US" altLang="ja-JP" sz="1600" dirty="0">
                <a:latin typeface="HGS創英角ｺﾞｼｯｸUB" pitchFamily="50" charset="-128"/>
                <a:ea typeface="HGS創英角ｺﾞｼｯｸUB" pitchFamily="50" charset="-128"/>
              </a:rPr>
              <a:t>2</a:t>
            </a:r>
            <a:r>
              <a:rPr lang="ja-JP" altLang="en-US" sz="1600" dirty="0">
                <a:latin typeface="HGS創英角ｺﾞｼｯｸUB" pitchFamily="50" charset="-128"/>
                <a:ea typeface="HGS創英角ｺﾞｼｯｸUB" pitchFamily="50" charset="-128"/>
              </a:rPr>
              <a:t>次元対応機：</a:t>
            </a:r>
            <a:r>
              <a:rPr lang="en-US" altLang="ja-JP" sz="1600" dirty="0">
                <a:latin typeface="HGS創英角ｺﾞｼｯｸUB" pitchFamily="50" charset="-128"/>
                <a:ea typeface="HGS創英角ｺﾞｼｯｸUB" pitchFamily="50" charset="-128"/>
              </a:rPr>
              <a:t>29,267 </a:t>
            </a:r>
            <a:r>
              <a:rPr lang="ja-JP" altLang="en-US" sz="1600" dirty="0">
                <a:latin typeface="HGS創英角ｺﾞｼｯｸUB" pitchFamily="50" charset="-128"/>
                <a:ea typeface="HGS創英角ｺﾞｼｯｸUB" pitchFamily="50" charset="-128"/>
              </a:rPr>
              <a:t>台（構成比</a:t>
            </a:r>
            <a:r>
              <a:rPr lang="en-US" altLang="ja-JP" sz="1600" dirty="0">
                <a:latin typeface="HGS創英角ｺﾞｼｯｸUB" pitchFamily="50" charset="-128"/>
                <a:ea typeface="HGS創英角ｺﾞｼｯｸUB" pitchFamily="50" charset="-128"/>
              </a:rPr>
              <a:t>74</a:t>
            </a:r>
            <a:r>
              <a:rPr lang="ja-JP" altLang="en-US" sz="1600" dirty="0">
                <a:latin typeface="HGS創英角ｺﾞｼｯｸUB" pitchFamily="50" charset="-128"/>
                <a:ea typeface="HGS創英角ｺﾞｼｯｸUB" pitchFamily="50" charset="-128"/>
              </a:rPr>
              <a:t>％　対前年比</a:t>
            </a:r>
            <a:r>
              <a:rPr lang="en-US" altLang="ja-JP" sz="1600" dirty="0">
                <a:latin typeface="HGS創英角ｺﾞｼｯｸUB" pitchFamily="50" charset="-128"/>
                <a:ea typeface="HGS創英角ｺﾞｼｯｸUB" pitchFamily="50" charset="-128"/>
              </a:rPr>
              <a:t>80</a:t>
            </a:r>
            <a:r>
              <a:rPr lang="ja-JP" altLang="en-US" sz="1600" dirty="0">
                <a:latin typeface="HGS創英角ｺﾞｼｯｸUB" pitchFamily="50" charset="-128"/>
                <a:ea typeface="HGS創英角ｺﾞｼｯｸUB" pitchFamily="50" charset="-128"/>
              </a:rPr>
              <a:t>％）</a:t>
            </a:r>
            <a:endParaRPr lang="en-US" altLang="ja-JP" sz="1600" dirty="0">
              <a:latin typeface="HGS創英角ｺﾞｼｯｸUB" pitchFamily="50" charset="-128"/>
              <a:ea typeface="HGS創英角ｺﾞｼｯｸUB" pitchFamily="50" charset="-128"/>
            </a:endParaRPr>
          </a:p>
          <a:p>
            <a:r>
              <a:rPr lang="ja-JP" altLang="en-US" sz="1600" dirty="0">
                <a:latin typeface="HGS創英角ｺﾞｼｯｸUB" pitchFamily="50" charset="-128"/>
                <a:ea typeface="HGS創英角ｺﾞｼｯｸUB" pitchFamily="50" charset="-128"/>
              </a:rPr>
              <a:t>・出荷台数のうち無線機能有  ：</a:t>
            </a:r>
            <a:r>
              <a:rPr lang="en-US" altLang="ja-JP" sz="1600" dirty="0">
                <a:latin typeface="HGS創英角ｺﾞｼｯｸUB" pitchFamily="50" charset="-128"/>
                <a:ea typeface="HGS創英角ｺﾞｼｯｸUB" pitchFamily="50" charset="-128"/>
              </a:rPr>
              <a:t>34,890 </a:t>
            </a:r>
            <a:r>
              <a:rPr lang="ja-JP" altLang="en-US" sz="1600" dirty="0">
                <a:latin typeface="HGS創英角ｺﾞｼｯｸUB" pitchFamily="50" charset="-128"/>
                <a:ea typeface="HGS創英角ｺﾞｼｯｸUB" pitchFamily="50" charset="-128"/>
              </a:rPr>
              <a:t>台（構成比</a:t>
            </a:r>
            <a:r>
              <a:rPr lang="en-US" altLang="ja-JP" sz="1600" dirty="0">
                <a:latin typeface="HGS創英角ｺﾞｼｯｸUB" pitchFamily="50" charset="-128"/>
                <a:ea typeface="HGS創英角ｺﾞｼｯｸUB" pitchFamily="50" charset="-128"/>
              </a:rPr>
              <a:t>88</a:t>
            </a:r>
            <a:r>
              <a:rPr lang="ja-JP" altLang="en-US" sz="1600" dirty="0">
                <a:latin typeface="HGS創英角ｺﾞｼｯｸUB" pitchFamily="50" charset="-128"/>
                <a:ea typeface="HGS創英角ｺﾞｼｯｸUB" pitchFamily="50" charset="-128"/>
              </a:rPr>
              <a:t>％　対前年比</a:t>
            </a:r>
            <a:r>
              <a:rPr lang="en-US" altLang="ja-JP" sz="1600" dirty="0">
                <a:latin typeface="HGS創英角ｺﾞｼｯｸUB" pitchFamily="50" charset="-128"/>
                <a:ea typeface="HGS創英角ｺﾞｼｯｸUB" pitchFamily="50" charset="-128"/>
              </a:rPr>
              <a:t>92</a:t>
            </a:r>
            <a:r>
              <a:rPr lang="ja-JP" altLang="en-US" sz="1600" dirty="0">
                <a:latin typeface="HGS創英角ｺﾞｼｯｸUB" pitchFamily="50" charset="-128"/>
                <a:ea typeface="HGS創英角ｺﾞｼｯｸUB" pitchFamily="50" charset="-128"/>
              </a:rPr>
              <a:t>％）　</a:t>
            </a:r>
          </a:p>
        </p:txBody>
      </p:sp>
      <p:graphicFrame>
        <p:nvGraphicFramePr>
          <p:cNvPr id="14" name="グラフ 13">
            <a:extLst>
              <a:ext uri="{FF2B5EF4-FFF2-40B4-BE49-F238E27FC236}">
                <a16:creationId xmlns:a16="http://schemas.microsoft.com/office/drawing/2014/main" id="{00000000-0008-0000-0300-00001E500200}"/>
              </a:ext>
            </a:extLst>
          </p:cNvPr>
          <p:cNvGraphicFramePr>
            <a:graphicFrameLocks/>
          </p:cNvGraphicFramePr>
          <p:nvPr>
            <p:extLst>
              <p:ext uri="{D42A27DB-BD31-4B8C-83A1-F6EECF244321}">
                <p14:modId xmlns:p14="http://schemas.microsoft.com/office/powerpoint/2010/main" val="1891111554"/>
              </p:ext>
            </p:extLst>
          </p:nvPr>
        </p:nvGraphicFramePr>
        <p:xfrm>
          <a:off x="878447" y="3807838"/>
          <a:ext cx="7790891" cy="2707262"/>
        </p:xfrm>
        <a:graphic>
          <a:graphicData uri="http://schemas.openxmlformats.org/drawingml/2006/chart">
            <c:chart xmlns:c="http://schemas.openxmlformats.org/drawingml/2006/chart" xmlns:r="http://schemas.openxmlformats.org/officeDocument/2006/relationships" r:id="rId7"/>
          </a:graphicData>
        </a:graphic>
      </p:graphicFrame>
      <p:sp>
        <p:nvSpPr>
          <p:cNvPr id="84055" name="Text Box 288"/>
          <p:cNvSpPr txBox="1">
            <a:spLocks noChangeArrowheads="1"/>
          </p:cNvSpPr>
          <p:nvPr/>
        </p:nvSpPr>
        <p:spPr bwMode="auto">
          <a:xfrm>
            <a:off x="6877388" y="6215062"/>
            <a:ext cx="723900" cy="274637"/>
          </a:xfrm>
          <a:prstGeom prst="rect">
            <a:avLst/>
          </a:prstGeom>
          <a:noFill/>
          <a:ln w="9525">
            <a:noFill/>
            <a:miter lim="800000"/>
            <a:headEnd/>
            <a:tailEnd/>
          </a:ln>
        </p:spPr>
        <p:txBody>
          <a:bodyPr>
            <a:spAutoFit/>
          </a:bodyPr>
          <a:lstStyle/>
          <a:p>
            <a:pPr>
              <a:spcBef>
                <a:spcPct val="50000"/>
              </a:spcBef>
            </a:pPr>
            <a:r>
              <a:rPr lang="ja-JP" altLang="en-US" sz="1200" dirty="0">
                <a:ea typeface="HGP創英角ｺﾞｼｯｸUB" pitchFamily="50" charset="-128"/>
              </a:rPr>
              <a:t>（年度）</a:t>
            </a:r>
          </a:p>
        </p:txBody>
      </p:sp>
      <p:graphicFrame>
        <p:nvGraphicFramePr>
          <p:cNvPr id="3" name="オブジェクト 2">
            <a:extLst>
              <a:ext uri="{FF2B5EF4-FFF2-40B4-BE49-F238E27FC236}">
                <a16:creationId xmlns:a16="http://schemas.microsoft.com/office/drawing/2014/main" id="{B68545E1-7A34-4AD1-9C55-3421D538BE3C}"/>
              </a:ext>
            </a:extLst>
          </p:cNvPr>
          <p:cNvGraphicFramePr>
            <a:graphicFrameLocks noChangeAspect="1"/>
          </p:cNvGraphicFramePr>
          <p:nvPr>
            <p:extLst>
              <p:ext uri="{D42A27DB-BD31-4B8C-83A1-F6EECF244321}">
                <p14:modId xmlns:p14="http://schemas.microsoft.com/office/powerpoint/2010/main" val="639753786"/>
              </p:ext>
            </p:extLst>
          </p:nvPr>
        </p:nvGraphicFramePr>
        <p:xfrm>
          <a:off x="291056" y="1275744"/>
          <a:ext cx="9323888" cy="2153256"/>
        </p:xfrm>
        <a:graphic>
          <a:graphicData uri="http://schemas.openxmlformats.org/presentationml/2006/ole">
            <mc:AlternateContent xmlns:mc="http://schemas.openxmlformats.org/markup-compatibility/2006">
              <mc:Choice xmlns:v="urn:schemas-microsoft-com:vml" Requires="v">
                <p:oleObj spid="_x0000_s5178" name="Worksheet" r:id="rId8" imgW="7162942" imgH="1653556" progId="Excel.Sheet.12">
                  <p:embed/>
                </p:oleObj>
              </mc:Choice>
              <mc:Fallback>
                <p:oleObj name="Worksheet" r:id="rId8" imgW="7162942" imgH="1653556" progId="Excel.Sheet.12">
                  <p:embed/>
                  <p:pic>
                    <p:nvPicPr>
                      <p:cNvPr id="0" name=""/>
                      <p:cNvPicPr/>
                      <p:nvPr/>
                    </p:nvPicPr>
                    <p:blipFill>
                      <a:blip r:embed="rId9"/>
                      <a:stretch>
                        <a:fillRect/>
                      </a:stretch>
                    </p:blipFill>
                    <p:spPr>
                      <a:xfrm>
                        <a:off x="291056" y="1275744"/>
                        <a:ext cx="9323888" cy="2153256"/>
                      </a:xfrm>
                      <a:prstGeom prst="rect">
                        <a:avLst/>
                      </a:prstGeom>
                    </p:spPr>
                  </p:pic>
                </p:oleObj>
              </mc:Fallback>
            </mc:AlternateContent>
          </a:graphicData>
        </a:graphic>
      </p:graphicFrame>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0847659-975E-4746-B962-9100F7310F19}"/>
              </a:ext>
            </a:extLst>
          </p:cNvPr>
          <p:cNvPicPr>
            <a:picLocks noChangeAspect="1"/>
          </p:cNvPicPr>
          <p:nvPr/>
        </p:nvPicPr>
        <p:blipFill>
          <a:blip r:embed="rId4"/>
          <a:stretch>
            <a:fillRect/>
          </a:stretch>
        </p:blipFill>
        <p:spPr>
          <a:xfrm>
            <a:off x="5554611" y="2883934"/>
            <a:ext cx="3678885" cy="3636106"/>
          </a:xfrm>
          <a:prstGeom prst="rect">
            <a:avLst/>
          </a:prstGeom>
        </p:spPr>
      </p:pic>
      <p:pic>
        <p:nvPicPr>
          <p:cNvPr id="5" name="図 4">
            <a:extLst>
              <a:ext uri="{FF2B5EF4-FFF2-40B4-BE49-F238E27FC236}">
                <a16:creationId xmlns:a16="http://schemas.microsoft.com/office/drawing/2014/main" id="{A06FB1D7-844F-4715-AF7E-C65CA71976FB}"/>
              </a:ext>
            </a:extLst>
          </p:cNvPr>
          <p:cNvPicPr>
            <a:picLocks noChangeAspect="1"/>
          </p:cNvPicPr>
          <p:nvPr/>
        </p:nvPicPr>
        <p:blipFill>
          <a:blip r:embed="rId5"/>
          <a:stretch>
            <a:fillRect/>
          </a:stretch>
        </p:blipFill>
        <p:spPr>
          <a:xfrm>
            <a:off x="553461" y="2877427"/>
            <a:ext cx="4148448" cy="3601237"/>
          </a:xfrm>
          <a:prstGeom prst="rect">
            <a:avLst/>
          </a:prstGeom>
        </p:spPr>
      </p:pic>
      <p:sp>
        <p:nvSpPr>
          <p:cNvPr id="32779" name="Rectangle 307"/>
          <p:cNvSpPr>
            <a:spLocks noChangeArrowheads="1"/>
          </p:cNvSpPr>
          <p:nvPr/>
        </p:nvSpPr>
        <p:spPr bwMode="auto">
          <a:xfrm>
            <a:off x="334963" y="0"/>
            <a:ext cx="9419070" cy="523220"/>
          </a:xfrm>
          <a:prstGeom prst="rect">
            <a:avLst/>
          </a:prstGeom>
          <a:noFill/>
          <a:ln w="9525">
            <a:noFill/>
            <a:miter lim="800000"/>
            <a:headEnd/>
            <a:tailEnd/>
          </a:ln>
        </p:spPr>
        <p:txBody>
          <a:bodyPr wrap="square">
            <a:spAutoFit/>
          </a:bodyPr>
          <a:lstStyle/>
          <a:p>
            <a:r>
              <a:rPr lang="ja-JP" altLang="en-US" sz="2800" dirty="0">
                <a:solidFill>
                  <a:srgbClr val="000000"/>
                </a:solidFill>
                <a:ea typeface="HGP創英角ｺﾞｼｯｸUB" pitchFamily="50" charset="-128"/>
              </a:rPr>
              <a:t>２．１．４．　国内出荷実績推移　標準型（ノートパッド型含む）　</a:t>
            </a:r>
          </a:p>
        </p:txBody>
      </p:sp>
      <p:sp>
        <p:nvSpPr>
          <p:cNvPr id="32850" name="正方形/長方形 8"/>
          <p:cNvSpPr>
            <a:spLocks noChangeArrowheads="1"/>
          </p:cNvSpPr>
          <p:nvPr/>
        </p:nvSpPr>
        <p:spPr bwMode="auto">
          <a:xfrm>
            <a:off x="196172" y="721658"/>
            <a:ext cx="7416800" cy="584775"/>
          </a:xfrm>
          <a:prstGeom prst="rect">
            <a:avLst/>
          </a:prstGeom>
          <a:solidFill>
            <a:srgbClr val="FFCC99"/>
          </a:solidFill>
          <a:ln w="9525">
            <a:noFill/>
            <a:miter lim="800000"/>
            <a:headEnd/>
            <a:tailEnd/>
          </a:ln>
        </p:spPr>
        <p:txBody>
          <a:bodyPr>
            <a:spAutoFit/>
          </a:bodyPr>
          <a:lstStyle/>
          <a:p>
            <a:r>
              <a:rPr lang="ja-JP" altLang="en-US" sz="1600" dirty="0">
                <a:solidFill>
                  <a:srgbClr val="000000"/>
                </a:solidFill>
                <a:latin typeface="HGS創英角ｺﾞｼｯｸUB" pitchFamily="50" charset="-128"/>
                <a:ea typeface="HGS創英角ｺﾞｼｯｸUB" pitchFamily="50" charset="-128"/>
              </a:rPr>
              <a:t>・出荷台数：</a:t>
            </a:r>
            <a:r>
              <a:rPr lang="en-US" altLang="ja-JP" sz="1600" kern="0" dirty="0">
                <a:solidFill>
                  <a:srgbClr val="000000"/>
                </a:solidFill>
                <a:latin typeface="HGP創英角ｺﾞｼｯｸUB" panose="020B0900000000000000" pitchFamily="50" charset="-128"/>
                <a:ea typeface="HGP創英角ｺﾞｼｯｸUB" panose="020B0900000000000000" pitchFamily="50" charset="-128"/>
              </a:rPr>
              <a:t>14,617</a:t>
            </a:r>
            <a:r>
              <a:rPr lang="ja-JP" altLang="en-US" sz="1600" dirty="0">
                <a:solidFill>
                  <a:srgbClr val="000000"/>
                </a:solidFill>
                <a:latin typeface="HGS創英角ｺﾞｼｯｸUB" pitchFamily="50" charset="-128"/>
                <a:ea typeface="HGS創英角ｺﾞｼｯｸUB" pitchFamily="50" charset="-128"/>
              </a:rPr>
              <a:t>台　対前年比</a:t>
            </a:r>
            <a:r>
              <a:rPr lang="en-US" altLang="ja-JP" sz="1600" dirty="0">
                <a:solidFill>
                  <a:srgbClr val="000000"/>
                </a:solidFill>
                <a:latin typeface="HGS創英角ｺﾞｼｯｸUB" pitchFamily="50" charset="-128"/>
                <a:ea typeface="HGS創英角ｺﾞｼｯｸUB" pitchFamily="50" charset="-128"/>
              </a:rPr>
              <a:t>66</a:t>
            </a:r>
            <a:r>
              <a:rPr lang="ja-JP" altLang="en-US" sz="1600" dirty="0">
                <a:solidFill>
                  <a:srgbClr val="000000"/>
                </a:solidFill>
                <a:latin typeface="HGS創英角ｺﾞｼｯｸUB" pitchFamily="50" charset="-128"/>
                <a:ea typeface="HGS創英角ｺﾞｼｯｸUB" pitchFamily="50" charset="-128"/>
              </a:rPr>
              <a:t>％</a:t>
            </a:r>
            <a:endParaRPr lang="en-US" altLang="ja-JP" sz="1600" dirty="0">
              <a:solidFill>
                <a:srgbClr val="000000"/>
              </a:solidFill>
              <a:latin typeface="HGS創英角ｺﾞｼｯｸUB" pitchFamily="50" charset="-128"/>
              <a:ea typeface="HGS創英角ｺﾞｼｯｸUB" pitchFamily="50" charset="-128"/>
            </a:endParaRPr>
          </a:p>
          <a:p>
            <a:r>
              <a:rPr lang="ja-JP" altLang="en-US" sz="1600" dirty="0">
                <a:solidFill>
                  <a:srgbClr val="000000"/>
                </a:solidFill>
                <a:latin typeface="HGS創英角ｺﾞｼｯｸUB" pitchFamily="50" charset="-128"/>
                <a:ea typeface="HGS創英角ｺﾞｼｯｸUB" pitchFamily="50" charset="-128"/>
              </a:rPr>
              <a:t>・出荷金額：</a:t>
            </a:r>
            <a:r>
              <a:rPr lang="en-US" altLang="ja-JP" sz="1600" kern="100" dirty="0">
                <a:solidFill>
                  <a:srgbClr val="000000"/>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rPr>
              <a:t>2,126</a:t>
            </a:r>
            <a:r>
              <a:rPr lang="ja-JP" altLang="en-US" sz="1600" dirty="0">
                <a:solidFill>
                  <a:srgbClr val="000000"/>
                </a:solidFill>
                <a:latin typeface="HGS創英角ｺﾞｼｯｸUB" pitchFamily="50" charset="-128"/>
                <a:ea typeface="HGS創英角ｺﾞｼｯｸUB" pitchFamily="50" charset="-128"/>
              </a:rPr>
              <a:t>百万円　対前年比</a:t>
            </a:r>
            <a:r>
              <a:rPr lang="en-US" altLang="ja-JP" sz="1600" kern="100" dirty="0">
                <a:solidFill>
                  <a:srgbClr val="000000"/>
                </a:solidFill>
                <a:effectLst/>
                <a:latin typeface="HGS創英角ｺﾞｼｯｸUB" panose="020B0900000000000000" pitchFamily="50" charset="-128"/>
                <a:ea typeface="HGS創英角ｺﾞｼｯｸUB" panose="020B0900000000000000" pitchFamily="50" charset="-128"/>
                <a:cs typeface="Times New Roman" panose="02020603050405020304" pitchFamily="18" charset="0"/>
              </a:rPr>
              <a:t>78</a:t>
            </a:r>
            <a:r>
              <a:rPr lang="ja-JP" altLang="en-US" sz="1600" dirty="0">
                <a:solidFill>
                  <a:srgbClr val="000000"/>
                </a:solidFill>
                <a:latin typeface="HGS創英角ｺﾞｼｯｸUB" pitchFamily="50" charset="-128"/>
                <a:ea typeface="HGS創英角ｺﾞｼｯｸUB" pitchFamily="50" charset="-128"/>
              </a:rPr>
              <a:t>％</a:t>
            </a:r>
            <a:endParaRPr lang="en-US" altLang="ja-JP" sz="1600" dirty="0">
              <a:solidFill>
                <a:srgbClr val="000000"/>
              </a:solidFill>
              <a:latin typeface="HGS創英角ｺﾞｼｯｸUB" pitchFamily="50" charset="-128"/>
              <a:ea typeface="HGS創英角ｺﾞｼｯｸUB" pitchFamily="50" charset="-128"/>
            </a:endParaRPr>
          </a:p>
        </p:txBody>
      </p:sp>
      <p:sp>
        <p:nvSpPr>
          <p:cNvPr id="32851" name="Text Box 138"/>
          <p:cNvSpPr txBox="1">
            <a:spLocks noChangeArrowheads="1"/>
          </p:cNvSpPr>
          <p:nvPr/>
        </p:nvSpPr>
        <p:spPr bwMode="auto">
          <a:xfrm>
            <a:off x="4098741" y="6156264"/>
            <a:ext cx="847725" cy="274637"/>
          </a:xfrm>
          <a:prstGeom prst="rect">
            <a:avLst/>
          </a:prstGeom>
          <a:noFill/>
          <a:ln w="9525">
            <a:noFill/>
            <a:miter lim="800000"/>
            <a:headEnd/>
            <a:tailEnd/>
          </a:ln>
        </p:spPr>
        <p:txBody>
          <a:bodyPr>
            <a:spAutoFit/>
          </a:bodyPr>
          <a:lstStyle/>
          <a:p>
            <a:pPr>
              <a:spcBef>
                <a:spcPct val="50000"/>
              </a:spcBef>
            </a:pPr>
            <a:r>
              <a:rPr lang="ja-JP" altLang="en-US" sz="1200" dirty="0">
                <a:solidFill>
                  <a:srgbClr val="000000"/>
                </a:solidFill>
                <a:ea typeface="HGP創英角ｺﾞｼｯｸUB" pitchFamily="50" charset="-128"/>
              </a:rPr>
              <a:t>（年度）</a:t>
            </a:r>
          </a:p>
        </p:txBody>
      </p:sp>
      <p:sp>
        <p:nvSpPr>
          <p:cNvPr id="32852" name="Text Box 139"/>
          <p:cNvSpPr txBox="1">
            <a:spLocks noChangeArrowheads="1"/>
          </p:cNvSpPr>
          <p:nvPr/>
        </p:nvSpPr>
        <p:spPr bwMode="auto">
          <a:xfrm>
            <a:off x="748638" y="2770641"/>
            <a:ext cx="625475" cy="274637"/>
          </a:xfrm>
          <a:prstGeom prst="rect">
            <a:avLst/>
          </a:prstGeom>
          <a:noFill/>
          <a:ln w="9525">
            <a:noFill/>
            <a:miter lim="800000"/>
            <a:headEnd/>
            <a:tailEnd/>
          </a:ln>
        </p:spPr>
        <p:txBody>
          <a:bodyPr>
            <a:spAutoFit/>
          </a:bodyPr>
          <a:lstStyle/>
          <a:p>
            <a:pPr>
              <a:spcBef>
                <a:spcPct val="50000"/>
              </a:spcBef>
            </a:pPr>
            <a:r>
              <a:rPr lang="ja-JP" altLang="en-US" sz="1200" dirty="0">
                <a:solidFill>
                  <a:srgbClr val="000000"/>
                </a:solidFill>
                <a:ea typeface="HGP創英角ｺﾞｼｯｸUB" pitchFamily="50" charset="-128"/>
              </a:rPr>
              <a:t>（台）</a:t>
            </a:r>
          </a:p>
        </p:txBody>
      </p:sp>
      <p:sp>
        <p:nvSpPr>
          <p:cNvPr id="32853" name="Text Box 140"/>
          <p:cNvSpPr txBox="1">
            <a:spLocks noChangeArrowheads="1"/>
          </p:cNvSpPr>
          <p:nvPr/>
        </p:nvSpPr>
        <p:spPr bwMode="auto">
          <a:xfrm>
            <a:off x="8982508" y="6156264"/>
            <a:ext cx="771525" cy="274638"/>
          </a:xfrm>
          <a:prstGeom prst="rect">
            <a:avLst/>
          </a:prstGeom>
          <a:noFill/>
          <a:ln w="9525">
            <a:noFill/>
            <a:miter lim="800000"/>
            <a:headEnd/>
            <a:tailEnd/>
          </a:ln>
        </p:spPr>
        <p:txBody>
          <a:bodyPr>
            <a:spAutoFit/>
          </a:bodyPr>
          <a:lstStyle/>
          <a:p>
            <a:pPr>
              <a:spcBef>
                <a:spcPct val="50000"/>
              </a:spcBef>
            </a:pPr>
            <a:r>
              <a:rPr lang="ja-JP" altLang="en-US" sz="1200" dirty="0">
                <a:solidFill>
                  <a:srgbClr val="000000"/>
                </a:solidFill>
                <a:ea typeface="HGP創英角ｺﾞｼｯｸUB" pitchFamily="50" charset="-128"/>
              </a:rPr>
              <a:t>（年度）</a:t>
            </a:r>
          </a:p>
        </p:txBody>
      </p:sp>
      <p:sp>
        <p:nvSpPr>
          <p:cNvPr id="32854" name="Text Box 141"/>
          <p:cNvSpPr txBox="1">
            <a:spLocks noChangeArrowheads="1"/>
          </p:cNvSpPr>
          <p:nvPr/>
        </p:nvSpPr>
        <p:spPr bwMode="auto">
          <a:xfrm>
            <a:off x="5365683" y="2877427"/>
            <a:ext cx="989013" cy="274637"/>
          </a:xfrm>
          <a:prstGeom prst="rect">
            <a:avLst/>
          </a:prstGeom>
          <a:noFill/>
          <a:ln w="9525">
            <a:noFill/>
            <a:miter lim="800000"/>
            <a:headEnd/>
            <a:tailEnd/>
          </a:ln>
        </p:spPr>
        <p:txBody>
          <a:bodyPr>
            <a:spAutoFit/>
          </a:bodyPr>
          <a:lstStyle/>
          <a:p>
            <a:pPr>
              <a:spcBef>
                <a:spcPct val="50000"/>
              </a:spcBef>
            </a:pPr>
            <a:r>
              <a:rPr lang="ja-JP" altLang="en-US" sz="1200" dirty="0">
                <a:solidFill>
                  <a:srgbClr val="000000"/>
                </a:solidFill>
                <a:ea typeface="HGP創英角ｺﾞｼｯｸUB" pitchFamily="50" charset="-128"/>
              </a:rPr>
              <a:t>（百万円）</a:t>
            </a:r>
          </a:p>
        </p:txBody>
      </p:sp>
      <p:sp>
        <p:nvSpPr>
          <p:cNvPr id="32855" name="Text Box 142"/>
          <p:cNvSpPr txBox="1">
            <a:spLocks noChangeArrowheads="1"/>
          </p:cNvSpPr>
          <p:nvPr/>
        </p:nvSpPr>
        <p:spPr bwMode="auto">
          <a:xfrm>
            <a:off x="9010050" y="2907960"/>
            <a:ext cx="773112" cy="274637"/>
          </a:xfrm>
          <a:prstGeom prst="rect">
            <a:avLst/>
          </a:prstGeom>
          <a:noFill/>
          <a:ln w="9525">
            <a:noFill/>
            <a:miter lim="800000"/>
            <a:headEnd/>
            <a:tailEnd/>
          </a:ln>
        </p:spPr>
        <p:txBody>
          <a:bodyPr>
            <a:spAutoFit/>
          </a:bodyPr>
          <a:lstStyle/>
          <a:p>
            <a:pPr>
              <a:spcBef>
                <a:spcPct val="50000"/>
              </a:spcBef>
            </a:pPr>
            <a:r>
              <a:rPr lang="ja-JP" altLang="en-US" sz="1200" dirty="0">
                <a:solidFill>
                  <a:srgbClr val="000000"/>
                </a:solidFill>
                <a:ea typeface="HGP創英角ｺﾞｼｯｸUB" pitchFamily="50" charset="-128"/>
              </a:rPr>
              <a:t>（千円）</a:t>
            </a:r>
          </a:p>
        </p:txBody>
      </p:sp>
      <p:pic>
        <p:nvPicPr>
          <p:cNvPr id="18" name="Picture 28"/>
          <p:cNvPicPr>
            <a:picLocks noChangeAspect="1" noChangeArrowheads="1"/>
          </p:cNvPicPr>
          <p:nvPr/>
        </p:nvPicPr>
        <p:blipFill>
          <a:blip r:embed="rId6"/>
          <a:srcRect/>
          <a:stretch>
            <a:fillRect/>
          </a:stretch>
        </p:blipFill>
        <p:spPr bwMode="auto">
          <a:xfrm>
            <a:off x="8566583" y="521509"/>
            <a:ext cx="1187450" cy="860425"/>
          </a:xfrm>
          <a:prstGeom prst="rect">
            <a:avLst/>
          </a:prstGeom>
          <a:noFill/>
          <a:ln w="9525">
            <a:noFill/>
            <a:miter lim="800000"/>
            <a:headEnd/>
            <a:tailEnd/>
          </a:ln>
        </p:spPr>
      </p:pic>
      <p:pic>
        <p:nvPicPr>
          <p:cNvPr id="19" name="Picture 39"/>
          <p:cNvPicPr>
            <a:picLocks noChangeAspect="1" noChangeArrowheads="1"/>
          </p:cNvPicPr>
          <p:nvPr/>
        </p:nvPicPr>
        <p:blipFill>
          <a:blip r:embed="rId7"/>
          <a:srcRect/>
          <a:stretch>
            <a:fillRect/>
          </a:stretch>
        </p:blipFill>
        <p:spPr bwMode="auto">
          <a:xfrm>
            <a:off x="7930842" y="461273"/>
            <a:ext cx="752475" cy="798512"/>
          </a:xfrm>
          <a:prstGeom prst="rect">
            <a:avLst/>
          </a:prstGeom>
          <a:noFill/>
          <a:ln w="9525">
            <a:noFill/>
            <a:miter lim="800000"/>
            <a:headEnd/>
            <a:tailEnd/>
          </a:ln>
        </p:spPr>
      </p:pic>
      <p:graphicFrame>
        <p:nvGraphicFramePr>
          <p:cNvPr id="3" name="オブジェクト 2">
            <a:extLst>
              <a:ext uri="{FF2B5EF4-FFF2-40B4-BE49-F238E27FC236}">
                <a16:creationId xmlns:a16="http://schemas.microsoft.com/office/drawing/2014/main" id="{2187373A-8CC4-4D85-A1D3-415CEAD2A504}"/>
              </a:ext>
            </a:extLst>
          </p:cNvPr>
          <p:cNvGraphicFramePr>
            <a:graphicFrameLocks noChangeAspect="1"/>
          </p:cNvGraphicFramePr>
          <p:nvPr>
            <p:extLst>
              <p:ext uri="{D42A27DB-BD31-4B8C-83A1-F6EECF244321}">
                <p14:modId xmlns:p14="http://schemas.microsoft.com/office/powerpoint/2010/main" val="426388283"/>
              </p:ext>
            </p:extLst>
          </p:nvPr>
        </p:nvGraphicFramePr>
        <p:xfrm>
          <a:off x="408615" y="1553541"/>
          <a:ext cx="4191000" cy="830263"/>
        </p:xfrm>
        <a:graphic>
          <a:graphicData uri="http://schemas.openxmlformats.org/presentationml/2006/ole">
            <mc:AlternateContent xmlns:mc="http://schemas.openxmlformats.org/markup-compatibility/2006">
              <mc:Choice xmlns:v="urn:schemas-microsoft-com:vml" Requires="v">
                <p:oleObj spid="_x0000_s6254" name="Worksheet" r:id="rId8" imgW="4190929" imgH="830596" progId="Excel.Sheet.12">
                  <p:embed/>
                </p:oleObj>
              </mc:Choice>
              <mc:Fallback>
                <p:oleObj name="Worksheet" r:id="rId8" imgW="4190929" imgH="830596" progId="Excel.Sheet.12">
                  <p:embed/>
                  <p:pic>
                    <p:nvPicPr>
                      <p:cNvPr id="0" name=""/>
                      <p:cNvPicPr/>
                      <p:nvPr/>
                    </p:nvPicPr>
                    <p:blipFill>
                      <a:blip r:embed="rId9"/>
                      <a:stretch>
                        <a:fillRect/>
                      </a:stretch>
                    </p:blipFill>
                    <p:spPr>
                      <a:xfrm>
                        <a:off x="408615" y="1553541"/>
                        <a:ext cx="4191000" cy="830263"/>
                      </a:xfrm>
                      <a:prstGeom prst="rect">
                        <a:avLst/>
                      </a:prstGeom>
                    </p:spPr>
                  </p:pic>
                </p:oleObj>
              </mc:Fallback>
            </mc:AlternateContent>
          </a:graphicData>
        </a:graphic>
      </p:graphicFrame>
      <p:graphicFrame>
        <p:nvGraphicFramePr>
          <p:cNvPr id="8" name="オブジェクト 7">
            <a:extLst>
              <a:ext uri="{FF2B5EF4-FFF2-40B4-BE49-F238E27FC236}">
                <a16:creationId xmlns:a16="http://schemas.microsoft.com/office/drawing/2014/main" id="{85145868-5E7E-4075-944F-8F07AC041E84}"/>
              </a:ext>
            </a:extLst>
          </p:cNvPr>
          <p:cNvGraphicFramePr>
            <a:graphicFrameLocks noChangeAspect="1"/>
          </p:cNvGraphicFramePr>
          <p:nvPr>
            <p:extLst>
              <p:ext uri="{D42A27DB-BD31-4B8C-83A1-F6EECF244321}">
                <p14:modId xmlns:p14="http://schemas.microsoft.com/office/powerpoint/2010/main" val="3933108273"/>
              </p:ext>
            </p:extLst>
          </p:nvPr>
        </p:nvGraphicFramePr>
        <p:xfrm>
          <a:off x="5277289" y="1547007"/>
          <a:ext cx="4191000" cy="1036637"/>
        </p:xfrm>
        <a:graphic>
          <a:graphicData uri="http://schemas.openxmlformats.org/presentationml/2006/ole">
            <mc:AlternateContent xmlns:mc="http://schemas.openxmlformats.org/markup-compatibility/2006">
              <mc:Choice xmlns:v="urn:schemas-microsoft-com:vml" Requires="v">
                <p:oleObj spid="_x0000_s6255" name="Worksheet" r:id="rId10" imgW="4190929" imgH="1036336" progId="Excel.Sheet.12">
                  <p:embed/>
                </p:oleObj>
              </mc:Choice>
              <mc:Fallback>
                <p:oleObj name="Worksheet" r:id="rId10" imgW="4190929" imgH="1036336" progId="Excel.Sheet.12">
                  <p:embed/>
                  <p:pic>
                    <p:nvPicPr>
                      <p:cNvPr id="0" name=""/>
                      <p:cNvPicPr/>
                      <p:nvPr/>
                    </p:nvPicPr>
                    <p:blipFill>
                      <a:blip r:embed="rId11"/>
                      <a:stretch>
                        <a:fillRect/>
                      </a:stretch>
                    </p:blipFill>
                    <p:spPr>
                      <a:xfrm>
                        <a:off x="5277289" y="1547007"/>
                        <a:ext cx="4191000" cy="1036637"/>
                      </a:xfrm>
                      <a:prstGeom prst="rect">
                        <a:avLst/>
                      </a:prstGeom>
                    </p:spPr>
                  </p:pic>
                </p:oleObj>
              </mc:Fallback>
            </mc:AlternateContent>
          </a:graphicData>
        </a:graphic>
      </p:graphicFrame>
    </p:spTree>
    <p:extLst>
      <p:ext uri="{BB962C8B-B14F-4D97-AF65-F5344CB8AC3E}">
        <p14:creationId xmlns:p14="http://schemas.microsoft.com/office/powerpoint/2010/main" val="392634403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B15EB94-2315-4E00-9144-D5529C9BBCEA}"/>
              </a:ext>
            </a:extLst>
          </p:cNvPr>
          <p:cNvPicPr>
            <a:picLocks noChangeAspect="1"/>
          </p:cNvPicPr>
          <p:nvPr/>
        </p:nvPicPr>
        <p:blipFill>
          <a:blip r:embed="rId4"/>
          <a:stretch>
            <a:fillRect/>
          </a:stretch>
        </p:blipFill>
        <p:spPr>
          <a:xfrm>
            <a:off x="4896379" y="3201849"/>
            <a:ext cx="4928105" cy="3182388"/>
          </a:xfrm>
          <a:prstGeom prst="rect">
            <a:avLst/>
          </a:prstGeom>
        </p:spPr>
      </p:pic>
      <p:pic>
        <p:nvPicPr>
          <p:cNvPr id="3" name="図 2">
            <a:extLst>
              <a:ext uri="{FF2B5EF4-FFF2-40B4-BE49-F238E27FC236}">
                <a16:creationId xmlns:a16="http://schemas.microsoft.com/office/drawing/2014/main" id="{3FAEF4FB-F780-43FC-936A-DA76EAAB7D00}"/>
              </a:ext>
            </a:extLst>
          </p:cNvPr>
          <p:cNvPicPr>
            <a:picLocks noChangeAspect="1"/>
          </p:cNvPicPr>
          <p:nvPr/>
        </p:nvPicPr>
        <p:blipFill>
          <a:blip r:embed="rId5"/>
          <a:stretch>
            <a:fillRect/>
          </a:stretch>
        </p:blipFill>
        <p:spPr>
          <a:xfrm>
            <a:off x="153849" y="3129797"/>
            <a:ext cx="4645555" cy="3237257"/>
          </a:xfrm>
          <a:prstGeom prst="rect">
            <a:avLst/>
          </a:prstGeom>
        </p:spPr>
      </p:pic>
      <p:sp>
        <p:nvSpPr>
          <p:cNvPr id="43011" name="Rectangle 3"/>
          <p:cNvSpPr>
            <a:spLocks noChangeArrowheads="1"/>
          </p:cNvSpPr>
          <p:nvPr/>
        </p:nvSpPr>
        <p:spPr bwMode="auto">
          <a:xfrm>
            <a:off x="0" y="2001838"/>
            <a:ext cx="184150" cy="457200"/>
          </a:xfrm>
          <a:prstGeom prst="rect">
            <a:avLst/>
          </a:prstGeom>
          <a:noFill/>
          <a:ln w="9525">
            <a:noFill/>
            <a:miter lim="800000"/>
            <a:headEnd/>
            <a:tailEnd/>
          </a:ln>
        </p:spPr>
        <p:txBody>
          <a:bodyPr wrap="none" anchor="ctr">
            <a:spAutoFit/>
          </a:bodyPr>
          <a:lstStyle/>
          <a:p>
            <a:endParaRPr lang="ja-JP" altLang="ja-JP"/>
          </a:p>
        </p:txBody>
      </p:sp>
      <p:sp>
        <p:nvSpPr>
          <p:cNvPr id="43012" name="Rectangle 539"/>
          <p:cNvSpPr>
            <a:spLocks noChangeArrowheads="1"/>
          </p:cNvSpPr>
          <p:nvPr/>
        </p:nvSpPr>
        <p:spPr bwMode="auto">
          <a:xfrm>
            <a:off x="347663" y="-9525"/>
            <a:ext cx="9245600" cy="519113"/>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２．１．５．　国内出荷実績推移　カテゴリー別　（まとめ）</a:t>
            </a:r>
          </a:p>
        </p:txBody>
      </p:sp>
      <p:sp>
        <p:nvSpPr>
          <p:cNvPr id="43137" name="Text Box 203"/>
          <p:cNvSpPr txBox="1">
            <a:spLocks noChangeArrowheads="1"/>
          </p:cNvSpPr>
          <p:nvPr/>
        </p:nvSpPr>
        <p:spPr bwMode="auto">
          <a:xfrm>
            <a:off x="9251499" y="6175898"/>
            <a:ext cx="790575" cy="274637"/>
          </a:xfrm>
          <a:prstGeom prst="rect">
            <a:avLst/>
          </a:prstGeom>
          <a:noFill/>
          <a:ln w="9525">
            <a:noFill/>
            <a:miter lim="800000"/>
            <a:headEnd/>
            <a:tailEnd/>
          </a:ln>
        </p:spPr>
        <p:txBody>
          <a:bodyPr>
            <a:spAutoFit/>
          </a:bodyPr>
          <a:lstStyle/>
          <a:p>
            <a:pPr>
              <a:spcBef>
                <a:spcPct val="50000"/>
              </a:spcBef>
            </a:pPr>
            <a:r>
              <a:rPr lang="ja-JP" altLang="en-US" sz="1200" dirty="0">
                <a:ea typeface="HGP創英角ｺﾞｼｯｸUB" pitchFamily="50" charset="-128"/>
              </a:rPr>
              <a:t>（年度）</a:t>
            </a:r>
          </a:p>
        </p:txBody>
      </p:sp>
      <p:sp>
        <p:nvSpPr>
          <p:cNvPr id="43138" name="Text Box 204"/>
          <p:cNvSpPr txBox="1">
            <a:spLocks noChangeArrowheads="1"/>
          </p:cNvSpPr>
          <p:nvPr/>
        </p:nvSpPr>
        <p:spPr bwMode="auto">
          <a:xfrm>
            <a:off x="4792643" y="3112614"/>
            <a:ext cx="989013" cy="274637"/>
          </a:xfrm>
          <a:prstGeom prst="rect">
            <a:avLst/>
          </a:prstGeom>
          <a:noFill/>
          <a:ln w="9525">
            <a:noFill/>
            <a:miter lim="800000"/>
            <a:headEnd/>
            <a:tailEnd/>
          </a:ln>
        </p:spPr>
        <p:txBody>
          <a:bodyPr>
            <a:spAutoFit/>
          </a:bodyPr>
          <a:lstStyle/>
          <a:p>
            <a:pPr>
              <a:spcBef>
                <a:spcPct val="50000"/>
              </a:spcBef>
            </a:pPr>
            <a:r>
              <a:rPr lang="ja-JP" altLang="en-US" sz="1200" dirty="0">
                <a:ea typeface="HGP創英角ｺﾞｼｯｸUB" pitchFamily="50" charset="-128"/>
              </a:rPr>
              <a:t>（百万円）</a:t>
            </a:r>
          </a:p>
        </p:txBody>
      </p:sp>
      <p:sp>
        <p:nvSpPr>
          <p:cNvPr id="43136" name="Text Box 202"/>
          <p:cNvSpPr txBox="1">
            <a:spLocks noChangeArrowheads="1"/>
          </p:cNvSpPr>
          <p:nvPr/>
        </p:nvSpPr>
        <p:spPr bwMode="auto">
          <a:xfrm>
            <a:off x="250825" y="3019770"/>
            <a:ext cx="568325" cy="301625"/>
          </a:xfrm>
          <a:prstGeom prst="rect">
            <a:avLst/>
          </a:prstGeom>
          <a:noFill/>
          <a:ln w="9525">
            <a:noFill/>
            <a:miter lim="800000"/>
            <a:headEnd/>
            <a:tailEnd/>
          </a:ln>
        </p:spPr>
        <p:txBody>
          <a:bodyPr>
            <a:spAutoFit/>
          </a:bodyPr>
          <a:lstStyle/>
          <a:p>
            <a:pPr>
              <a:spcBef>
                <a:spcPct val="50000"/>
              </a:spcBef>
            </a:pPr>
            <a:r>
              <a:rPr lang="ja-JP" altLang="en-US" sz="1200" dirty="0">
                <a:ea typeface="HGP創英角ｺﾞｼｯｸUB" pitchFamily="50" charset="-128"/>
              </a:rPr>
              <a:t>（台）</a:t>
            </a:r>
          </a:p>
        </p:txBody>
      </p:sp>
      <p:sp>
        <p:nvSpPr>
          <p:cNvPr id="43135" name="Text Box 201"/>
          <p:cNvSpPr txBox="1">
            <a:spLocks noChangeArrowheads="1"/>
          </p:cNvSpPr>
          <p:nvPr/>
        </p:nvSpPr>
        <p:spPr bwMode="auto">
          <a:xfrm>
            <a:off x="4366761" y="6152304"/>
            <a:ext cx="687388" cy="274637"/>
          </a:xfrm>
          <a:prstGeom prst="rect">
            <a:avLst/>
          </a:prstGeom>
          <a:noFill/>
          <a:ln w="9525">
            <a:noFill/>
            <a:miter lim="800000"/>
            <a:headEnd/>
            <a:tailEnd/>
          </a:ln>
        </p:spPr>
        <p:txBody>
          <a:bodyPr>
            <a:spAutoFit/>
          </a:bodyPr>
          <a:lstStyle/>
          <a:p>
            <a:pPr>
              <a:spcBef>
                <a:spcPct val="50000"/>
              </a:spcBef>
            </a:pPr>
            <a:r>
              <a:rPr lang="ja-JP" altLang="en-US" sz="1200" dirty="0">
                <a:ea typeface="HGP創英角ｺﾞｼｯｸUB" pitchFamily="50" charset="-128"/>
              </a:rPr>
              <a:t>（年度）</a:t>
            </a:r>
          </a:p>
        </p:txBody>
      </p:sp>
      <p:graphicFrame>
        <p:nvGraphicFramePr>
          <p:cNvPr id="14" name="オブジェクト 13">
            <a:extLst>
              <a:ext uri="{FF2B5EF4-FFF2-40B4-BE49-F238E27FC236}">
                <a16:creationId xmlns:a16="http://schemas.microsoft.com/office/drawing/2014/main" id="{0BB87C99-B794-4A9F-B26E-85BF9BFC131C}"/>
              </a:ext>
            </a:extLst>
          </p:cNvPr>
          <p:cNvGraphicFramePr>
            <a:graphicFrameLocks noChangeAspect="1"/>
          </p:cNvGraphicFramePr>
          <p:nvPr>
            <p:extLst>
              <p:ext uri="{D42A27DB-BD31-4B8C-83A1-F6EECF244321}">
                <p14:modId xmlns:p14="http://schemas.microsoft.com/office/powerpoint/2010/main" val="941236642"/>
              </p:ext>
            </p:extLst>
          </p:nvPr>
        </p:nvGraphicFramePr>
        <p:xfrm>
          <a:off x="242887" y="928001"/>
          <a:ext cx="4710113" cy="1616075"/>
        </p:xfrm>
        <a:graphic>
          <a:graphicData uri="http://schemas.openxmlformats.org/presentationml/2006/ole">
            <mc:AlternateContent xmlns:mc="http://schemas.openxmlformats.org/markup-compatibility/2006">
              <mc:Choice xmlns:v="urn:schemas-microsoft-com:vml" Requires="v">
                <p:oleObj spid="_x0000_s7274" name="Worksheet" r:id="rId6" imgW="4709373" imgH="1615377" progId="Excel.Sheet.12">
                  <p:embed/>
                </p:oleObj>
              </mc:Choice>
              <mc:Fallback>
                <p:oleObj name="Worksheet" r:id="rId6" imgW="4709373" imgH="1615377" progId="Excel.Sheet.12">
                  <p:embed/>
                  <p:pic>
                    <p:nvPicPr>
                      <p:cNvPr id="0" name=""/>
                      <p:cNvPicPr/>
                      <p:nvPr/>
                    </p:nvPicPr>
                    <p:blipFill>
                      <a:blip r:embed="rId7"/>
                      <a:stretch>
                        <a:fillRect/>
                      </a:stretch>
                    </p:blipFill>
                    <p:spPr>
                      <a:xfrm>
                        <a:off x="242887" y="928001"/>
                        <a:ext cx="4710113" cy="1616075"/>
                      </a:xfrm>
                      <a:prstGeom prst="rect">
                        <a:avLst/>
                      </a:prstGeom>
                    </p:spPr>
                  </p:pic>
                </p:oleObj>
              </mc:Fallback>
            </mc:AlternateContent>
          </a:graphicData>
        </a:graphic>
      </p:graphicFrame>
      <p:graphicFrame>
        <p:nvGraphicFramePr>
          <p:cNvPr id="15" name="オブジェクト 14">
            <a:extLst>
              <a:ext uri="{FF2B5EF4-FFF2-40B4-BE49-F238E27FC236}">
                <a16:creationId xmlns:a16="http://schemas.microsoft.com/office/drawing/2014/main" id="{B45DDECF-B350-424C-96AC-F07C7DAC93EB}"/>
              </a:ext>
            </a:extLst>
          </p:cNvPr>
          <p:cNvGraphicFramePr>
            <a:graphicFrameLocks noChangeAspect="1"/>
          </p:cNvGraphicFramePr>
          <p:nvPr>
            <p:extLst>
              <p:ext uri="{D42A27DB-BD31-4B8C-83A1-F6EECF244321}">
                <p14:modId xmlns:p14="http://schemas.microsoft.com/office/powerpoint/2010/main" val="2585720235"/>
              </p:ext>
            </p:extLst>
          </p:nvPr>
        </p:nvGraphicFramePr>
        <p:xfrm>
          <a:off x="5054149" y="928000"/>
          <a:ext cx="4710113" cy="1616075"/>
        </p:xfrm>
        <a:graphic>
          <a:graphicData uri="http://schemas.openxmlformats.org/presentationml/2006/ole">
            <mc:AlternateContent xmlns:mc="http://schemas.openxmlformats.org/markup-compatibility/2006">
              <mc:Choice xmlns:v="urn:schemas-microsoft-com:vml" Requires="v">
                <p:oleObj spid="_x0000_s7275" name="Worksheet" r:id="rId8" imgW="4709373" imgH="1615377" progId="Excel.Sheet.12">
                  <p:embed/>
                </p:oleObj>
              </mc:Choice>
              <mc:Fallback>
                <p:oleObj name="Worksheet" r:id="rId8" imgW="4709373" imgH="1615377" progId="Excel.Sheet.12">
                  <p:embed/>
                  <p:pic>
                    <p:nvPicPr>
                      <p:cNvPr id="0" name=""/>
                      <p:cNvPicPr/>
                      <p:nvPr/>
                    </p:nvPicPr>
                    <p:blipFill>
                      <a:blip r:embed="rId9"/>
                      <a:stretch>
                        <a:fillRect/>
                      </a:stretch>
                    </p:blipFill>
                    <p:spPr>
                      <a:xfrm>
                        <a:off x="5054149" y="928000"/>
                        <a:ext cx="4710113" cy="1616075"/>
                      </a:xfrm>
                      <a:prstGeom prst="rect">
                        <a:avLst/>
                      </a:prstGeom>
                    </p:spPr>
                  </p:pic>
                </p:oleObj>
              </mc:Fallback>
            </mc:AlternateContent>
          </a:graphicData>
        </a:graphic>
      </p:graphicFrame>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5" name="Rectangle 5"/>
          <p:cNvSpPr>
            <a:spLocks noChangeArrowheads="1"/>
          </p:cNvSpPr>
          <p:nvPr/>
        </p:nvSpPr>
        <p:spPr bwMode="auto">
          <a:xfrm>
            <a:off x="330200" y="758825"/>
            <a:ext cx="9175750" cy="1943100"/>
          </a:xfrm>
          <a:prstGeom prst="rect">
            <a:avLst/>
          </a:prstGeom>
          <a:gradFill rotWithShape="1">
            <a:gsLst>
              <a:gs pos="0">
                <a:schemeClr val="accent2"/>
              </a:gs>
              <a:gs pos="50000">
                <a:srgbClr val="FFFF66"/>
              </a:gs>
              <a:gs pos="100000">
                <a:schemeClr val="accent2"/>
              </a:gs>
            </a:gsLst>
            <a:lin ang="5400000" scaled="1"/>
          </a:gra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ja-JP" altLang="en-US" dirty="0">
              <a:ea typeface="HGP創英角ｺﾞｼｯｸUB" pitchFamily="50" charset="-128"/>
            </a:endParaRPr>
          </a:p>
        </p:txBody>
      </p:sp>
      <p:sp>
        <p:nvSpPr>
          <p:cNvPr id="45058" name="Rectangle 6"/>
          <p:cNvSpPr>
            <a:spLocks noChangeArrowheads="1"/>
          </p:cNvSpPr>
          <p:nvPr/>
        </p:nvSpPr>
        <p:spPr bwMode="auto">
          <a:xfrm>
            <a:off x="522288" y="1077913"/>
            <a:ext cx="8804275" cy="1692275"/>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２．２．　国内出荷実績</a:t>
            </a:r>
            <a:endParaRPr lang="en-US" altLang="ja-JP" sz="2800" dirty="0">
              <a:ea typeface="HGP創英角ｺﾞｼｯｸUB" pitchFamily="50" charset="-128"/>
            </a:endParaRPr>
          </a:p>
          <a:p>
            <a:endParaRPr lang="en-US" altLang="ja-JP" sz="2800" dirty="0">
              <a:ea typeface="HGP創英角ｺﾞｼｯｸUB" pitchFamily="50" charset="-128"/>
            </a:endParaRPr>
          </a:p>
          <a:p>
            <a:r>
              <a:rPr lang="ja-JP" altLang="en-US" sz="2800" dirty="0">
                <a:ea typeface="HGP創英角ｺﾞｼｯｸUB" pitchFamily="50" charset="-128"/>
              </a:rPr>
              <a:t>　　　　　　　　　　　　</a:t>
            </a:r>
            <a:r>
              <a:rPr lang="ja-JP" altLang="en-US" sz="4800" dirty="0">
                <a:solidFill>
                  <a:srgbClr val="0070C0"/>
                </a:solidFill>
                <a:ea typeface="HGP創英角ｺﾞｼｯｸUB" pitchFamily="50" charset="-128"/>
              </a:rPr>
              <a:t>　業種別　</a:t>
            </a:r>
            <a:r>
              <a:rPr lang="ja-JP" altLang="en-US" sz="2800" dirty="0">
                <a:ea typeface="HGP創英角ｺﾞｼｯｸUB" pitchFamily="50" charset="-128"/>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66" name="Rectangle 2"/>
          <p:cNvSpPr>
            <a:spLocks noChangeArrowheads="1"/>
          </p:cNvSpPr>
          <p:nvPr/>
        </p:nvSpPr>
        <p:spPr bwMode="auto">
          <a:xfrm>
            <a:off x="320675" y="644980"/>
            <a:ext cx="2133600" cy="400050"/>
          </a:xfrm>
          <a:prstGeom prst="rect">
            <a:avLst/>
          </a:prstGeom>
          <a:noFill/>
          <a:ln w="9525">
            <a:noFill/>
            <a:miter lim="800000"/>
            <a:headEnd/>
            <a:tailEnd/>
          </a:ln>
        </p:spPr>
        <p:txBody>
          <a:bodyPr/>
          <a:lstStyle/>
          <a:p>
            <a:r>
              <a:rPr lang="ja-JP" altLang="en-US" sz="2000" dirty="0">
                <a:solidFill>
                  <a:schemeClr val="tx2"/>
                </a:solidFill>
                <a:latin typeface="HGP創英角ｺﾞｼｯｸUB" pitchFamily="50" charset="-128"/>
                <a:ea typeface="HGP創英角ｺﾞｼｯｸUB" pitchFamily="50" charset="-128"/>
              </a:rPr>
              <a:t>流通／小売業</a:t>
            </a:r>
          </a:p>
        </p:txBody>
      </p:sp>
      <p:sp>
        <p:nvSpPr>
          <p:cNvPr id="24867" name="Rectangle 3"/>
          <p:cNvSpPr>
            <a:spLocks noChangeArrowheads="1"/>
          </p:cNvSpPr>
          <p:nvPr/>
        </p:nvSpPr>
        <p:spPr bwMode="auto">
          <a:xfrm>
            <a:off x="1784350" y="924380"/>
            <a:ext cx="3095625" cy="1158875"/>
          </a:xfrm>
          <a:prstGeom prst="rect">
            <a:avLst/>
          </a:prstGeom>
          <a:noFill/>
          <a:ln w="9525">
            <a:noFill/>
            <a:miter lim="800000"/>
            <a:headEnd/>
            <a:tailEnd/>
          </a:ln>
        </p:spPr>
        <p:txBody>
          <a:bodyPr/>
          <a:lstStyle/>
          <a:p>
            <a:pPr marL="342900" indent="-342900">
              <a:spcBef>
                <a:spcPct val="20000"/>
              </a:spcBef>
              <a:buClr>
                <a:schemeClr val="accent1"/>
              </a:buClr>
              <a:buFontTx/>
              <a:buChar char="•"/>
            </a:pPr>
            <a:r>
              <a:rPr lang="ja-JP" altLang="en-US" sz="2000" dirty="0">
                <a:latin typeface="Tahoma" pitchFamily="34" charset="0"/>
                <a:ea typeface="HG創英角ｺﾞｼｯｸUB" pitchFamily="49" charset="-128"/>
              </a:rPr>
              <a:t>店舗内の在庫管理</a:t>
            </a:r>
          </a:p>
          <a:p>
            <a:pPr marL="342900" indent="-342900">
              <a:spcBef>
                <a:spcPct val="20000"/>
              </a:spcBef>
              <a:buClr>
                <a:schemeClr val="accent1"/>
              </a:buClr>
              <a:buFontTx/>
              <a:buChar char="•"/>
            </a:pPr>
            <a:r>
              <a:rPr lang="ja-JP" altLang="en-US" sz="2000" dirty="0">
                <a:latin typeface="Tahoma" pitchFamily="34" charset="0"/>
                <a:ea typeface="HG創英角ｺﾞｼｯｸUB" pitchFamily="49" charset="-128"/>
              </a:rPr>
              <a:t>補充発注</a:t>
            </a:r>
          </a:p>
          <a:p>
            <a:pPr marL="342900" indent="-342900">
              <a:spcBef>
                <a:spcPct val="20000"/>
              </a:spcBef>
              <a:buClr>
                <a:schemeClr val="accent1"/>
              </a:buClr>
              <a:buFontTx/>
              <a:buChar char="•"/>
            </a:pPr>
            <a:r>
              <a:rPr lang="ja-JP" altLang="en-US" sz="2000" dirty="0">
                <a:latin typeface="Tahoma" pitchFamily="34" charset="0"/>
                <a:ea typeface="HG創英角ｺﾞｼｯｸUB" pitchFamily="49" charset="-128"/>
              </a:rPr>
              <a:t>接客にて在庫照会</a:t>
            </a:r>
          </a:p>
          <a:p>
            <a:pPr marL="342900" indent="-342900">
              <a:spcBef>
                <a:spcPct val="20000"/>
              </a:spcBef>
              <a:buClr>
                <a:schemeClr val="accent1"/>
              </a:buClr>
              <a:buFontTx/>
              <a:buChar char="•"/>
            </a:pPr>
            <a:endParaRPr lang="en-US" altLang="ja-JP" sz="2000" dirty="0">
              <a:latin typeface="Tahoma" pitchFamily="34" charset="0"/>
              <a:ea typeface="HG創英角ｺﾞｼｯｸUB" pitchFamily="49" charset="-128"/>
            </a:endParaRPr>
          </a:p>
        </p:txBody>
      </p:sp>
      <p:graphicFrame>
        <p:nvGraphicFramePr>
          <p:cNvPr id="24860" name="Object 284"/>
          <p:cNvGraphicFramePr>
            <a:graphicFrameLocks noChangeAspect="1"/>
          </p:cNvGraphicFramePr>
          <p:nvPr>
            <p:extLst>
              <p:ext uri="{D42A27DB-BD31-4B8C-83A1-F6EECF244321}">
                <p14:modId xmlns:p14="http://schemas.microsoft.com/office/powerpoint/2010/main" val="2501576232"/>
              </p:ext>
            </p:extLst>
          </p:nvPr>
        </p:nvGraphicFramePr>
        <p:xfrm>
          <a:off x="463550" y="1035505"/>
          <a:ext cx="1171575" cy="1171575"/>
        </p:xfrm>
        <a:graphic>
          <a:graphicData uri="http://schemas.openxmlformats.org/presentationml/2006/ole">
            <mc:AlternateContent xmlns:mc="http://schemas.openxmlformats.org/markup-compatibility/2006">
              <mc:Choice xmlns:v="urn:schemas-microsoft-com:vml" Requires="v">
                <p:oleObj spid="_x0000_s3494" name="Photo Editor ｲﾒｰｼﾞ" r:id="rId4" imgW="10495238" imgH="10495238" progId="">
                  <p:embed/>
                </p:oleObj>
              </mc:Choice>
              <mc:Fallback>
                <p:oleObj name="Photo Editor ｲﾒｰｼﾞ" r:id="rId4" imgW="10495238" imgH="10495238" progId="">
                  <p:embed/>
                  <p:pic>
                    <p:nvPicPr>
                      <p:cNvPr id="24860" name="Object 2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 y="1035505"/>
                        <a:ext cx="11715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868" name="Rectangle 5"/>
          <p:cNvSpPr>
            <a:spLocks noGrp="1" noChangeArrowheads="1"/>
          </p:cNvSpPr>
          <p:nvPr>
            <p:ph type="title"/>
          </p:nvPr>
        </p:nvSpPr>
        <p:spPr>
          <a:xfrm>
            <a:off x="328613" y="4091443"/>
            <a:ext cx="1898650" cy="381000"/>
          </a:xfrm>
        </p:spPr>
        <p:txBody>
          <a:bodyPr/>
          <a:lstStyle/>
          <a:p>
            <a:pPr eaLnBrk="1" hangingPunct="1"/>
            <a:r>
              <a:rPr lang="ja-JP" altLang="en-US" sz="2000" b="0">
                <a:latin typeface="HGP創英角ｺﾞｼｯｸUB" pitchFamily="50" charset="-128"/>
                <a:ea typeface="HGP創英角ｺﾞｼｯｸUB" pitchFamily="50" charset="-128"/>
              </a:rPr>
              <a:t>製造業</a:t>
            </a:r>
          </a:p>
        </p:txBody>
      </p:sp>
      <p:graphicFrame>
        <p:nvGraphicFramePr>
          <p:cNvPr id="24861" name="Object 285"/>
          <p:cNvGraphicFramePr>
            <a:graphicFrameLocks noChangeAspect="1"/>
          </p:cNvGraphicFramePr>
          <p:nvPr>
            <p:extLst>
              <p:ext uri="{D42A27DB-BD31-4B8C-83A1-F6EECF244321}">
                <p14:modId xmlns:p14="http://schemas.microsoft.com/office/powerpoint/2010/main" val="4016686323"/>
              </p:ext>
            </p:extLst>
          </p:nvPr>
        </p:nvGraphicFramePr>
        <p:xfrm>
          <a:off x="482600" y="4483555"/>
          <a:ext cx="1130300" cy="1104900"/>
        </p:xfrm>
        <a:graphic>
          <a:graphicData uri="http://schemas.openxmlformats.org/presentationml/2006/ole">
            <mc:AlternateContent xmlns:mc="http://schemas.openxmlformats.org/markup-compatibility/2006">
              <mc:Choice xmlns:v="urn:schemas-microsoft-com:vml" Requires="v">
                <p:oleObj spid="_x0000_s3495" name="Photo Editor ｲﾒｰｼﾞ" r:id="rId6" imgW="10495238" imgH="10495238" progId="">
                  <p:embed/>
                </p:oleObj>
              </mc:Choice>
              <mc:Fallback>
                <p:oleObj name="Photo Editor ｲﾒｰｼﾞ" r:id="rId6" imgW="10495238" imgH="10495238" progId="">
                  <p:embed/>
                  <p:pic>
                    <p:nvPicPr>
                      <p:cNvPr id="24861" name="Object 2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600" y="4483555"/>
                        <a:ext cx="11303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869" name="Rectangle 9"/>
          <p:cNvSpPr>
            <a:spLocks noChangeArrowheads="1"/>
          </p:cNvSpPr>
          <p:nvPr/>
        </p:nvSpPr>
        <p:spPr bwMode="auto">
          <a:xfrm>
            <a:off x="1784350" y="4499430"/>
            <a:ext cx="2222500" cy="971550"/>
          </a:xfrm>
          <a:prstGeom prst="rect">
            <a:avLst/>
          </a:prstGeom>
          <a:noFill/>
          <a:ln w="9525">
            <a:noFill/>
            <a:miter lim="800000"/>
            <a:headEnd/>
            <a:tailEnd/>
          </a:ln>
        </p:spPr>
        <p:txBody>
          <a:bodyPr/>
          <a:lstStyle/>
          <a:p>
            <a:pPr marL="342900" indent="-342900">
              <a:spcBef>
                <a:spcPct val="20000"/>
              </a:spcBef>
              <a:buClr>
                <a:schemeClr val="accent1"/>
              </a:buClr>
              <a:buFontTx/>
              <a:buChar char="•"/>
            </a:pPr>
            <a:r>
              <a:rPr lang="ja-JP" altLang="en-US" sz="2000">
                <a:latin typeface="Tahoma" pitchFamily="34" charset="0"/>
                <a:ea typeface="HG創英角ｺﾞｼｯｸUB" pitchFamily="49" charset="-128"/>
              </a:rPr>
              <a:t>工程管理</a:t>
            </a:r>
          </a:p>
          <a:p>
            <a:pPr marL="342900" indent="-342900">
              <a:spcBef>
                <a:spcPct val="20000"/>
              </a:spcBef>
              <a:buClr>
                <a:schemeClr val="accent1"/>
              </a:buClr>
              <a:buFontTx/>
              <a:buChar char="•"/>
            </a:pPr>
            <a:r>
              <a:rPr lang="ja-JP" altLang="en-US" sz="2000">
                <a:latin typeface="Tahoma" pitchFamily="34" charset="0"/>
                <a:ea typeface="HG創英角ｺﾞｼｯｸUB" pitchFamily="49" charset="-128"/>
              </a:rPr>
              <a:t>入出庫</a:t>
            </a:r>
          </a:p>
        </p:txBody>
      </p:sp>
      <p:graphicFrame>
        <p:nvGraphicFramePr>
          <p:cNvPr id="24862" name="Object 286"/>
          <p:cNvGraphicFramePr>
            <a:graphicFrameLocks noChangeAspect="1"/>
          </p:cNvGraphicFramePr>
          <p:nvPr>
            <p:extLst>
              <p:ext uri="{D42A27DB-BD31-4B8C-83A1-F6EECF244321}">
                <p14:modId xmlns:p14="http://schemas.microsoft.com/office/powerpoint/2010/main" val="3357892731"/>
              </p:ext>
            </p:extLst>
          </p:nvPr>
        </p:nvGraphicFramePr>
        <p:xfrm>
          <a:off x="471488" y="2726193"/>
          <a:ext cx="1173162" cy="1201737"/>
        </p:xfrm>
        <a:graphic>
          <a:graphicData uri="http://schemas.openxmlformats.org/presentationml/2006/ole">
            <mc:AlternateContent xmlns:mc="http://schemas.openxmlformats.org/markup-compatibility/2006">
              <mc:Choice xmlns:v="urn:schemas-microsoft-com:vml" Requires="v">
                <p:oleObj spid="_x0000_s3496" name="Photo Editor ｲﾒｰｼﾞ" r:id="rId8" imgW="10495238" imgH="10495238" progId="">
                  <p:embed/>
                </p:oleObj>
              </mc:Choice>
              <mc:Fallback>
                <p:oleObj name="Photo Editor ｲﾒｰｼﾞ" r:id="rId8" imgW="10495238" imgH="10495238" progId="">
                  <p:embed/>
                  <p:pic>
                    <p:nvPicPr>
                      <p:cNvPr id="24862" name="Object 28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488" y="2726193"/>
                        <a:ext cx="117316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863" name="Object 287"/>
          <p:cNvGraphicFramePr>
            <a:graphicFrameLocks noChangeAspect="1"/>
          </p:cNvGraphicFramePr>
          <p:nvPr/>
        </p:nvGraphicFramePr>
        <p:xfrm>
          <a:off x="5465763" y="874713"/>
          <a:ext cx="1039812" cy="1084262"/>
        </p:xfrm>
        <a:graphic>
          <a:graphicData uri="http://schemas.openxmlformats.org/presentationml/2006/ole">
            <mc:AlternateContent xmlns:mc="http://schemas.openxmlformats.org/markup-compatibility/2006">
              <mc:Choice xmlns:v="urn:schemas-microsoft-com:vml" Requires="v">
                <p:oleObj spid="_x0000_s3497" name="Photo Editor ｲﾒｰｼﾞ" r:id="rId10" imgW="10495238" imgH="10495238" progId="">
                  <p:embed/>
                </p:oleObj>
              </mc:Choice>
              <mc:Fallback>
                <p:oleObj name="Photo Editor ｲﾒｰｼﾞ" r:id="rId10" imgW="10495238" imgH="10495238" progId="">
                  <p:embed/>
                  <p:pic>
                    <p:nvPicPr>
                      <p:cNvPr id="24863" name="Object 28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5763" y="874713"/>
                        <a:ext cx="1039812"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870" name="Rectangle 13"/>
          <p:cNvSpPr>
            <a:spLocks noChangeArrowheads="1"/>
          </p:cNvSpPr>
          <p:nvPr/>
        </p:nvSpPr>
        <p:spPr bwMode="auto">
          <a:xfrm>
            <a:off x="5294313" y="520700"/>
            <a:ext cx="1898650" cy="381000"/>
          </a:xfrm>
          <a:prstGeom prst="rect">
            <a:avLst/>
          </a:prstGeom>
          <a:noFill/>
          <a:ln w="9525">
            <a:noFill/>
            <a:miter lim="800000"/>
            <a:headEnd/>
            <a:tailEnd/>
          </a:ln>
        </p:spPr>
        <p:txBody>
          <a:bodyPr wrap="none" anchor="ctr"/>
          <a:lstStyle/>
          <a:p>
            <a:r>
              <a:rPr lang="ja-JP" altLang="en-US" sz="2000" dirty="0">
                <a:solidFill>
                  <a:schemeClr val="tx2"/>
                </a:solidFill>
                <a:latin typeface="HGP創英角ｺﾞｼｯｸUB" pitchFamily="50" charset="-128"/>
                <a:ea typeface="HGP創英角ｺﾞｼｯｸUB" pitchFamily="50" charset="-128"/>
              </a:rPr>
              <a:t>倉庫／物流業</a:t>
            </a:r>
          </a:p>
        </p:txBody>
      </p:sp>
      <p:sp>
        <p:nvSpPr>
          <p:cNvPr id="24871" name="Rectangle 14"/>
          <p:cNvSpPr>
            <a:spLocks noChangeArrowheads="1"/>
          </p:cNvSpPr>
          <p:nvPr/>
        </p:nvSpPr>
        <p:spPr bwMode="auto">
          <a:xfrm>
            <a:off x="6824663" y="928688"/>
            <a:ext cx="2506662" cy="1009650"/>
          </a:xfrm>
          <a:prstGeom prst="rect">
            <a:avLst/>
          </a:prstGeom>
          <a:noFill/>
          <a:ln w="9525">
            <a:noFill/>
            <a:miter lim="800000"/>
            <a:headEnd/>
            <a:tailEnd/>
          </a:ln>
        </p:spPr>
        <p:txBody>
          <a:bodyPr/>
          <a:lstStyle/>
          <a:p>
            <a:pPr marL="342900" indent="-342900">
              <a:spcBef>
                <a:spcPct val="20000"/>
              </a:spcBef>
              <a:buClr>
                <a:schemeClr val="accent1"/>
              </a:buClr>
              <a:buFontTx/>
              <a:buChar char="•"/>
            </a:pPr>
            <a:r>
              <a:rPr lang="ja-JP" altLang="en-US" sz="2000">
                <a:latin typeface="Tahoma" pitchFamily="34" charset="0"/>
                <a:ea typeface="HG創英角ｺﾞｼｯｸUB" pitchFamily="49" charset="-128"/>
              </a:rPr>
              <a:t>入出庫</a:t>
            </a:r>
          </a:p>
          <a:p>
            <a:pPr marL="342900" indent="-342900">
              <a:spcBef>
                <a:spcPct val="20000"/>
              </a:spcBef>
              <a:buClr>
                <a:schemeClr val="accent1"/>
              </a:buClr>
              <a:buFontTx/>
              <a:buChar char="•"/>
            </a:pPr>
            <a:r>
              <a:rPr lang="ja-JP" altLang="en-US" sz="2000">
                <a:latin typeface="Tahoma" pitchFamily="34" charset="0"/>
                <a:ea typeface="HG創英角ｺﾞｼｯｸUB" pitchFamily="49" charset="-128"/>
              </a:rPr>
              <a:t>ピッキング</a:t>
            </a:r>
          </a:p>
        </p:txBody>
      </p:sp>
      <p:sp>
        <p:nvSpPr>
          <p:cNvPr id="24872" name="Rectangle 15"/>
          <p:cNvSpPr>
            <a:spLocks noChangeArrowheads="1"/>
          </p:cNvSpPr>
          <p:nvPr/>
        </p:nvSpPr>
        <p:spPr bwMode="auto">
          <a:xfrm>
            <a:off x="269875" y="2316618"/>
            <a:ext cx="1898650" cy="381000"/>
          </a:xfrm>
          <a:prstGeom prst="rect">
            <a:avLst/>
          </a:prstGeom>
          <a:noFill/>
          <a:ln w="9525">
            <a:noFill/>
            <a:miter lim="800000"/>
            <a:headEnd/>
            <a:tailEnd/>
          </a:ln>
        </p:spPr>
        <p:txBody>
          <a:bodyPr wrap="none" anchor="ctr"/>
          <a:lstStyle/>
          <a:p>
            <a:r>
              <a:rPr lang="ja-JP" altLang="en-US" sz="2000">
                <a:solidFill>
                  <a:schemeClr val="tx2"/>
                </a:solidFill>
                <a:latin typeface="HGP創英角ｺﾞｼｯｸUB" pitchFamily="50" charset="-128"/>
                <a:ea typeface="HGP創英角ｺﾞｼｯｸUB" pitchFamily="50" charset="-128"/>
              </a:rPr>
              <a:t>運輸業</a:t>
            </a:r>
          </a:p>
        </p:txBody>
      </p:sp>
      <p:sp>
        <p:nvSpPr>
          <p:cNvPr id="24873" name="Rectangle 16"/>
          <p:cNvSpPr>
            <a:spLocks noChangeArrowheads="1"/>
          </p:cNvSpPr>
          <p:nvPr/>
        </p:nvSpPr>
        <p:spPr bwMode="auto">
          <a:xfrm>
            <a:off x="1798638" y="2699205"/>
            <a:ext cx="2819400" cy="1098550"/>
          </a:xfrm>
          <a:prstGeom prst="rect">
            <a:avLst/>
          </a:prstGeom>
          <a:noFill/>
          <a:ln w="9525">
            <a:noFill/>
            <a:miter lim="800000"/>
            <a:headEnd/>
            <a:tailEnd/>
          </a:ln>
        </p:spPr>
        <p:txBody>
          <a:bodyPr/>
          <a:lstStyle/>
          <a:p>
            <a:pPr marL="342900" indent="-342900">
              <a:spcBef>
                <a:spcPct val="20000"/>
              </a:spcBef>
              <a:buClr>
                <a:schemeClr val="accent1"/>
              </a:buClr>
              <a:buFontTx/>
              <a:buChar char="•"/>
            </a:pPr>
            <a:r>
              <a:rPr lang="ja-JP" altLang="en-US" sz="2000">
                <a:latin typeface="Tahoma" pitchFamily="34" charset="0"/>
                <a:ea typeface="HG創英角ｺﾞｼｯｸUB" pitchFamily="49" charset="-128"/>
              </a:rPr>
              <a:t>配達、集荷</a:t>
            </a:r>
          </a:p>
          <a:p>
            <a:pPr marL="342900" indent="-342900">
              <a:spcBef>
                <a:spcPct val="20000"/>
              </a:spcBef>
              <a:buClr>
                <a:schemeClr val="accent1"/>
              </a:buClr>
              <a:buFontTx/>
              <a:buChar char="•"/>
            </a:pPr>
            <a:r>
              <a:rPr lang="ja-JP" altLang="en-US" sz="2000">
                <a:latin typeface="Tahoma" pitchFamily="34" charset="0"/>
                <a:ea typeface="HG創英角ｺﾞｼｯｸUB" pitchFamily="49" charset="-128"/>
              </a:rPr>
              <a:t>荷物トレース</a:t>
            </a:r>
          </a:p>
          <a:p>
            <a:pPr marL="342900" indent="-342900">
              <a:spcBef>
                <a:spcPct val="20000"/>
              </a:spcBef>
              <a:buClr>
                <a:schemeClr val="accent1"/>
              </a:buClr>
              <a:buFontTx/>
              <a:buChar char="•"/>
            </a:pPr>
            <a:endParaRPr lang="en-US" altLang="ja-JP" sz="2000">
              <a:latin typeface="Tahoma" pitchFamily="34" charset="0"/>
              <a:ea typeface="HG創英角ｺﾞｼｯｸUB" pitchFamily="49" charset="-128"/>
            </a:endParaRPr>
          </a:p>
        </p:txBody>
      </p:sp>
      <p:graphicFrame>
        <p:nvGraphicFramePr>
          <p:cNvPr id="24864" name="Object 288"/>
          <p:cNvGraphicFramePr>
            <a:graphicFrameLocks noChangeAspect="1"/>
          </p:cNvGraphicFramePr>
          <p:nvPr/>
        </p:nvGraphicFramePr>
        <p:xfrm>
          <a:off x="5465763" y="2397125"/>
          <a:ext cx="1082675" cy="1117600"/>
        </p:xfrm>
        <a:graphic>
          <a:graphicData uri="http://schemas.openxmlformats.org/presentationml/2006/ole">
            <mc:AlternateContent xmlns:mc="http://schemas.openxmlformats.org/markup-compatibility/2006">
              <mc:Choice xmlns:v="urn:schemas-microsoft-com:vml" Requires="v">
                <p:oleObj spid="_x0000_s3498" name="Photo Editor ｲﾒｰｼﾞ" r:id="rId12" imgW="10495238" imgH="10495238" progId="">
                  <p:embed/>
                </p:oleObj>
              </mc:Choice>
              <mc:Fallback>
                <p:oleObj name="Photo Editor ｲﾒｰｼﾞ" r:id="rId12" imgW="10495238" imgH="10495238" progId="">
                  <p:embed/>
                  <p:pic>
                    <p:nvPicPr>
                      <p:cNvPr id="24864" name="Object 28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65763" y="2397125"/>
                        <a:ext cx="1082675"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874" name="Rectangle 19"/>
          <p:cNvSpPr>
            <a:spLocks noChangeArrowheads="1"/>
          </p:cNvSpPr>
          <p:nvPr/>
        </p:nvSpPr>
        <p:spPr bwMode="auto">
          <a:xfrm>
            <a:off x="5262563" y="2011363"/>
            <a:ext cx="1898650" cy="381000"/>
          </a:xfrm>
          <a:prstGeom prst="rect">
            <a:avLst/>
          </a:prstGeom>
          <a:noFill/>
          <a:ln w="9525">
            <a:noFill/>
            <a:miter lim="800000"/>
            <a:headEnd/>
            <a:tailEnd/>
          </a:ln>
        </p:spPr>
        <p:txBody>
          <a:bodyPr wrap="none" anchor="ctr"/>
          <a:lstStyle/>
          <a:p>
            <a:r>
              <a:rPr lang="ja-JP" altLang="en-US" sz="2000" dirty="0">
                <a:solidFill>
                  <a:schemeClr val="tx2"/>
                </a:solidFill>
                <a:latin typeface="HGP創英角ｺﾞｼｯｸUB" pitchFamily="50" charset="-128"/>
                <a:ea typeface="HGP創英角ｺﾞｼｯｸUB" pitchFamily="50" charset="-128"/>
              </a:rPr>
              <a:t>電気／ガス／水道</a:t>
            </a:r>
          </a:p>
        </p:txBody>
      </p:sp>
      <p:sp>
        <p:nvSpPr>
          <p:cNvPr id="24875" name="Rectangle 20"/>
          <p:cNvSpPr>
            <a:spLocks noChangeArrowheads="1"/>
          </p:cNvSpPr>
          <p:nvPr/>
        </p:nvSpPr>
        <p:spPr bwMode="auto">
          <a:xfrm>
            <a:off x="6824663" y="2509838"/>
            <a:ext cx="2570162" cy="768350"/>
          </a:xfrm>
          <a:prstGeom prst="rect">
            <a:avLst/>
          </a:prstGeom>
          <a:noFill/>
          <a:ln w="9525">
            <a:noFill/>
            <a:miter lim="800000"/>
            <a:headEnd/>
            <a:tailEnd/>
          </a:ln>
        </p:spPr>
        <p:txBody>
          <a:bodyPr/>
          <a:lstStyle/>
          <a:p>
            <a:pPr marL="342900" indent="-342900">
              <a:spcBef>
                <a:spcPct val="20000"/>
              </a:spcBef>
              <a:buClr>
                <a:schemeClr val="accent1"/>
              </a:buClr>
              <a:buFontTx/>
              <a:buChar char="•"/>
            </a:pPr>
            <a:r>
              <a:rPr lang="ja-JP" altLang="en-US" sz="2000">
                <a:latin typeface="Tahoma" pitchFamily="34" charset="0"/>
                <a:ea typeface="HG創英角ｺﾞｼｯｸUB" pitchFamily="49" charset="-128"/>
              </a:rPr>
              <a:t>検針</a:t>
            </a:r>
            <a:endParaRPr lang="en-US" altLang="ja-JP" sz="2000">
              <a:latin typeface="Tahoma" pitchFamily="34" charset="0"/>
              <a:ea typeface="HG創英角ｺﾞｼｯｸUB" pitchFamily="49" charset="-128"/>
            </a:endParaRPr>
          </a:p>
          <a:p>
            <a:pPr marL="342900" indent="-342900">
              <a:spcBef>
                <a:spcPct val="20000"/>
              </a:spcBef>
              <a:buClr>
                <a:schemeClr val="accent1"/>
              </a:buClr>
              <a:buFontTx/>
              <a:buChar char="•"/>
            </a:pPr>
            <a:r>
              <a:rPr lang="ja-JP" altLang="en-US" sz="2000">
                <a:latin typeface="Tahoma" pitchFamily="34" charset="0"/>
                <a:ea typeface="HG創英角ｺﾞｼｯｸUB" pitchFamily="49" charset="-128"/>
              </a:rPr>
              <a:t>点検</a:t>
            </a:r>
          </a:p>
          <a:p>
            <a:pPr marL="342900" indent="-342900">
              <a:spcBef>
                <a:spcPct val="20000"/>
              </a:spcBef>
              <a:buClr>
                <a:schemeClr val="accent1"/>
              </a:buClr>
              <a:buFontTx/>
              <a:buChar char="•"/>
            </a:pPr>
            <a:endParaRPr lang="en-US" altLang="ja-JP" sz="2000">
              <a:latin typeface="Tahoma" pitchFamily="34" charset="0"/>
              <a:ea typeface="HG創英角ｺﾞｼｯｸUB" pitchFamily="49" charset="-128"/>
            </a:endParaRPr>
          </a:p>
        </p:txBody>
      </p:sp>
      <p:sp>
        <p:nvSpPr>
          <p:cNvPr id="24876" name="Rectangle 21"/>
          <p:cNvSpPr>
            <a:spLocks noChangeArrowheads="1"/>
          </p:cNvSpPr>
          <p:nvPr/>
        </p:nvSpPr>
        <p:spPr bwMode="auto">
          <a:xfrm>
            <a:off x="5262563" y="3543300"/>
            <a:ext cx="1898650" cy="381000"/>
          </a:xfrm>
          <a:prstGeom prst="rect">
            <a:avLst/>
          </a:prstGeom>
          <a:noFill/>
          <a:ln w="9525">
            <a:noFill/>
            <a:miter lim="800000"/>
            <a:headEnd/>
            <a:tailEnd/>
          </a:ln>
        </p:spPr>
        <p:txBody>
          <a:bodyPr wrap="none" anchor="ctr"/>
          <a:lstStyle/>
          <a:p>
            <a:r>
              <a:rPr lang="ja-JP" altLang="en-US" sz="2000" dirty="0">
                <a:solidFill>
                  <a:schemeClr val="tx2"/>
                </a:solidFill>
                <a:latin typeface="HGP創英角ｺﾞｼｯｸUB" pitchFamily="50" charset="-128"/>
                <a:ea typeface="HGP創英角ｺﾞｼｯｸUB" pitchFamily="50" charset="-128"/>
              </a:rPr>
              <a:t>金融・保険</a:t>
            </a:r>
          </a:p>
        </p:txBody>
      </p:sp>
      <p:graphicFrame>
        <p:nvGraphicFramePr>
          <p:cNvPr id="24865" name="Object 289"/>
          <p:cNvGraphicFramePr>
            <a:graphicFrameLocks noChangeAspect="1"/>
          </p:cNvGraphicFramePr>
          <p:nvPr/>
        </p:nvGraphicFramePr>
        <p:xfrm>
          <a:off x="5453063" y="3892550"/>
          <a:ext cx="1065212" cy="1065213"/>
        </p:xfrm>
        <a:graphic>
          <a:graphicData uri="http://schemas.openxmlformats.org/presentationml/2006/ole">
            <mc:AlternateContent xmlns:mc="http://schemas.openxmlformats.org/markup-compatibility/2006">
              <mc:Choice xmlns:v="urn:schemas-microsoft-com:vml" Requires="v">
                <p:oleObj spid="_x0000_s3499" name="Photo Editor ｲﾒｰｼﾞ" r:id="rId14" imgW="10495238" imgH="10495238" progId="">
                  <p:embed/>
                </p:oleObj>
              </mc:Choice>
              <mc:Fallback>
                <p:oleObj name="Photo Editor ｲﾒｰｼﾞ" r:id="rId14" imgW="10495238" imgH="10495238" progId="">
                  <p:embed/>
                  <p:pic>
                    <p:nvPicPr>
                      <p:cNvPr id="24865" name="Object 28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53063" y="3892550"/>
                        <a:ext cx="1065212" cy="106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877" name="Rectangle 23"/>
          <p:cNvSpPr>
            <a:spLocks noChangeArrowheads="1"/>
          </p:cNvSpPr>
          <p:nvPr/>
        </p:nvSpPr>
        <p:spPr bwMode="auto">
          <a:xfrm>
            <a:off x="6824663" y="3875088"/>
            <a:ext cx="2328862" cy="831850"/>
          </a:xfrm>
          <a:prstGeom prst="rect">
            <a:avLst/>
          </a:prstGeom>
          <a:noFill/>
          <a:ln w="9525">
            <a:noFill/>
            <a:miter lim="800000"/>
            <a:headEnd/>
            <a:tailEnd/>
          </a:ln>
        </p:spPr>
        <p:txBody>
          <a:bodyPr/>
          <a:lstStyle/>
          <a:p>
            <a:pPr marL="342900" indent="-342900">
              <a:spcBef>
                <a:spcPct val="20000"/>
              </a:spcBef>
              <a:buClr>
                <a:schemeClr val="accent1"/>
              </a:buClr>
              <a:buFontTx/>
              <a:buChar char="•"/>
            </a:pPr>
            <a:r>
              <a:rPr lang="ja-JP" altLang="en-US" sz="2000">
                <a:latin typeface="Tahoma" pitchFamily="34" charset="0"/>
                <a:ea typeface="HG創英角ｺﾞｼｯｸUB" pitchFamily="49" charset="-128"/>
              </a:rPr>
              <a:t>渉外</a:t>
            </a:r>
          </a:p>
          <a:p>
            <a:pPr marL="342900" indent="-342900">
              <a:spcBef>
                <a:spcPct val="20000"/>
              </a:spcBef>
              <a:buClr>
                <a:schemeClr val="accent1"/>
              </a:buClr>
              <a:buFontTx/>
              <a:buChar char="•"/>
            </a:pPr>
            <a:endParaRPr lang="en-US" altLang="ja-JP" sz="2000">
              <a:latin typeface="Tahoma" pitchFamily="34" charset="0"/>
              <a:ea typeface="HG創英角ｺﾞｼｯｸUB" pitchFamily="49" charset="-128"/>
            </a:endParaRPr>
          </a:p>
        </p:txBody>
      </p:sp>
      <p:sp>
        <p:nvSpPr>
          <p:cNvPr id="24878" name="Rectangle 24"/>
          <p:cNvSpPr>
            <a:spLocks noChangeArrowheads="1"/>
          </p:cNvSpPr>
          <p:nvPr/>
        </p:nvSpPr>
        <p:spPr bwMode="auto">
          <a:xfrm>
            <a:off x="347663" y="-9525"/>
            <a:ext cx="9245600" cy="519113"/>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２．２．１．　ハンディターミナル集計における業種分類と用途</a:t>
            </a:r>
          </a:p>
        </p:txBody>
      </p:sp>
      <p:grpSp>
        <p:nvGrpSpPr>
          <p:cNvPr id="20509" name="Group 29"/>
          <p:cNvGrpSpPr>
            <a:grpSpLocks/>
          </p:cNvGrpSpPr>
          <p:nvPr/>
        </p:nvGrpSpPr>
        <p:grpSpPr bwMode="auto">
          <a:xfrm>
            <a:off x="347664" y="5026025"/>
            <a:ext cx="8805861" cy="1309688"/>
            <a:chOff x="219" y="3166"/>
            <a:chExt cx="5547" cy="825"/>
          </a:xfrm>
        </p:grpSpPr>
        <p:sp>
          <p:nvSpPr>
            <p:cNvPr id="24885" name="Rectangle 28"/>
            <p:cNvSpPr>
              <a:spLocks noChangeArrowheads="1"/>
            </p:cNvSpPr>
            <p:nvPr/>
          </p:nvSpPr>
          <p:spPr bwMode="auto">
            <a:xfrm>
              <a:off x="3315" y="3166"/>
              <a:ext cx="1196" cy="240"/>
            </a:xfrm>
            <a:prstGeom prst="rect">
              <a:avLst/>
            </a:prstGeom>
            <a:noFill/>
            <a:ln w="9525">
              <a:noFill/>
              <a:miter lim="800000"/>
              <a:headEnd/>
              <a:tailEnd/>
            </a:ln>
          </p:spPr>
          <p:txBody>
            <a:bodyPr wrap="none" anchor="ctr"/>
            <a:lstStyle/>
            <a:p>
              <a:r>
                <a:rPr lang="ja-JP" altLang="en-US" sz="2000" dirty="0">
                  <a:solidFill>
                    <a:schemeClr val="tx2"/>
                  </a:solidFill>
                  <a:latin typeface="HGP創英角ｺﾞｼｯｸUB" pitchFamily="50" charset="-128"/>
                  <a:ea typeface="HGP創英角ｺﾞｼｯｸUB" pitchFamily="50" charset="-128"/>
                </a:rPr>
                <a:t>医療</a:t>
              </a:r>
            </a:p>
          </p:txBody>
        </p:sp>
        <p:sp>
          <p:nvSpPr>
            <p:cNvPr id="24886" name="Rectangle 29"/>
            <p:cNvSpPr>
              <a:spLocks noChangeArrowheads="1"/>
            </p:cNvSpPr>
            <p:nvPr/>
          </p:nvSpPr>
          <p:spPr bwMode="auto">
            <a:xfrm>
              <a:off x="4299" y="3463"/>
              <a:ext cx="1467" cy="276"/>
            </a:xfrm>
            <a:prstGeom prst="rect">
              <a:avLst/>
            </a:prstGeom>
            <a:noFill/>
            <a:ln w="9525">
              <a:noFill/>
              <a:miter lim="800000"/>
              <a:headEnd/>
              <a:tailEnd/>
            </a:ln>
          </p:spPr>
          <p:txBody>
            <a:bodyPr/>
            <a:lstStyle/>
            <a:p>
              <a:pPr marL="342900" indent="-342900">
                <a:spcBef>
                  <a:spcPct val="20000"/>
                </a:spcBef>
                <a:buClr>
                  <a:schemeClr val="accent1"/>
                </a:buClr>
                <a:buFontTx/>
                <a:buChar char="•"/>
              </a:pPr>
              <a:r>
                <a:rPr lang="ja-JP" altLang="en-US" sz="2000" dirty="0">
                  <a:latin typeface="Tahoma" pitchFamily="34" charset="0"/>
                  <a:ea typeface="HG創英角ｺﾞｼｯｸUB" pitchFamily="49" charset="-128"/>
                </a:rPr>
                <a:t>看護支援</a:t>
              </a:r>
              <a:endParaRPr lang="en-US" altLang="ja-JP" sz="2000" dirty="0">
                <a:latin typeface="Tahoma" pitchFamily="34" charset="0"/>
                <a:ea typeface="HG創英角ｺﾞｼｯｸUB" pitchFamily="49" charset="-128"/>
              </a:endParaRPr>
            </a:p>
          </p:txBody>
        </p:sp>
        <p:pic>
          <p:nvPicPr>
            <p:cNvPr id="24887" name="Picture 28" descr="看護師が照合する"/>
            <p:cNvPicPr>
              <a:picLocks noChangeAspect="1" noChangeArrowheads="1"/>
            </p:cNvPicPr>
            <p:nvPr/>
          </p:nvPicPr>
          <p:blipFill>
            <a:blip r:embed="rId16"/>
            <a:srcRect/>
            <a:stretch>
              <a:fillRect/>
            </a:stretch>
          </p:blipFill>
          <p:spPr bwMode="auto">
            <a:xfrm>
              <a:off x="3407" y="3428"/>
              <a:ext cx="870" cy="551"/>
            </a:xfrm>
            <a:prstGeom prst="rect">
              <a:avLst/>
            </a:prstGeom>
            <a:noFill/>
            <a:ln w="9525">
              <a:solidFill>
                <a:srgbClr val="C0C0C0"/>
              </a:solidFill>
              <a:miter lim="800000"/>
              <a:headEnd/>
              <a:tailEnd/>
            </a:ln>
          </p:spPr>
        </p:pic>
        <p:sp>
          <p:nvSpPr>
            <p:cNvPr id="33" name="Rectangle 28"/>
            <p:cNvSpPr>
              <a:spLocks noChangeArrowheads="1"/>
            </p:cNvSpPr>
            <p:nvPr/>
          </p:nvSpPr>
          <p:spPr bwMode="auto">
            <a:xfrm>
              <a:off x="219" y="3751"/>
              <a:ext cx="1196" cy="240"/>
            </a:xfrm>
            <a:prstGeom prst="rect">
              <a:avLst/>
            </a:prstGeom>
            <a:noFill/>
            <a:ln w="9525">
              <a:noFill/>
              <a:miter lim="800000"/>
              <a:headEnd/>
              <a:tailEnd/>
            </a:ln>
          </p:spPr>
          <p:txBody>
            <a:bodyPr wrap="none" anchor="ctr"/>
            <a:lstStyle/>
            <a:p>
              <a:r>
                <a:rPr lang="ja-JP" altLang="en-US" sz="2000" dirty="0">
                  <a:solidFill>
                    <a:schemeClr val="tx2"/>
                  </a:solidFill>
                  <a:latin typeface="HGP創英角ｺﾞｼｯｸUB" pitchFamily="50" charset="-128"/>
                  <a:ea typeface="HGP創英角ｺﾞｼｯｸUB" pitchFamily="50" charset="-128"/>
                </a:rPr>
                <a:t>その他</a:t>
              </a:r>
            </a:p>
          </p:txBody>
        </p:sp>
      </p:grpSp>
      <p:sp>
        <p:nvSpPr>
          <p:cNvPr id="27" name="Text Box 204"/>
          <p:cNvSpPr txBox="1">
            <a:spLocks noChangeArrowheads="1"/>
          </p:cNvSpPr>
          <p:nvPr/>
        </p:nvSpPr>
        <p:spPr bwMode="auto">
          <a:xfrm>
            <a:off x="1911350" y="1992768"/>
            <a:ext cx="2530475" cy="461962"/>
          </a:xfrm>
          <a:prstGeom prst="rect">
            <a:avLst/>
          </a:prstGeom>
          <a:noFill/>
          <a:ln>
            <a:noFill/>
          </a:ln>
          <a:effec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defRPr/>
            </a:pPr>
            <a:r>
              <a:rPr lang="ja-JP" altLang="en-US" sz="1200" dirty="0">
                <a:solidFill>
                  <a:schemeClr val="tx2">
                    <a:lumMod val="60000"/>
                    <a:lumOff val="40000"/>
                  </a:schemeClr>
                </a:solidFill>
                <a:ea typeface="HGP創英角ｺﾞｼｯｸUB" pitchFamily="50" charset="-128"/>
              </a:rPr>
              <a:t>スーパー、コンビニ、ホームセンター、</a:t>
            </a:r>
            <a:endParaRPr lang="en-US" altLang="ja-JP" sz="1200" dirty="0">
              <a:solidFill>
                <a:schemeClr val="tx2">
                  <a:lumMod val="60000"/>
                  <a:lumOff val="40000"/>
                </a:schemeClr>
              </a:solidFill>
              <a:ea typeface="HGP創英角ｺﾞｼｯｸUB" pitchFamily="50" charset="-128"/>
            </a:endParaRPr>
          </a:p>
          <a:p>
            <a:pPr eaLnBrk="1" hangingPunct="1">
              <a:spcBef>
                <a:spcPts val="0"/>
              </a:spcBef>
              <a:defRPr/>
            </a:pPr>
            <a:r>
              <a:rPr lang="ja-JP" altLang="en-US" sz="1200" dirty="0">
                <a:solidFill>
                  <a:schemeClr val="tx2">
                    <a:lumMod val="60000"/>
                    <a:lumOff val="40000"/>
                  </a:schemeClr>
                </a:solidFill>
                <a:ea typeface="HGP創英角ｺﾞｼｯｸUB" pitchFamily="50" charset="-128"/>
              </a:rPr>
              <a:t>専門店、百貨店、小売業 など</a:t>
            </a:r>
          </a:p>
        </p:txBody>
      </p:sp>
      <p:sp>
        <p:nvSpPr>
          <p:cNvPr id="29" name="Text Box 204"/>
          <p:cNvSpPr txBox="1">
            <a:spLocks noChangeArrowheads="1"/>
          </p:cNvSpPr>
          <p:nvPr/>
        </p:nvSpPr>
        <p:spPr bwMode="auto">
          <a:xfrm>
            <a:off x="1911350" y="3548518"/>
            <a:ext cx="2530475" cy="276225"/>
          </a:xfrm>
          <a:prstGeom prst="rect">
            <a:avLst/>
          </a:prstGeom>
          <a:noFill/>
          <a:ln>
            <a:noFill/>
          </a:ln>
          <a:effec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defRPr/>
            </a:pPr>
            <a:r>
              <a:rPr lang="ja-JP" altLang="en-US" sz="1200" dirty="0">
                <a:solidFill>
                  <a:schemeClr val="tx2">
                    <a:lumMod val="60000"/>
                    <a:lumOff val="40000"/>
                  </a:schemeClr>
                </a:solidFill>
                <a:ea typeface="HGP創英角ｺﾞｼｯｸUB" pitchFamily="50" charset="-128"/>
              </a:rPr>
              <a:t>運送業 など</a:t>
            </a:r>
          </a:p>
        </p:txBody>
      </p:sp>
      <p:sp>
        <p:nvSpPr>
          <p:cNvPr id="30" name="Text Box 204"/>
          <p:cNvSpPr txBox="1">
            <a:spLocks noChangeArrowheads="1"/>
          </p:cNvSpPr>
          <p:nvPr/>
        </p:nvSpPr>
        <p:spPr bwMode="auto">
          <a:xfrm>
            <a:off x="1911350" y="5293180"/>
            <a:ext cx="2530475" cy="277813"/>
          </a:xfrm>
          <a:prstGeom prst="rect">
            <a:avLst/>
          </a:prstGeom>
          <a:noFill/>
          <a:ln>
            <a:noFill/>
          </a:ln>
          <a:effec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defRPr/>
            </a:pPr>
            <a:r>
              <a:rPr lang="ja-JP" altLang="en-US" sz="1200" dirty="0">
                <a:solidFill>
                  <a:schemeClr val="tx2">
                    <a:lumMod val="60000"/>
                    <a:lumOff val="40000"/>
                  </a:schemeClr>
                </a:solidFill>
                <a:ea typeface="HGP創英角ｺﾞｼｯｸUB" pitchFamily="50" charset="-128"/>
              </a:rPr>
              <a:t>工場、ボトラー、ルートセールス など</a:t>
            </a:r>
          </a:p>
        </p:txBody>
      </p:sp>
      <p:sp>
        <p:nvSpPr>
          <p:cNvPr id="31" name="Text Box 204"/>
          <p:cNvSpPr txBox="1">
            <a:spLocks noChangeArrowheads="1"/>
          </p:cNvSpPr>
          <p:nvPr/>
        </p:nvSpPr>
        <p:spPr bwMode="auto">
          <a:xfrm>
            <a:off x="6986588" y="1689100"/>
            <a:ext cx="2530475" cy="277813"/>
          </a:xfrm>
          <a:prstGeom prst="rect">
            <a:avLst/>
          </a:prstGeom>
          <a:noFill/>
          <a:ln>
            <a:noFill/>
          </a:ln>
          <a:effec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defRPr/>
            </a:pPr>
            <a:r>
              <a:rPr lang="ja-JP" altLang="en-US" sz="1200" dirty="0">
                <a:solidFill>
                  <a:schemeClr val="tx2">
                    <a:lumMod val="60000"/>
                    <a:lumOff val="40000"/>
                  </a:schemeClr>
                </a:solidFill>
                <a:ea typeface="HGP創英角ｺﾞｼｯｸUB" pitchFamily="50" charset="-128"/>
              </a:rPr>
              <a:t>配送センター など</a:t>
            </a:r>
          </a:p>
        </p:txBody>
      </p:sp>
      <p:sp>
        <p:nvSpPr>
          <p:cNvPr id="32" name="Text Box 204"/>
          <p:cNvSpPr txBox="1">
            <a:spLocks noChangeArrowheads="1"/>
          </p:cNvSpPr>
          <p:nvPr/>
        </p:nvSpPr>
        <p:spPr bwMode="auto">
          <a:xfrm>
            <a:off x="6986588" y="5935663"/>
            <a:ext cx="2530475" cy="276225"/>
          </a:xfrm>
          <a:prstGeom prst="rect">
            <a:avLst/>
          </a:prstGeom>
          <a:noFill/>
          <a:ln>
            <a:noFill/>
          </a:ln>
          <a:effec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defRPr/>
            </a:pPr>
            <a:r>
              <a:rPr lang="ja-JP" altLang="en-US" sz="1200" dirty="0">
                <a:solidFill>
                  <a:schemeClr val="tx2">
                    <a:lumMod val="60000"/>
                    <a:lumOff val="40000"/>
                  </a:schemeClr>
                </a:solidFill>
                <a:ea typeface="HGP創英角ｺﾞｼｯｸUB" pitchFamily="50" charset="-128"/>
              </a:rPr>
              <a:t>医療施設、介護施設 など</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4"/>
          <p:cNvSpPr>
            <a:spLocks noChangeArrowheads="1"/>
          </p:cNvSpPr>
          <p:nvPr/>
        </p:nvSpPr>
        <p:spPr bwMode="auto">
          <a:xfrm>
            <a:off x="3495675" y="819150"/>
            <a:ext cx="6210300" cy="584200"/>
          </a:xfrm>
          <a:prstGeom prst="rect">
            <a:avLst/>
          </a:prstGeom>
          <a:noFill/>
          <a:ln w="19050">
            <a:solidFill>
              <a:srgbClr val="808080"/>
            </a:solidFill>
            <a:miter lim="800000"/>
            <a:headEnd/>
            <a:tailEnd/>
          </a:ln>
        </p:spPr>
        <p:txBody>
          <a:bodyPr wrap="none" anchor="ctr"/>
          <a:lstStyle/>
          <a:p>
            <a:endParaRPr lang="ja-JP" altLang="en-US">
              <a:ea typeface="HGP創英角ｺﾞｼｯｸUB" pitchFamily="50" charset="-128"/>
            </a:endParaRPr>
          </a:p>
        </p:txBody>
      </p:sp>
      <p:sp>
        <p:nvSpPr>
          <p:cNvPr id="50178" name="Rectangle 74"/>
          <p:cNvSpPr>
            <a:spLocks noChangeArrowheads="1"/>
          </p:cNvSpPr>
          <p:nvPr/>
        </p:nvSpPr>
        <p:spPr bwMode="auto">
          <a:xfrm>
            <a:off x="3495675" y="1538288"/>
            <a:ext cx="6210300" cy="584200"/>
          </a:xfrm>
          <a:prstGeom prst="rect">
            <a:avLst/>
          </a:prstGeom>
          <a:noFill/>
          <a:ln w="19050">
            <a:solidFill>
              <a:srgbClr val="808080"/>
            </a:solidFill>
            <a:miter lim="800000"/>
            <a:headEnd/>
            <a:tailEnd/>
          </a:ln>
        </p:spPr>
        <p:txBody>
          <a:bodyPr wrap="none" anchor="ctr"/>
          <a:lstStyle/>
          <a:p>
            <a:endParaRPr lang="ja-JP" altLang="en-US">
              <a:ea typeface="HGP創英角ｺﾞｼｯｸUB" pitchFamily="50" charset="-128"/>
            </a:endParaRPr>
          </a:p>
        </p:txBody>
      </p:sp>
      <p:sp>
        <p:nvSpPr>
          <p:cNvPr id="50179" name="Rectangle 74"/>
          <p:cNvSpPr>
            <a:spLocks noChangeArrowheads="1"/>
          </p:cNvSpPr>
          <p:nvPr/>
        </p:nvSpPr>
        <p:spPr bwMode="auto">
          <a:xfrm>
            <a:off x="3495675" y="2259013"/>
            <a:ext cx="6210300" cy="584200"/>
          </a:xfrm>
          <a:prstGeom prst="rect">
            <a:avLst/>
          </a:prstGeom>
          <a:noFill/>
          <a:ln w="19050">
            <a:solidFill>
              <a:srgbClr val="808080"/>
            </a:solidFill>
            <a:miter lim="800000"/>
            <a:headEnd/>
            <a:tailEnd/>
          </a:ln>
        </p:spPr>
        <p:txBody>
          <a:bodyPr wrap="none" anchor="ctr"/>
          <a:lstStyle/>
          <a:p>
            <a:endParaRPr lang="ja-JP" altLang="en-US">
              <a:ea typeface="HGP創英角ｺﾞｼｯｸUB" pitchFamily="50" charset="-128"/>
            </a:endParaRPr>
          </a:p>
        </p:txBody>
      </p:sp>
      <p:sp>
        <p:nvSpPr>
          <p:cNvPr id="50180" name="Rectangle 74"/>
          <p:cNvSpPr>
            <a:spLocks noChangeArrowheads="1"/>
          </p:cNvSpPr>
          <p:nvPr/>
        </p:nvSpPr>
        <p:spPr bwMode="auto">
          <a:xfrm>
            <a:off x="3495675" y="5140325"/>
            <a:ext cx="6210300" cy="584200"/>
          </a:xfrm>
          <a:prstGeom prst="rect">
            <a:avLst/>
          </a:prstGeom>
          <a:noFill/>
          <a:ln w="19050">
            <a:solidFill>
              <a:srgbClr val="808080"/>
            </a:solidFill>
            <a:miter lim="800000"/>
            <a:headEnd/>
            <a:tailEnd/>
          </a:ln>
        </p:spPr>
        <p:txBody>
          <a:bodyPr wrap="none" anchor="ctr"/>
          <a:lstStyle/>
          <a:p>
            <a:endParaRPr lang="ja-JP" altLang="en-US">
              <a:ea typeface="HGP創英角ｺﾞｼｯｸUB" pitchFamily="50" charset="-128"/>
            </a:endParaRPr>
          </a:p>
        </p:txBody>
      </p:sp>
      <p:sp>
        <p:nvSpPr>
          <p:cNvPr id="50181" name="Rectangle 2"/>
          <p:cNvSpPr>
            <a:spLocks noChangeArrowheads="1"/>
          </p:cNvSpPr>
          <p:nvPr/>
        </p:nvSpPr>
        <p:spPr bwMode="auto">
          <a:xfrm>
            <a:off x="206375" y="2982913"/>
            <a:ext cx="1552575" cy="457200"/>
          </a:xfrm>
          <a:prstGeom prst="rect">
            <a:avLst/>
          </a:prstGeom>
          <a:noFill/>
          <a:ln w="9525">
            <a:noFill/>
            <a:miter lim="800000"/>
            <a:headEnd/>
            <a:tailEnd/>
          </a:ln>
        </p:spPr>
        <p:txBody>
          <a:bodyPr>
            <a:spAutoFit/>
          </a:bodyPr>
          <a:lstStyle/>
          <a:p>
            <a:r>
              <a:rPr lang="ja-JP" altLang="en-US">
                <a:ea typeface="HGP創英角ｺﾞｼｯｸUB" pitchFamily="50" charset="-128"/>
              </a:rPr>
              <a:t>出荷台数</a:t>
            </a:r>
          </a:p>
        </p:txBody>
      </p:sp>
      <p:sp>
        <p:nvSpPr>
          <p:cNvPr id="50182" name="Rectangle 3"/>
          <p:cNvSpPr>
            <a:spLocks noChangeArrowheads="1"/>
          </p:cNvSpPr>
          <p:nvPr/>
        </p:nvSpPr>
        <p:spPr bwMode="auto">
          <a:xfrm>
            <a:off x="88900" y="3324225"/>
            <a:ext cx="2724150" cy="685800"/>
          </a:xfrm>
          <a:prstGeom prst="rect">
            <a:avLst/>
          </a:prstGeom>
          <a:noFill/>
          <a:ln w="9525">
            <a:noFill/>
            <a:miter lim="800000"/>
            <a:headEnd/>
            <a:tailEnd/>
          </a:ln>
        </p:spPr>
        <p:txBody>
          <a:bodyPr wrap="none" anchor="ctr"/>
          <a:lstStyle/>
          <a:p>
            <a:pPr algn="ctr"/>
            <a:r>
              <a:rPr lang="ja-JP" altLang="en-US" sz="2800" dirty="0">
                <a:latin typeface="HGP創英角ｺﾞｼｯｸUB" pitchFamily="50" charset="-128"/>
                <a:ea typeface="HGP創英角ｺﾞｼｯｸUB" pitchFamily="50" charset="-128"/>
              </a:rPr>
              <a:t>５４，２４４</a:t>
            </a:r>
            <a:r>
              <a:rPr lang="ja-JP" altLang="en-US" sz="2800" dirty="0">
                <a:ea typeface="HGP創英角ｺﾞｼｯｸUB" pitchFamily="50" charset="-128"/>
              </a:rPr>
              <a:t>台</a:t>
            </a:r>
          </a:p>
        </p:txBody>
      </p:sp>
      <p:sp>
        <p:nvSpPr>
          <p:cNvPr id="50183" name="Rectangle 5"/>
          <p:cNvSpPr>
            <a:spLocks noChangeArrowheads="1"/>
          </p:cNvSpPr>
          <p:nvPr/>
        </p:nvSpPr>
        <p:spPr bwMode="auto">
          <a:xfrm>
            <a:off x="190500" y="2962275"/>
            <a:ext cx="2552700" cy="1400175"/>
          </a:xfrm>
          <a:prstGeom prst="rect">
            <a:avLst/>
          </a:prstGeom>
          <a:noFill/>
          <a:ln w="19050">
            <a:solidFill>
              <a:srgbClr val="808080"/>
            </a:solidFill>
            <a:miter lim="800000"/>
            <a:headEnd/>
            <a:tailEnd/>
          </a:ln>
        </p:spPr>
        <p:txBody>
          <a:bodyPr wrap="none" anchor="ctr"/>
          <a:lstStyle/>
          <a:p>
            <a:endParaRPr lang="ja-JP" altLang="en-US">
              <a:ea typeface="HGP創英角ｺﾞｼｯｸUB" pitchFamily="50" charset="-128"/>
            </a:endParaRPr>
          </a:p>
        </p:txBody>
      </p:sp>
      <p:sp>
        <p:nvSpPr>
          <p:cNvPr id="50184" name="Rectangle 18"/>
          <p:cNvSpPr>
            <a:spLocks noChangeArrowheads="1"/>
          </p:cNvSpPr>
          <p:nvPr/>
        </p:nvSpPr>
        <p:spPr bwMode="auto">
          <a:xfrm>
            <a:off x="246063" y="3849688"/>
            <a:ext cx="1625600" cy="461665"/>
          </a:xfrm>
          <a:prstGeom prst="rect">
            <a:avLst/>
          </a:prstGeom>
          <a:noFill/>
          <a:ln w="9525">
            <a:noFill/>
            <a:miter lim="800000"/>
            <a:headEnd/>
            <a:tailEnd/>
          </a:ln>
        </p:spPr>
        <p:txBody>
          <a:bodyPr>
            <a:spAutoFit/>
          </a:bodyPr>
          <a:lstStyle/>
          <a:p>
            <a:r>
              <a:rPr lang="ja-JP" altLang="en-US" dirty="0">
                <a:ea typeface="HGP創英角ｺﾞｼｯｸUB" pitchFamily="50" charset="-128"/>
              </a:rPr>
              <a:t>（５４％）</a:t>
            </a:r>
          </a:p>
        </p:txBody>
      </p:sp>
      <p:sp>
        <p:nvSpPr>
          <p:cNvPr id="50185" name="Rectangle 19"/>
          <p:cNvSpPr>
            <a:spLocks noChangeArrowheads="1"/>
          </p:cNvSpPr>
          <p:nvPr/>
        </p:nvSpPr>
        <p:spPr bwMode="auto">
          <a:xfrm>
            <a:off x="1673225" y="4040188"/>
            <a:ext cx="1160463" cy="304800"/>
          </a:xfrm>
          <a:prstGeom prst="rect">
            <a:avLst/>
          </a:prstGeom>
          <a:noFill/>
          <a:ln w="9525">
            <a:noFill/>
            <a:miter lim="800000"/>
            <a:headEnd/>
            <a:tailEnd/>
          </a:ln>
        </p:spPr>
        <p:txBody>
          <a:bodyPr>
            <a:spAutoFit/>
          </a:bodyPr>
          <a:lstStyle/>
          <a:p>
            <a:r>
              <a:rPr lang="ja-JP" altLang="en-US" sz="1400">
                <a:ea typeface="HGP創英角ｺﾞｼｯｸUB" pitchFamily="50" charset="-128"/>
              </a:rPr>
              <a:t>（対前年比）</a:t>
            </a:r>
          </a:p>
        </p:txBody>
      </p:sp>
      <p:sp>
        <p:nvSpPr>
          <p:cNvPr id="50186" name="Rectangle 61"/>
          <p:cNvSpPr>
            <a:spLocks noChangeArrowheads="1"/>
          </p:cNvSpPr>
          <p:nvPr/>
        </p:nvSpPr>
        <p:spPr bwMode="auto">
          <a:xfrm>
            <a:off x="3603625" y="903288"/>
            <a:ext cx="2135188" cy="400050"/>
          </a:xfrm>
          <a:prstGeom prst="rect">
            <a:avLst/>
          </a:prstGeom>
          <a:noFill/>
          <a:ln w="9525">
            <a:noFill/>
            <a:miter lim="800000"/>
            <a:headEnd/>
            <a:tailEnd/>
          </a:ln>
        </p:spPr>
        <p:txBody>
          <a:bodyPr/>
          <a:lstStyle/>
          <a:p>
            <a:r>
              <a:rPr lang="ja-JP" altLang="en-US" sz="2000" dirty="0">
                <a:solidFill>
                  <a:schemeClr val="tx2"/>
                </a:solidFill>
                <a:latin typeface="HGP創英角ｺﾞｼｯｸUB" pitchFamily="50" charset="-128"/>
                <a:ea typeface="HGP創英角ｺﾞｼｯｸUB" pitchFamily="50" charset="-128"/>
              </a:rPr>
              <a:t>流通／小売</a:t>
            </a:r>
          </a:p>
        </p:txBody>
      </p:sp>
      <p:sp>
        <p:nvSpPr>
          <p:cNvPr id="50187" name="Rectangle 63"/>
          <p:cNvSpPr>
            <a:spLocks noGrp="1" noChangeArrowheads="1"/>
          </p:cNvSpPr>
          <p:nvPr>
            <p:ph type="title"/>
          </p:nvPr>
        </p:nvSpPr>
        <p:spPr>
          <a:xfrm>
            <a:off x="3603625" y="3052763"/>
            <a:ext cx="1898650" cy="381000"/>
          </a:xfrm>
        </p:spPr>
        <p:txBody>
          <a:bodyPr/>
          <a:lstStyle/>
          <a:p>
            <a:pPr eaLnBrk="1" hangingPunct="1"/>
            <a:r>
              <a:rPr lang="ja-JP" altLang="en-US" sz="2000" b="0" dirty="0">
                <a:latin typeface="HGP創英角ｺﾞｼｯｸUB" pitchFamily="50" charset="-128"/>
                <a:ea typeface="HGP創英角ｺﾞｼｯｸUB" pitchFamily="50" charset="-128"/>
              </a:rPr>
              <a:t>製造</a:t>
            </a:r>
          </a:p>
        </p:txBody>
      </p:sp>
      <p:sp>
        <p:nvSpPr>
          <p:cNvPr id="50188" name="Rectangle 67"/>
          <p:cNvSpPr>
            <a:spLocks noChangeArrowheads="1"/>
          </p:cNvSpPr>
          <p:nvPr/>
        </p:nvSpPr>
        <p:spPr bwMode="auto">
          <a:xfrm>
            <a:off x="3603625" y="1651000"/>
            <a:ext cx="1898650" cy="381000"/>
          </a:xfrm>
          <a:prstGeom prst="rect">
            <a:avLst/>
          </a:prstGeom>
          <a:noFill/>
          <a:ln w="9525">
            <a:noFill/>
            <a:miter lim="800000"/>
            <a:headEnd/>
            <a:tailEnd/>
          </a:ln>
        </p:spPr>
        <p:txBody>
          <a:bodyPr wrap="none" anchor="ctr"/>
          <a:lstStyle/>
          <a:p>
            <a:r>
              <a:rPr lang="ja-JP" altLang="en-US" sz="2000" dirty="0">
                <a:solidFill>
                  <a:schemeClr val="tx2"/>
                </a:solidFill>
                <a:latin typeface="HGP創英角ｺﾞｼｯｸUB" pitchFamily="50" charset="-128"/>
                <a:ea typeface="HGP創英角ｺﾞｼｯｸUB" pitchFamily="50" charset="-128"/>
              </a:rPr>
              <a:t>倉庫／物流</a:t>
            </a:r>
          </a:p>
        </p:txBody>
      </p:sp>
      <p:sp>
        <p:nvSpPr>
          <p:cNvPr id="50189" name="Rectangle 68"/>
          <p:cNvSpPr>
            <a:spLocks noChangeArrowheads="1"/>
          </p:cNvSpPr>
          <p:nvPr/>
        </p:nvSpPr>
        <p:spPr bwMode="auto">
          <a:xfrm>
            <a:off x="3613150" y="2352675"/>
            <a:ext cx="1898650" cy="381000"/>
          </a:xfrm>
          <a:prstGeom prst="rect">
            <a:avLst/>
          </a:prstGeom>
          <a:noFill/>
          <a:ln w="9525">
            <a:noFill/>
            <a:miter lim="800000"/>
            <a:headEnd/>
            <a:tailEnd/>
          </a:ln>
        </p:spPr>
        <p:txBody>
          <a:bodyPr wrap="none" anchor="ctr"/>
          <a:lstStyle/>
          <a:p>
            <a:r>
              <a:rPr lang="ja-JP" altLang="en-US" sz="2000" dirty="0">
                <a:solidFill>
                  <a:schemeClr val="tx2"/>
                </a:solidFill>
                <a:latin typeface="HGP創英角ｺﾞｼｯｸUB" pitchFamily="50" charset="-128"/>
                <a:ea typeface="HGP創英角ｺﾞｼｯｸUB" pitchFamily="50" charset="-128"/>
              </a:rPr>
              <a:t>運輸</a:t>
            </a:r>
          </a:p>
        </p:txBody>
      </p:sp>
      <p:sp>
        <p:nvSpPr>
          <p:cNvPr id="50190" name="Rectangle 70"/>
          <p:cNvSpPr>
            <a:spLocks noChangeArrowheads="1"/>
          </p:cNvSpPr>
          <p:nvPr/>
        </p:nvSpPr>
        <p:spPr bwMode="auto">
          <a:xfrm>
            <a:off x="3595688" y="3773488"/>
            <a:ext cx="1898650" cy="381000"/>
          </a:xfrm>
          <a:prstGeom prst="rect">
            <a:avLst/>
          </a:prstGeom>
          <a:noFill/>
          <a:ln w="9525">
            <a:noFill/>
            <a:miter lim="800000"/>
            <a:headEnd/>
            <a:tailEnd/>
          </a:ln>
        </p:spPr>
        <p:txBody>
          <a:bodyPr wrap="none" anchor="ctr"/>
          <a:lstStyle/>
          <a:p>
            <a:r>
              <a:rPr lang="ja-JP" altLang="en-US" sz="2000">
                <a:solidFill>
                  <a:schemeClr val="tx2"/>
                </a:solidFill>
                <a:latin typeface="HGP創英角ｺﾞｼｯｸUB" pitchFamily="50" charset="-128"/>
                <a:ea typeface="HGP創英角ｺﾞｼｯｸUB" pitchFamily="50" charset="-128"/>
              </a:rPr>
              <a:t>電気／ガス／水道</a:t>
            </a:r>
          </a:p>
        </p:txBody>
      </p:sp>
      <p:sp>
        <p:nvSpPr>
          <p:cNvPr id="50191" name="Rectangle 71"/>
          <p:cNvSpPr>
            <a:spLocks noChangeArrowheads="1"/>
          </p:cNvSpPr>
          <p:nvPr/>
        </p:nvSpPr>
        <p:spPr bwMode="auto">
          <a:xfrm>
            <a:off x="3603625" y="4478338"/>
            <a:ext cx="1898650" cy="381000"/>
          </a:xfrm>
          <a:prstGeom prst="rect">
            <a:avLst/>
          </a:prstGeom>
          <a:noFill/>
          <a:ln w="9525">
            <a:noFill/>
            <a:miter lim="800000"/>
            <a:headEnd/>
            <a:tailEnd/>
          </a:ln>
        </p:spPr>
        <p:txBody>
          <a:bodyPr wrap="none" anchor="ctr"/>
          <a:lstStyle/>
          <a:p>
            <a:r>
              <a:rPr lang="ja-JP" altLang="en-US" sz="2000">
                <a:solidFill>
                  <a:schemeClr val="tx2"/>
                </a:solidFill>
                <a:latin typeface="HGP創英角ｺﾞｼｯｸUB" pitchFamily="50" charset="-128"/>
                <a:ea typeface="HGP創英角ｺﾞｼｯｸUB" pitchFamily="50" charset="-128"/>
              </a:rPr>
              <a:t>金融・保険</a:t>
            </a:r>
          </a:p>
        </p:txBody>
      </p:sp>
      <p:sp>
        <p:nvSpPr>
          <p:cNvPr id="50192" name="Rectangle 73"/>
          <p:cNvSpPr>
            <a:spLocks noChangeArrowheads="1"/>
          </p:cNvSpPr>
          <p:nvPr/>
        </p:nvSpPr>
        <p:spPr bwMode="auto">
          <a:xfrm>
            <a:off x="3594100" y="5956300"/>
            <a:ext cx="1898650" cy="381000"/>
          </a:xfrm>
          <a:prstGeom prst="rect">
            <a:avLst/>
          </a:prstGeom>
          <a:noFill/>
          <a:ln w="9525">
            <a:noFill/>
            <a:miter lim="800000"/>
            <a:headEnd/>
            <a:tailEnd/>
          </a:ln>
        </p:spPr>
        <p:txBody>
          <a:bodyPr wrap="none" anchor="ctr"/>
          <a:lstStyle/>
          <a:p>
            <a:r>
              <a:rPr lang="ja-JP" altLang="en-US" sz="2000">
                <a:solidFill>
                  <a:schemeClr val="tx2"/>
                </a:solidFill>
                <a:latin typeface="HGP創英角ｺﾞｼｯｸUB" pitchFamily="50" charset="-128"/>
                <a:ea typeface="HGP創英角ｺﾞｼｯｸUB" pitchFamily="50" charset="-128"/>
              </a:rPr>
              <a:t>その他</a:t>
            </a:r>
          </a:p>
        </p:txBody>
      </p:sp>
      <p:sp>
        <p:nvSpPr>
          <p:cNvPr id="50193" name="Line 81"/>
          <p:cNvSpPr>
            <a:spLocks noChangeShapeType="1"/>
          </p:cNvSpPr>
          <p:nvPr/>
        </p:nvSpPr>
        <p:spPr bwMode="auto">
          <a:xfrm flipV="1">
            <a:off x="2728913" y="3622675"/>
            <a:ext cx="382587" cy="1588"/>
          </a:xfrm>
          <a:prstGeom prst="line">
            <a:avLst/>
          </a:prstGeom>
          <a:noFill/>
          <a:ln w="19050">
            <a:solidFill>
              <a:srgbClr val="808080"/>
            </a:solidFill>
            <a:round/>
            <a:headEnd/>
            <a:tailEnd/>
          </a:ln>
        </p:spPr>
        <p:txBody>
          <a:bodyPr wrap="none"/>
          <a:lstStyle/>
          <a:p>
            <a:endParaRPr lang="ja-JP" altLang="en-US"/>
          </a:p>
        </p:txBody>
      </p:sp>
      <p:sp>
        <p:nvSpPr>
          <p:cNvPr id="50194" name="Line 82"/>
          <p:cNvSpPr>
            <a:spLocks noChangeShapeType="1"/>
          </p:cNvSpPr>
          <p:nvPr/>
        </p:nvSpPr>
        <p:spPr bwMode="auto">
          <a:xfrm>
            <a:off x="3106738" y="1079500"/>
            <a:ext cx="0" cy="5073650"/>
          </a:xfrm>
          <a:prstGeom prst="line">
            <a:avLst/>
          </a:prstGeom>
          <a:noFill/>
          <a:ln w="19050">
            <a:solidFill>
              <a:srgbClr val="808080"/>
            </a:solidFill>
            <a:round/>
            <a:headEnd/>
            <a:tailEnd/>
          </a:ln>
        </p:spPr>
        <p:txBody>
          <a:bodyPr wrap="none"/>
          <a:lstStyle/>
          <a:p>
            <a:endParaRPr lang="ja-JP" altLang="en-US"/>
          </a:p>
        </p:txBody>
      </p:sp>
      <p:sp>
        <p:nvSpPr>
          <p:cNvPr id="50195" name="Line 83"/>
          <p:cNvSpPr>
            <a:spLocks noChangeShapeType="1"/>
          </p:cNvSpPr>
          <p:nvPr/>
        </p:nvSpPr>
        <p:spPr bwMode="auto">
          <a:xfrm>
            <a:off x="3106738" y="1089025"/>
            <a:ext cx="398462" cy="0"/>
          </a:xfrm>
          <a:prstGeom prst="line">
            <a:avLst/>
          </a:prstGeom>
          <a:noFill/>
          <a:ln w="19050">
            <a:solidFill>
              <a:srgbClr val="808080"/>
            </a:solidFill>
            <a:round/>
            <a:headEnd/>
            <a:tailEnd/>
          </a:ln>
        </p:spPr>
        <p:txBody>
          <a:bodyPr wrap="none"/>
          <a:lstStyle/>
          <a:p>
            <a:endParaRPr lang="ja-JP" altLang="en-US"/>
          </a:p>
        </p:txBody>
      </p:sp>
      <p:sp>
        <p:nvSpPr>
          <p:cNvPr id="50196" name="Line 84"/>
          <p:cNvSpPr>
            <a:spLocks noChangeShapeType="1"/>
          </p:cNvSpPr>
          <p:nvPr/>
        </p:nvSpPr>
        <p:spPr bwMode="auto">
          <a:xfrm>
            <a:off x="3106738" y="1819275"/>
            <a:ext cx="398462" cy="0"/>
          </a:xfrm>
          <a:prstGeom prst="line">
            <a:avLst/>
          </a:prstGeom>
          <a:noFill/>
          <a:ln w="19050">
            <a:solidFill>
              <a:srgbClr val="808080"/>
            </a:solidFill>
            <a:round/>
            <a:headEnd/>
            <a:tailEnd/>
          </a:ln>
        </p:spPr>
        <p:txBody>
          <a:bodyPr wrap="none"/>
          <a:lstStyle/>
          <a:p>
            <a:endParaRPr lang="ja-JP" altLang="en-US"/>
          </a:p>
        </p:txBody>
      </p:sp>
      <p:sp>
        <p:nvSpPr>
          <p:cNvPr id="50197" name="Line 85"/>
          <p:cNvSpPr>
            <a:spLocks noChangeShapeType="1"/>
          </p:cNvSpPr>
          <p:nvPr/>
        </p:nvSpPr>
        <p:spPr bwMode="auto">
          <a:xfrm>
            <a:off x="3106738" y="2552700"/>
            <a:ext cx="398462" cy="0"/>
          </a:xfrm>
          <a:prstGeom prst="line">
            <a:avLst/>
          </a:prstGeom>
          <a:noFill/>
          <a:ln w="19050">
            <a:solidFill>
              <a:srgbClr val="808080"/>
            </a:solidFill>
            <a:round/>
            <a:headEnd/>
            <a:tailEnd/>
          </a:ln>
        </p:spPr>
        <p:txBody>
          <a:bodyPr wrap="none"/>
          <a:lstStyle/>
          <a:p>
            <a:endParaRPr lang="ja-JP" altLang="en-US"/>
          </a:p>
        </p:txBody>
      </p:sp>
      <p:sp>
        <p:nvSpPr>
          <p:cNvPr id="50198" name="Line 86"/>
          <p:cNvSpPr>
            <a:spLocks noChangeShapeType="1"/>
          </p:cNvSpPr>
          <p:nvPr/>
        </p:nvSpPr>
        <p:spPr bwMode="auto">
          <a:xfrm>
            <a:off x="3106738" y="3981450"/>
            <a:ext cx="398462" cy="0"/>
          </a:xfrm>
          <a:prstGeom prst="line">
            <a:avLst/>
          </a:prstGeom>
          <a:noFill/>
          <a:ln w="19050">
            <a:solidFill>
              <a:srgbClr val="808080"/>
            </a:solidFill>
            <a:round/>
            <a:headEnd/>
            <a:tailEnd/>
          </a:ln>
        </p:spPr>
        <p:txBody>
          <a:bodyPr wrap="none"/>
          <a:lstStyle/>
          <a:p>
            <a:endParaRPr lang="ja-JP" altLang="en-US"/>
          </a:p>
        </p:txBody>
      </p:sp>
      <p:sp>
        <p:nvSpPr>
          <p:cNvPr id="50199" name="Line 87"/>
          <p:cNvSpPr>
            <a:spLocks noChangeShapeType="1"/>
          </p:cNvSpPr>
          <p:nvPr/>
        </p:nvSpPr>
        <p:spPr bwMode="auto">
          <a:xfrm>
            <a:off x="3106738" y="3275013"/>
            <a:ext cx="398462" cy="0"/>
          </a:xfrm>
          <a:prstGeom prst="line">
            <a:avLst/>
          </a:prstGeom>
          <a:noFill/>
          <a:ln w="19050">
            <a:solidFill>
              <a:srgbClr val="808080"/>
            </a:solidFill>
            <a:round/>
            <a:headEnd/>
            <a:tailEnd/>
          </a:ln>
        </p:spPr>
        <p:txBody>
          <a:bodyPr wrap="none"/>
          <a:lstStyle/>
          <a:p>
            <a:endParaRPr lang="ja-JP" altLang="en-US"/>
          </a:p>
        </p:txBody>
      </p:sp>
      <p:sp>
        <p:nvSpPr>
          <p:cNvPr id="50200" name="Line 88"/>
          <p:cNvSpPr>
            <a:spLocks noChangeShapeType="1"/>
          </p:cNvSpPr>
          <p:nvPr/>
        </p:nvSpPr>
        <p:spPr bwMode="auto">
          <a:xfrm>
            <a:off x="3106738" y="5410200"/>
            <a:ext cx="398462" cy="0"/>
          </a:xfrm>
          <a:prstGeom prst="line">
            <a:avLst/>
          </a:prstGeom>
          <a:noFill/>
          <a:ln w="19050">
            <a:solidFill>
              <a:srgbClr val="808080"/>
            </a:solidFill>
            <a:round/>
            <a:headEnd/>
            <a:tailEnd/>
          </a:ln>
        </p:spPr>
        <p:txBody>
          <a:bodyPr wrap="none"/>
          <a:lstStyle/>
          <a:p>
            <a:endParaRPr lang="ja-JP" altLang="en-US"/>
          </a:p>
        </p:txBody>
      </p:sp>
      <p:sp>
        <p:nvSpPr>
          <p:cNvPr id="50201" name="Line 89"/>
          <p:cNvSpPr>
            <a:spLocks noChangeShapeType="1"/>
          </p:cNvSpPr>
          <p:nvPr/>
        </p:nvSpPr>
        <p:spPr bwMode="auto">
          <a:xfrm>
            <a:off x="3106738" y="6143625"/>
            <a:ext cx="398462" cy="0"/>
          </a:xfrm>
          <a:prstGeom prst="line">
            <a:avLst/>
          </a:prstGeom>
          <a:noFill/>
          <a:ln w="19050">
            <a:solidFill>
              <a:srgbClr val="808080"/>
            </a:solidFill>
            <a:round/>
            <a:headEnd/>
            <a:tailEnd/>
          </a:ln>
        </p:spPr>
        <p:txBody>
          <a:bodyPr wrap="none"/>
          <a:lstStyle/>
          <a:p>
            <a:endParaRPr lang="ja-JP" altLang="en-US"/>
          </a:p>
        </p:txBody>
      </p:sp>
      <p:sp>
        <p:nvSpPr>
          <p:cNvPr id="50202" name="Rectangle 97"/>
          <p:cNvSpPr>
            <a:spLocks noChangeArrowheads="1"/>
          </p:cNvSpPr>
          <p:nvPr/>
        </p:nvSpPr>
        <p:spPr bwMode="auto">
          <a:xfrm>
            <a:off x="7169495" y="341312"/>
            <a:ext cx="2409825" cy="685800"/>
          </a:xfrm>
          <a:prstGeom prst="rect">
            <a:avLst/>
          </a:prstGeom>
          <a:noFill/>
          <a:ln w="9525">
            <a:noFill/>
            <a:miter lim="800000"/>
            <a:headEnd/>
            <a:tailEnd/>
          </a:ln>
        </p:spPr>
        <p:txBody>
          <a:bodyPr wrap="none" anchor="ctr"/>
          <a:lstStyle/>
          <a:p>
            <a:pPr algn="ctr"/>
            <a:r>
              <a:rPr lang="ja-JP" altLang="en-US" sz="1400" dirty="0">
                <a:ea typeface="HGP創英角ｺﾞｼｯｸUB" pitchFamily="50" charset="-128"/>
              </a:rPr>
              <a:t>（前年差：台数）</a:t>
            </a:r>
          </a:p>
        </p:txBody>
      </p:sp>
      <p:sp>
        <p:nvSpPr>
          <p:cNvPr id="50203" name="Rectangle 98"/>
          <p:cNvSpPr>
            <a:spLocks noChangeArrowheads="1"/>
          </p:cNvSpPr>
          <p:nvPr/>
        </p:nvSpPr>
        <p:spPr bwMode="auto">
          <a:xfrm>
            <a:off x="7648574" y="763588"/>
            <a:ext cx="1520825" cy="685800"/>
          </a:xfrm>
          <a:prstGeom prst="rect">
            <a:avLst/>
          </a:prstGeom>
          <a:noFill/>
          <a:ln w="9525">
            <a:noFill/>
            <a:miter lim="800000"/>
            <a:headEnd/>
            <a:tailEnd/>
          </a:ln>
        </p:spPr>
        <p:txBody>
          <a:bodyPr wrap="none" anchor="ctr"/>
          <a:lstStyle/>
          <a:p>
            <a:r>
              <a:rPr lang="ja-JP" altLang="en-US" sz="1600" dirty="0">
                <a:solidFill>
                  <a:srgbClr val="FF0000"/>
                </a:solidFill>
                <a:ea typeface="HGP創英角ｺﾞｼｯｸUB" pitchFamily="50" charset="-128"/>
              </a:rPr>
              <a:t>（　▲１４，２８４）</a:t>
            </a:r>
          </a:p>
        </p:txBody>
      </p:sp>
      <p:sp>
        <p:nvSpPr>
          <p:cNvPr id="50204" name="Rectangle 100"/>
          <p:cNvSpPr>
            <a:spLocks noChangeArrowheads="1"/>
          </p:cNvSpPr>
          <p:nvPr/>
        </p:nvSpPr>
        <p:spPr bwMode="auto">
          <a:xfrm>
            <a:off x="7664450" y="2214563"/>
            <a:ext cx="1504950" cy="685800"/>
          </a:xfrm>
          <a:prstGeom prst="rect">
            <a:avLst/>
          </a:prstGeom>
          <a:noFill/>
          <a:ln w="9525">
            <a:noFill/>
            <a:miter lim="800000"/>
            <a:headEnd/>
            <a:tailEnd/>
          </a:ln>
        </p:spPr>
        <p:txBody>
          <a:bodyPr wrap="none" anchor="ctr"/>
          <a:lstStyle/>
          <a:p>
            <a:r>
              <a:rPr lang="ja-JP" altLang="en-US" sz="1600" dirty="0">
                <a:solidFill>
                  <a:srgbClr val="FF0000"/>
                </a:solidFill>
                <a:ea typeface="HGP創英角ｺﾞｼｯｸUB" pitchFamily="50" charset="-128"/>
              </a:rPr>
              <a:t>（　▲１８，９３７）</a:t>
            </a:r>
          </a:p>
        </p:txBody>
      </p:sp>
      <p:sp>
        <p:nvSpPr>
          <p:cNvPr id="50206" name="Rectangle 104"/>
          <p:cNvSpPr>
            <a:spLocks noChangeArrowheads="1"/>
          </p:cNvSpPr>
          <p:nvPr/>
        </p:nvSpPr>
        <p:spPr bwMode="auto">
          <a:xfrm>
            <a:off x="7662863" y="5778500"/>
            <a:ext cx="1295400" cy="735013"/>
          </a:xfrm>
          <a:prstGeom prst="rect">
            <a:avLst/>
          </a:prstGeom>
          <a:noFill/>
          <a:ln w="9525">
            <a:noFill/>
            <a:miter lim="800000"/>
            <a:headEnd/>
            <a:tailEnd/>
          </a:ln>
        </p:spPr>
        <p:txBody>
          <a:bodyPr wrap="none" anchor="ctr"/>
          <a:lstStyle/>
          <a:p>
            <a:r>
              <a:rPr lang="ja-JP" altLang="en-US" sz="1600" dirty="0">
                <a:solidFill>
                  <a:srgbClr val="FF0000"/>
                </a:solidFill>
                <a:ea typeface="HGP創英角ｺﾞｼｯｸUB" pitchFamily="50" charset="-128"/>
              </a:rPr>
              <a:t>（　▲１，６２６）</a:t>
            </a:r>
          </a:p>
        </p:txBody>
      </p:sp>
      <p:sp>
        <p:nvSpPr>
          <p:cNvPr id="50207" name="Rectangle 122"/>
          <p:cNvSpPr>
            <a:spLocks noChangeArrowheads="1"/>
          </p:cNvSpPr>
          <p:nvPr/>
        </p:nvSpPr>
        <p:spPr bwMode="auto">
          <a:xfrm>
            <a:off x="347663" y="0"/>
            <a:ext cx="7723187" cy="523220"/>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２．２．２．　２０２４年度　国内出荷実績（業種別）</a:t>
            </a:r>
          </a:p>
        </p:txBody>
      </p:sp>
      <p:sp>
        <p:nvSpPr>
          <p:cNvPr id="50208" name="Rectangle 99"/>
          <p:cNvSpPr>
            <a:spLocks noChangeArrowheads="1"/>
          </p:cNvSpPr>
          <p:nvPr/>
        </p:nvSpPr>
        <p:spPr bwMode="auto">
          <a:xfrm>
            <a:off x="7648575" y="1473200"/>
            <a:ext cx="1295400" cy="685800"/>
          </a:xfrm>
          <a:prstGeom prst="rect">
            <a:avLst/>
          </a:prstGeom>
          <a:noFill/>
          <a:ln w="9525">
            <a:noFill/>
            <a:miter lim="800000"/>
            <a:headEnd/>
            <a:tailEnd/>
          </a:ln>
        </p:spPr>
        <p:txBody>
          <a:bodyPr wrap="none" anchor="ctr"/>
          <a:lstStyle/>
          <a:p>
            <a:r>
              <a:rPr lang="ja-JP" altLang="en-US" sz="1600" dirty="0">
                <a:solidFill>
                  <a:srgbClr val="FF0000"/>
                </a:solidFill>
                <a:ea typeface="HGP創英角ｺﾞｼｯｸUB" pitchFamily="50" charset="-128"/>
              </a:rPr>
              <a:t>（　▲３，３７７）</a:t>
            </a:r>
          </a:p>
        </p:txBody>
      </p:sp>
      <p:grpSp>
        <p:nvGrpSpPr>
          <p:cNvPr id="50209" name="Group 105"/>
          <p:cNvGrpSpPr>
            <a:grpSpLocks/>
          </p:cNvGrpSpPr>
          <p:nvPr/>
        </p:nvGrpSpPr>
        <p:grpSpPr bwMode="auto">
          <a:xfrm>
            <a:off x="5381628" y="754063"/>
            <a:ext cx="2781302" cy="5759450"/>
            <a:chOff x="3390" y="481"/>
            <a:chExt cx="1752" cy="3628"/>
          </a:xfrm>
        </p:grpSpPr>
        <p:sp>
          <p:nvSpPr>
            <p:cNvPr id="50230" name="Rectangle 90"/>
            <p:cNvSpPr>
              <a:spLocks noChangeArrowheads="1"/>
            </p:cNvSpPr>
            <p:nvPr/>
          </p:nvSpPr>
          <p:spPr bwMode="auto">
            <a:xfrm>
              <a:off x="3390" y="481"/>
              <a:ext cx="1518" cy="432"/>
            </a:xfrm>
            <a:prstGeom prst="rect">
              <a:avLst/>
            </a:prstGeom>
            <a:noFill/>
            <a:ln w="9525">
              <a:noFill/>
              <a:miter lim="800000"/>
              <a:headEnd/>
              <a:tailEnd/>
            </a:ln>
          </p:spPr>
          <p:txBody>
            <a:bodyPr wrap="none" anchor="ctr"/>
            <a:lstStyle/>
            <a:p>
              <a:pPr algn="ctr"/>
              <a:r>
                <a:rPr lang="ja-JP" altLang="en-US" sz="2000" dirty="0">
                  <a:ea typeface="HGP創英角ｺﾞｼｯｸUB" pitchFamily="50" charset="-128"/>
                </a:rPr>
                <a:t>３８，２４５台</a:t>
              </a:r>
            </a:p>
          </p:txBody>
        </p:sp>
        <p:sp>
          <p:nvSpPr>
            <p:cNvPr id="50231" name="Rectangle 91"/>
            <p:cNvSpPr>
              <a:spLocks noChangeArrowheads="1"/>
            </p:cNvSpPr>
            <p:nvPr/>
          </p:nvSpPr>
          <p:spPr bwMode="auto">
            <a:xfrm>
              <a:off x="3446" y="935"/>
              <a:ext cx="1518" cy="432"/>
            </a:xfrm>
            <a:prstGeom prst="rect">
              <a:avLst/>
            </a:prstGeom>
            <a:noFill/>
            <a:ln w="9525">
              <a:noFill/>
              <a:miter lim="800000"/>
              <a:headEnd/>
              <a:tailEnd/>
            </a:ln>
          </p:spPr>
          <p:txBody>
            <a:bodyPr wrap="none" anchor="ctr"/>
            <a:lstStyle/>
            <a:p>
              <a:pPr algn="ctr"/>
              <a:r>
                <a:rPr lang="ja-JP" altLang="en-US" sz="2000" dirty="0">
                  <a:ea typeface="HGP創英角ｺﾞｼｯｸUB" pitchFamily="50" charset="-128"/>
                </a:rPr>
                <a:t>５，７７０台</a:t>
              </a:r>
            </a:p>
          </p:txBody>
        </p:sp>
        <p:sp>
          <p:nvSpPr>
            <p:cNvPr id="50232" name="Rectangle 92"/>
            <p:cNvSpPr>
              <a:spLocks noChangeArrowheads="1"/>
            </p:cNvSpPr>
            <p:nvPr/>
          </p:nvSpPr>
          <p:spPr bwMode="auto">
            <a:xfrm>
              <a:off x="3456" y="1395"/>
              <a:ext cx="1518" cy="432"/>
            </a:xfrm>
            <a:prstGeom prst="rect">
              <a:avLst/>
            </a:prstGeom>
            <a:noFill/>
            <a:ln w="9525">
              <a:noFill/>
              <a:miter lim="800000"/>
              <a:headEnd/>
              <a:tailEnd/>
            </a:ln>
          </p:spPr>
          <p:txBody>
            <a:bodyPr wrap="none" anchor="ctr"/>
            <a:lstStyle/>
            <a:p>
              <a:pPr algn="ctr"/>
              <a:r>
                <a:rPr lang="ja-JP" altLang="en-US" sz="2000" dirty="0">
                  <a:ea typeface="HGP創英角ｺﾞｼｯｸUB" pitchFamily="50" charset="-128"/>
                </a:rPr>
                <a:t>３，４４８台</a:t>
              </a:r>
            </a:p>
          </p:txBody>
        </p:sp>
        <p:sp>
          <p:nvSpPr>
            <p:cNvPr id="50233" name="Rectangle 93"/>
            <p:cNvSpPr>
              <a:spLocks noChangeArrowheads="1"/>
            </p:cNvSpPr>
            <p:nvPr/>
          </p:nvSpPr>
          <p:spPr bwMode="auto">
            <a:xfrm>
              <a:off x="3470" y="1870"/>
              <a:ext cx="1518" cy="432"/>
            </a:xfrm>
            <a:prstGeom prst="rect">
              <a:avLst/>
            </a:prstGeom>
            <a:noFill/>
            <a:ln w="9525">
              <a:noFill/>
              <a:miter lim="800000"/>
              <a:headEnd/>
              <a:tailEnd/>
            </a:ln>
          </p:spPr>
          <p:txBody>
            <a:bodyPr wrap="none" anchor="ctr"/>
            <a:lstStyle/>
            <a:p>
              <a:pPr algn="ctr"/>
              <a:r>
                <a:rPr lang="ja-JP" altLang="en-US" sz="2000" dirty="0">
                  <a:ea typeface="HGP創英角ｺﾞｼｯｸUB" pitchFamily="50" charset="-128"/>
                </a:rPr>
                <a:t>３，８１２台</a:t>
              </a:r>
            </a:p>
          </p:txBody>
        </p:sp>
        <p:sp>
          <p:nvSpPr>
            <p:cNvPr id="50234" name="Rectangle 94"/>
            <p:cNvSpPr>
              <a:spLocks noChangeArrowheads="1"/>
            </p:cNvSpPr>
            <p:nvPr/>
          </p:nvSpPr>
          <p:spPr bwMode="auto">
            <a:xfrm>
              <a:off x="3477" y="2286"/>
              <a:ext cx="1518" cy="432"/>
            </a:xfrm>
            <a:prstGeom prst="rect">
              <a:avLst/>
            </a:prstGeom>
            <a:noFill/>
            <a:ln w="9525">
              <a:noFill/>
              <a:miter lim="800000"/>
              <a:headEnd/>
              <a:tailEnd/>
            </a:ln>
          </p:spPr>
          <p:txBody>
            <a:bodyPr wrap="none" anchor="ctr"/>
            <a:lstStyle/>
            <a:p>
              <a:pPr algn="ctr"/>
              <a:r>
                <a:rPr lang="ja-JP" altLang="en-US" sz="2000" dirty="0">
                  <a:ea typeface="HGP創英角ｺﾞｼｯｸUB" pitchFamily="50" charset="-128"/>
                </a:rPr>
                <a:t>２，６９０台</a:t>
              </a:r>
            </a:p>
          </p:txBody>
        </p:sp>
        <p:sp>
          <p:nvSpPr>
            <p:cNvPr id="50235" name="Rectangle 95"/>
            <p:cNvSpPr>
              <a:spLocks noChangeArrowheads="1"/>
            </p:cNvSpPr>
            <p:nvPr/>
          </p:nvSpPr>
          <p:spPr bwMode="auto">
            <a:xfrm>
              <a:off x="3477" y="2757"/>
              <a:ext cx="1518" cy="432"/>
            </a:xfrm>
            <a:prstGeom prst="rect">
              <a:avLst/>
            </a:prstGeom>
            <a:noFill/>
            <a:ln w="9525">
              <a:noFill/>
              <a:miter lim="800000"/>
              <a:headEnd/>
              <a:tailEnd/>
            </a:ln>
          </p:spPr>
          <p:txBody>
            <a:bodyPr wrap="none" anchor="ctr"/>
            <a:lstStyle/>
            <a:p>
              <a:pPr algn="ctr"/>
              <a:r>
                <a:rPr lang="ja-JP" altLang="en-US" sz="2000" dirty="0">
                  <a:ea typeface="HGP創英角ｺﾞｼｯｸUB" pitchFamily="50" charset="-128"/>
                </a:rPr>
                <a:t>　　  ９６台</a:t>
              </a:r>
            </a:p>
          </p:txBody>
        </p:sp>
        <p:sp>
          <p:nvSpPr>
            <p:cNvPr id="50236" name="Rectangle 96"/>
            <p:cNvSpPr>
              <a:spLocks noChangeArrowheads="1"/>
            </p:cNvSpPr>
            <p:nvPr/>
          </p:nvSpPr>
          <p:spPr bwMode="auto">
            <a:xfrm>
              <a:off x="3624" y="3620"/>
              <a:ext cx="1518" cy="489"/>
            </a:xfrm>
            <a:prstGeom prst="rect">
              <a:avLst/>
            </a:prstGeom>
            <a:noFill/>
            <a:ln w="9525">
              <a:noFill/>
              <a:miter lim="800000"/>
              <a:headEnd/>
              <a:tailEnd/>
            </a:ln>
          </p:spPr>
          <p:txBody>
            <a:bodyPr wrap="none" anchor="ctr"/>
            <a:lstStyle/>
            <a:p>
              <a:pPr algn="ctr"/>
              <a:r>
                <a:rPr lang="ja-JP" altLang="en-US" sz="2000" dirty="0">
                  <a:ea typeface="HGP創英角ｺﾞｼｯｸUB" pitchFamily="50" charset="-128"/>
                </a:rPr>
                <a:t>１２８台</a:t>
              </a:r>
            </a:p>
          </p:txBody>
        </p:sp>
        <p:sp>
          <p:nvSpPr>
            <p:cNvPr id="50237" name="Rectangle 95"/>
            <p:cNvSpPr>
              <a:spLocks noChangeArrowheads="1"/>
            </p:cNvSpPr>
            <p:nvPr/>
          </p:nvSpPr>
          <p:spPr bwMode="auto">
            <a:xfrm>
              <a:off x="3617" y="3228"/>
              <a:ext cx="1518" cy="432"/>
            </a:xfrm>
            <a:prstGeom prst="rect">
              <a:avLst/>
            </a:prstGeom>
            <a:noFill/>
            <a:ln w="9525">
              <a:noFill/>
              <a:miter lim="800000"/>
              <a:headEnd/>
              <a:tailEnd/>
            </a:ln>
          </p:spPr>
          <p:txBody>
            <a:bodyPr wrap="none" anchor="ctr"/>
            <a:lstStyle/>
            <a:p>
              <a:pPr algn="ctr"/>
              <a:r>
                <a:rPr lang="ja-JP" altLang="en-US" sz="2000" dirty="0">
                  <a:ea typeface="HGP創英角ｺﾞｼｯｸUB" pitchFamily="50" charset="-128"/>
                </a:rPr>
                <a:t>  ５５台</a:t>
              </a:r>
            </a:p>
          </p:txBody>
        </p:sp>
      </p:grpSp>
      <p:sp>
        <p:nvSpPr>
          <p:cNvPr id="50210" name="Rectangle 71"/>
          <p:cNvSpPr>
            <a:spLocks noChangeArrowheads="1"/>
          </p:cNvSpPr>
          <p:nvPr/>
        </p:nvSpPr>
        <p:spPr bwMode="auto">
          <a:xfrm>
            <a:off x="3603625" y="5227638"/>
            <a:ext cx="1898650" cy="381000"/>
          </a:xfrm>
          <a:prstGeom prst="rect">
            <a:avLst/>
          </a:prstGeom>
          <a:noFill/>
          <a:ln w="9525">
            <a:noFill/>
            <a:miter lim="800000"/>
            <a:headEnd/>
            <a:tailEnd/>
          </a:ln>
        </p:spPr>
        <p:txBody>
          <a:bodyPr wrap="none" anchor="ctr"/>
          <a:lstStyle/>
          <a:p>
            <a:r>
              <a:rPr lang="ja-JP" altLang="en-US" sz="2000">
                <a:solidFill>
                  <a:schemeClr val="tx2"/>
                </a:solidFill>
                <a:latin typeface="HGP創英角ｺﾞｼｯｸUB" pitchFamily="50" charset="-128"/>
                <a:ea typeface="HGP創英角ｺﾞｼｯｸUB" pitchFamily="50" charset="-128"/>
              </a:rPr>
              <a:t>医療</a:t>
            </a:r>
          </a:p>
        </p:txBody>
      </p:sp>
      <p:sp>
        <p:nvSpPr>
          <p:cNvPr id="50211" name="Rectangle 74"/>
          <p:cNvSpPr>
            <a:spLocks noChangeArrowheads="1"/>
          </p:cNvSpPr>
          <p:nvPr/>
        </p:nvSpPr>
        <p:spPr bwMode="auto">
          <a:xfrm>
            <a:off x="3495675" y="2978150"/>
            <a:ext cx="6210300" cy="584200"/>
          </a:xfrm>
          <a:prstGeom prst="rect">
            <a:avLst/>
          </a:prstGeom>
          <a:noFill/>
          <a:ln w="19050">
            <a:solidFill>
              <a:srgbClr val="808080"/>
            </a:solidFill>
            <a:miter lim="800000"/>
            <a:headEnd/>
            <a:tailEnd/>
          </a:ln>
        </p:spPr>
        <p:txBody>
          <a:bodyPr wrap="none" anchor="ctr"/>
          <a:lstStyle/>
          <a:p>
            <a:endParaRPr lang="ja-JP" altLang="en-US">
              <a:ea typeface="HGP創英角ｺﾞｼｯｸUB" pitchFamily="50" charset="-128"/>
            </a:endParaRPr>
          </a:p>
        </p:txBody>
      </p:sp>
      <p:sp>
        <p:nvSpPr>
          <p:cNvPr id="50212" name="Rectangle 74"/>
          <p:cNvSpPr>
            <a:spLocks noChangeArrowheads="1"/>
          </p:cNvSpPr>
          <p:nvPr/>
        </p:nvSpPr>
        <p:spPr bwMode="auto">
          <a:xfrm>
            <a:off x="3495675" y="3700463"/>
            <a:ext cx="6210300" cy="584200"/>
          </a:xfrm>
          <a:prstGeom prst="rect">
            <a:avLst/>
          </a:prstGeom>
          <a:noFill/>
          <a:ln w="19050">
            <a:solidFill>
              <a:srgbClr val="808080"/>
            </a:solidFill>
            <a:miter lim="800000"/>
            <a:headEnd/>
            <a:tailEnd/>
          </a:ln>
        </p:spPr>
        <p:txBody>
          <a:bodyPr wrap="none" anchor="ctr"/>
          <a:lstStyle/>
          <a:p>
            <a:endParaRPr lang="ja-JP" altLang="en-US">
              <a:ea typeface="HGP創英角ｺﾞｼｯｸUB" pitchFamily="50" charset="-128"/>
            </a:endParaRPr>
          </a:p>
        </p:txBody>
      </p:sp>
      <p:sp>
        <p:nvSpPr>
          <p:cNvPr id="50213" name="Rectangle 74"/>
          <p:cNvSpPr>
            <a:spLocks noChangeArrowheads="1"/>
          </p:cNvSpPr>
          <p:nvPr/>
        </p:nvSpPr>
        <p:spPr bwMode="auto">
          <a:xfrm>
            <a:off x="3495675" y="4419600"/>
            <a:ext cx="6210300" cy="584200"/>
          </a:xfrm>
          <a:prstGeom prst="rect">
            <a:avLst/>
          </a:prstGeom>
          <a:noFill/>
          <a:ln w="19050">
            <a:solidFill>
              <a:srgbClr val="808080"/>
            </a:solidFill>
            <a:miter lim="800000"/>
            <a:headEnd/>
            <a:tailEnd/>
          </a:ln>
        </p:spPr>
        <p:txBody>
          <a:bodyPr wrap="none" anchor="ctr"/>
          <a:lstStyle/>
          <a:p>
            <a:endParaRPr lang="ja-JP" altLang="en-US">
              <a:ea typeface="HGP創英角ｺﾞｼｯｸUB" pitchFamily="50" charset="-128"/>
            </a:endParaRPr>
          </a:p>
        </p:txBody>
      </p:sp>
      <p:sp>
        <p:nvSpPr>
          <p:cNvPr id="50214" name="Rectangle 74"/>
          <p:cNvSpPr>
            <a:spLocks noChangeArrowheads="1"/>
          </p:cNvSpPr>
          <p:nvPr/>
        </p:nvSpPr>
        <p:spPr bwMode="auto">
          <a:xfrm>
            <a:off x="3495675" y="5859463"/>
            <a:ext cx="6210300" cy="584200"/>
          </a:xfrm>
          <a:prstGeom prst="rect">
            <a:avLst/>
          </a:prstGeom>
          <a:noFill/>
          <a:ln w="19050">
            <a:solidFill>
              <a:srgbClr val="808080"/>
            </a:solidFill>
            <a:miter lim="800000"/>
            <a:headEnd/>
            <a:tailEnd/>
          </a:ln>
        </p:spPr>
        <p:txBody>
          <a:bodyPr wrap="none" anchor="ctr"/>
          <a:lstStyle/>
          <a:p>
            <a:endParaRPr lang="ja-JP" altLang="en-US">
              <a:ea typeface="HGP創英角ｺﾞｼｯｸUB" pitchFamily="50" charset="-128"/>
            </a:endParaRPr>
          </a:p>
        </p:txBody>
      </p:sp>
      <p:sp>
        <p:nvSpPr>
          <p:cNvPr id="50215" name="Line 86"/>
          <p:cNvSpPr>
            <a:spLocks noChangeShapeType="1"/>
          </p:cNvSpPr>
          <p:nvPr/>
        </p:nvSpPr>
        <p:spPr bwMode="auto">
          <a:xfrm>
            <a:off x="3106738" y="4692650"/>
            <a:ext cx="398462" cy="0"/>
          </a:xfrm>
          <a:prstGeom prst="line">
            <a:avLst/>
          </a:prstGeom>
          <a:noFill/>
          <a:ln w="19050">
            <a:solidFill>
              <a:srgbClr val="808080"/>
            </a:solidFill>
            <a:round/>
            <a:headEnd/>
            <a:tailEnd/>
          </a:ln>
        </p:spPr>
        <p:txBody>
          <a:bodyPr wrap="none"/>
          <a:lstStyle/>
          <a:p>
            <a:endParaRPr lang="ja-JP" altLang="en-US"/>
          </a:p>
        </p:txBody>
      </p:sp>
      <p:sp>
        <p:nvSpPr>
          <p:cNvPr id="50217" name="Text Box 135"/>
          <p:cNvSpPr txBox="1">
            <a:spLocks noChangeArrowheads="1"/>
          </p:cNvSpPr>
          <p:nvPr/>
        </p:nvSpPr>
        <p:spPr bwMode="auto">
          <a:xfrm>
            <a:off x="936625" y="2452688"/>
            <a:ext cx="860425" cy="457200"/>
          </a:xfrm>
          <a:prstGeom prst="rect">
            <a:avLst/>
          </a:prstGeom>
          <a:noFill/>
          <a:ln w="9525">
            <a:noFill/>
            <a:miter lim="800000"/>
            <a:headEnd/>
            <a:tailEnd/>
          </a:ln>
        </p:spPr>
        <p:txBody>
          <a:bodyPr>
            <a:spAutoFit/>
          </a:bodyPr>
          <a:lstStyle/>
          <a:p>
            <a:pPr algn="ctr">
              <a:spcBef>
                <a:spcPct val="50000"/>
              </a:spcBef>
            </a:pPr>
            <a:r>
              <a:rPr lang="ja-JP" altLang="en-US">
                <a:ea typeface="HGP創英角ｺﾞｼｯｸUB" pitchFamily="50" charset="-128"/>
              </a:rPr>
              <a:t>全体</a:t>
            </a:r>
          </a:p>
        </p:txBody>
      </p:sp>
      <p:sp>
        <p:nvSpPr>
          <p:cNvPr id="50219" name="Rectangle 100"/>
          <p:cNvSpPr>
            <a:spLocks noChangeArrowheads="1"/>
          </p:cNvSpPr>
          <p:nvPr/>
        </p:nvSpPr>
        <p:spPr bwMode="auto">
          <a:xfrm>
            <a:off x="7664450" y="2919413"/>
            <a:ext cx="1504950" cy="685800"/>
          </a:xfrm>
          <a:prstGeom prst="rect">
            <a:avLst/>
          </a:prstGeom>
          <a:noFill/>
          <a:ln w="9525">
            <a:noFill/>
            <a:miter lim="800000"/>
            <a:headEnd/>
            <a:tailEnd/>
          </a:ln>
        </p:spPr>
        <p:txBody>
          <a:bodyPr wrap="none" anchor="ctr"/>
          <a:lstStyle/>
          <a:p>
            <a:r>
              <a:rPr lang="ja-JP" altLang="en-US" sz="1600" dirty="0">
                <a:solidFill>
                  <a:srgbClr val="FF0000"/>
                </a:solidFill>
                <a:ea typeface="HGP創英角ｺﾞｼｯｸUB" pitchFamily="50" charset="-128"/>
              </a:rPr>
              <a:t>（　▲３，２８３）</a:t>
            </a:r>
          </a:p>
        </p:txBody>
      </p:sp>
      <p:sp>
        <p:nvSpPr>
          <p:cNvPr id="50220" name="Rectangle 100"/>
          <p:cNvSpPr>
            <a:spLocks noChangeArrowheads="1"/>
          </p:cNvSpPr>
          <p:nvPr/>
        </p:nvSpPr>
        <p:spPr bwMode="auto">
          <a:xfrm>
            <a:off x="7664450" y="3649663"/>
            <a:ext cx="1504950" cy="685800"/>
          </a:xfrm>
          <a:prstGeom prst="rect">
            <a:avLst/>
          </a:prstGeom>
          <a:noFill/>
          <a:ln w="9525">
            <a:noFill/>
            <a:miter lim="800000"/>
            <a:headEnd/>
            <a:tailEnd/>
          </a:ln>
        </p:spPr>
        <p:txBody>
          <a:bodyPr wrap="none" anchor="ctr"/>
          <a:lstStyle/>
          <a:p>
            <a:r>
              <a:rPr lang="ja-JP" altLang="en-US" sz="1600" dirty="0">
                <a:solidFill>
                  <a:srgbClr val="FF0000"/>
                </a:solidFill>
                <a:ea typeface="HGP創英角ｺﾞｼｯｸUB" pitchFamily="50" charset="-128"/>
              </a:rPr>
              <a:t>（　▲２，８８６）</a:t>
            </a:r>
          </a:p>
        </p:txBody>
      </p:sp>
      <p:sp>
        <p:nvSpPr>
          <p:cNvPr id="50221" name="Rectangle 100"/>
          <p:cNvSpPr>
            <a:spLocks noChangeArrowheads="1"/>
          </p:cNvSpPr>
          <p:nvPr/>
        </p:nvSpPr>
        <p:spPr bwMode="auto">
          <a:xfrm>
            <a:off x="7664450" y="4371975"/>
            <a:ext cx="1504950" cy="685800"/>
          </a:xfrm>
          <a:prstGeom prst="rect">
            <a:avLst/>
          </a:prstGeom>
          <a:noFill/>
          <a:ln w="9525">
            <a:noFill/>
            <a:miter lim="800000"/>
            <a:headEnd/>
            <a:tailEnd/>
          </a:ln>
        </p:spPr>
        <p:txBody>
          <a:bodyPr wrap="none" anchor="ctr"/>
          <a:lstStyle/>
          <a:p>
            <a:r>
              <a:rPr lang="ja-JP" altLang="en-US" sz="1600" dirty="0">
                <a:solidFill>
                  <a:srgbClr val="FF0000"/>
                </a:solidFill>
                <a:ea typeface="HGP創英角ｺﾞｼｯｸUB" pitchFamily="50" charset="-128"/>
              </a:rPr>
              <a:t>（　▲３４６）</a:t>
            </a:r>
          </a:p>
        </p:txBody>
      </p:sp>
      <p:sp>
        <p:nvSpPr>
          <p:cNvPr id="66" name="Line 107"/>
          <p:cNvSpPr>
            <a:spLocks noChangeShapeType="1"/>
          </p:cNvSpPr>
          <p:nvPr/>
        </p:nvSpPr>
        <p:spPr bwMode="auto">
          <a:xfrm>
            <a:off x="9161448" y="6018213"/>
            <a:ext cx="446087" cy="246063"/>
          </a:xfrm>
          <a:prstGeom prst="line">
            <a:avLst/>
          </a:prstGeom>
          <a:noFill/>
          <a:ln w="57150">
            <a:solidFill>
              <a:schemeClr val="hlink"/>
            </a:solidFill>
            <a:round/>
            <a:headEnd/>
            <a:tailEnd type="triangle" w="med" len="med"/>
          </a:ln>
        </p:spPr>
        <p:txBody>
          <a:bodyPr wrap="none"/>
          <a:lstStyle/>
          <a:p>
            <a:endParaRPr lang="ja-JP" altLang="en-US"/>
          </a:p>
        </p:txBody>
      </p:sp>
      <p:sp>
        <p:nvSpPr>
          <p:cNvPr id="68" name="Line 107"/>
          <p:cNvSpPr>
            <a:spLocks noChangeShapeType="1"/>
          </p:cNvSpPr>
          <p:nvPr/>
        </p:nvSpPr>
        <p:spPr bwMode="auto">
          <a:xfrm>
            <a:off x="9161448" y="1741315"/>
            <a:ext cx="446087" cy="246063"/>
          </a:xfrm>
          <a:prstGeom prst="line">
            <a:avLst/>
          </a:prstGeom>
          <a:noFill/>
          <a:ln w="57150">
            <a:solidFill>
              <a:schemeClr val="hlink"/>
            </a:solidFill>
            <a:round/>
            <a:headEnd/>
            <a:tailEnd type="triangle" w="med" len="med"/>
          </a:ln>
        </p:spPr>
        <p:txBody>
          <a:bodyPr wrap="none"/>
          <a:lstStyle/>
          <a:p>
            <a:endParaRPr lang="ja-JP" altLang="en-US"/>
          </a:p>
        </p:txBody>
      </p:sp>
      <p:sp>
        <p:nvSpPr>
          <p:cNvPr id="70" name="Line 107"/>
          <p:cNvSpPr>
            <a:spLocks noChangeShapeType="1"/>
          </p:cNvSpPr>
          <p:nvPr/>
        </p:nvSpPr>
        <p:spPr bwMode="auto">
          <a:xfrm>
            <a:off x="9161448" y="3178036"/>
            <a:ext cx="446087" cy="246063"/>
          </a:xfrm>
          <a:prstGeom prst="line">
            <a:avLst/>
          </a:prstGeom>
          <a:noFill/>
          <a:ln w="57150">
            <a:solidFill>
              <a:schemeClr val="hlink"/>
            </a:solidFill>
            <a:round/>
            <a:headEnd/>
            <a:tailEnd type="triangle" w="med" len="med"/>
          </a:ln>
        </p:spPr>
        <p:txBody>
          <a:bodyPr wrap="none"/>
          <a:lstStyle/>
          <a:p>
            <a:endParaRPr lang="ja-JP" altLang="en-US"/>
          </a:p>
        </p:txBody>
      </p:sp>
      <p:sp>
        <p:nvSpPr>
          <p:cNvPr id="61" name="Rectangle 100"/>
          <p:cNvSpPr>
            <a:spLocks noChangeArrowheads="1"/>
          </p:cNvSpPr>
          <p:nvPr/>
        </p:nvSpPr>
        <p:spPr bwMode="auto">
          <a:xfrm>
            <a:off x="7664450" y="5115424"/>
            <a:ext cx="1504950" cy="685800"/>
          </a:xfrm>
          <a:prstGeom prst="rect">
            <a:avLst/>
          </a:prstGeom>
          <a:noFill/>
          <a:ln w="9525">
            <a:noFill/>
            <a:miter lim="800000"/>
            <a:headEnd/>
            <a:tailEnd/>
          </a:ln>
        </p:spPr>
        <p:txBody>
          <a:bodyPr wrap="none" anchor="ctr"/>
          <a:lstStyle/>
          <a:p>
            <a:r>
              <a:rPr lang="ja-JP" altLang="en-US" sz="1600" dirty="0">
                <a:solidFill>
                  <a:srgbClr val="FF0000"/>
                </a:solidFill>
                <a:ea typeface="HGP創英角ｺﾞｼｯｸUB" pitchFamily="50" charset="-128"/>
              </a:rPr>
              <a:t>（　▲８５０）</a:t>
            </a:r>
          </a:p>
        </p:txBody>
      </p:sp>
      <p:sp>
        <p:nvSpPr>
          <p:cNvPr id="3" name="Line 107">
            <a:extLst>
              <a:ext uri="{FF2B5EF4-FFF2-40B4-BE49-F238E27FC236}">
                <a16:creationId xmlns:a16="http://schemas.microsoft.com/office/drawing/2014/main" id="{A925BEF3-F84A-2FAB-FBF3-B5854759102D}"/>
              </a:ext>
            </a:extLst>
          </p:cNvPr>
          <p:cNvSpPr>
            <a:spLocks noChangeShapeType="1"/>
          </p:cNvSpPr>
          <p:nvPr/>
        </p:nvSpPr>
        <p:spPr bwMode="auto">
          <a:xfrm>
            <a:off x="9169399" y="3886993"/>
            <a:ext cx="446087" cy="246063"/>
          </a:xfrm>
          <a:prstGeom prst="line">
            <a:avLst/>
          </a:prstGeom>
          <a:noFill/>
          <a:ln w="57150">
            <a:solidFill>
              <a:schemeClr val="hlink"/>
            </a:solidFill>
            <a:round/>
            <a:headEnd/>
            <a:tailEnd type="triangle" w="med" len="med"/>
          </a:ln>
        </p:spPr>
        <p:txBody>
          <a:bodyPr wrap="none"/>
          <a:lstStyle/>
          <a:p>
            <a:endParaRPr lang="ja-JP" altLang="en-US"/>
          </a:p>
        </p:txBody>
      </p:sp>
      <p:sp>
        <p:nvSpPr>
          <p:cNvPr id="4" name="Line 107">
            <a:extLst>
              <a:ext uri="{FF2B5EF4-FFF2-40B4-BE49-F238E27FC236}">
                <a16:creationId xmlns:a16="http://schemas.microsoft.com/office/drawing/2014/main" id="{0B39068D-2336-A0D4-BEFB-E4864012D093}"/>
              </a:ext>
            </a:extLst>
          </p:cNvPr>
          <p:cNvSpPr>
            <a:spLocks noChangeShapeType="1"/>
          </p:cNvSpPr>
          <p:nvPr/>
        </p:nvSpPr>
        <p:spPr bwMode="auto">
          <a:xfrm>
            <a:off x="9161448" y="5320506"/>
            <a:ext cx="446087" cy="246063"/>
          </a:xfrm>
          <a:prstGeom prst="line">
            <a:avLst/>
          </a:prstGeom>
          <a:noFill/>
          <a:ln w="57150">
            <a:solidFill>
              <a:schemeClr val="hlink"/>
            </a:solidFill>
            <a:round/>
            <a:headEnd/>
            <a:tailEnd type="triangle" w="med" len="med"/>
          </a:ln>
        </p:spPr>
        <p:txBody>
          <a:bodyPr wrap="none"/>
          <a:lstStyle/>
          <a:p>
            <a:endParaRPr lang="ja-JP" altLang="en-US"/>
          </a:p>
        </p:txBody>
      </p:sp>
      <p:sp>
        <p:nvSpPr>
          <p:cNvPr id="6" name="Line 107">
            <a:extLst>
              <a:ext uri="{FF2B5EF4-FFF2-40B4-BE49-F238E27FC236}">
                <a16:creationId xmlns:a16="http://schemas.microsoft.com/office/drawing/2014/main" id="{7ABC7548-66F5-0144-CB64-89C975258A0C}"/>
              </a:ext>
            </a:extLst>
          </p:cNvPr>
          <p:cNvSpPr>
            <a:spLocks noChangeShapeType="1"/>
          </p:cNvSpPr>
          <p:nvPr/>
        </p:nvSpPr>
        <p:spPr bwMode="auto">
          <a:xfrm>
            <a:off x="1817690" y="3120231"/>
            <a:ext cx="446087" cy="246063"/>
          </a:xfrm>
          <a:prstGeom prst="line">
            <a:avLst/>
          </a:prstGeom>
          <a:noFill/>
          <a:ln w="57150">
            <a:solidFill>
              <a:schemeClr val="hlink"/>
            </a:solidFill>
            <a:round/>
            <a:headEnd/>
            <a:tailEnd type="triangle" w="med" len="med"/>
          </a:ln>
        </p:spPr>
        <p:txBody>
          <a:bodyPr wrap="none"/>
          <a:lstStyle/>
          <a:p>
            <a:endParaRPr lang="ja-JP" altLang="en-US"/>
          </a:p>
        </p:txBody>
      </p:sp>
      <p:sp>
        <p:nvSpPr>
          <p:cNvPr id="7" name="Line 107">
            <a:extLst>
              <a:ext uri="{FF2B5EF4-FFF2-40B4-BE49-F238E27FC236}">
                <a16:creationId xmlns:a16="http://schemas.microsoft.com/office/drawing/2014/main" id="{FCD25E3A-5FD2-9379-B335-B97CA620BD48}"/>
              </a:ext>
            </a:extLst>
          </p:cNvPr>
          <p:cNvSpPr>
            <a:spLocks noChangeShapeType="1"/>
          </p:cNvSpPr>
          <p:nvPr/>
        </p:nvSpPr>
        <p:spPr bwMode="auto">
          <a:xfrm>
            <a:off x="9133233" y="2434644"/>
            <a:ext cx="446087" cy="246063"/>
          </a:xfrm>
          <a:prstGeom prst="line">
            <a:avLst/>
          </a:prstGeom>
          <a:noFill/>
          <a:ln w="57150">
            <a:solidFill>
              <a:schemeClr val="hlink"/>
            </a:solidFill>
            <a:round/>
            <a:headEnd/>
            <a:tailEnd type="triangle" w="med" len="med"/>
          </a:ln>
        </p:spPr>
        <p:txBody>
          <a:bodyPr wrap="none"/>
          <a:lstStyle/>
          <a:p>
            <a:endParaRPr lang="ja-JP" altLang="en-US"/>
          </a:p>
        </p:txBody>
      </p:sp>
      <p:sp>
        <p:nvSpPr>
          <p:cNvPr id="63" name="Line 107">
            <a:extLst>
              <a:ext uri="{FF2B5EF4-FFF2-40B4-BE49-F238E27FC236}">
                <a16:creationId xmlns:a16="http://schemas.microsoft.com/office/drawing/2014/main" id="{BD5E988B-BA5E-4D9B-B907-A5CFACD3EE10}"/>
              </a:ext>
            </a:extLst>
          </p:cNvPr>
          <p:cNvSpPr>
            <a:spLocks noChangeShapeType="1"/>
          </p:cNvSpPr>
          <p:nvPr/>
        </p:nvSpPr>
        <p:spPr bwMode="auto">
          <a:xfrm>
            <a:off x="9150817" y="1000579"/>
            <a:ext cx="446087" cy="246063"/>
          </a:xfrm>
          <a:prstGeom prst="line">
            <a:avLst/>
          </a:prstGeom>
          <a:noFill/>
          <a:ln w="57150">
            <a:solidFill>
              <a:schemeClr val="hlink"/>
            </a:solidFill>
            <a:round/>
            <a:headEnd/>
            <a:tailEnd type="triangle" w="med" len="med"/>
          </a:ln>
        </p:spPr>
        <p:txBody>
          <a:bodyPr wrap="none"/>
          <a:lstStyle/>
          <a:p>
            <a:endParaRPr lang="ja-JP" altLang="en-US"/>
          </a:p>
        </p:txBody>
      </p:sp>
      <p:sp>
        <p:nvSpPr>
          <p:cNvPr id="64" name="Line 107">
            <a:extLst>
              <a:ext uri="{FF2B5EF4-FFF2-40B4-BE49-F238E27FC236}">
                <a16:creationId xmlns:a16="http://schemas.microsoft.com/office/drawing/2014/main" id="{DDFE5CEB-D301-4853-9A0D-B047D4209021}"/>
              </a:ext>
            </a:extLst>
          </p:cNvPr>
          <p:cNvSpPr>
            <a:spLocks noChangeShapeType="1"/>
          </p:cNvSpPr>
          <p:nvPr/>
        </p:nvSpPr>
        <p:spPr bwMode="auto">
          <a:xfrm>
            <a:off x="9133233" y="4613275"/>
            <a:ext cx="446087" cy="246063"/>
          </a:xfrm>
          <a:prstGeom prst="line">
            <a:avLst/>
          </a:prstGeom>
          <a:noFill/>
          <a:ln w="57150">
            <a:solidFill>
              <a:schemeClr val="hlink"/>
            </a:solidFill>
            <a:round/>
            <a:headEnd/>
            <a:tailEnd type="triangle" w="med" len="med"/>
          </a:ln>
        </p:spPr>
        <p:txBody>
          <a:bodyPr wrap="none"/>
          <a:lstStyle/>
          <a:p>
            <a:endParaRPr lang="ja-JP"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52A833A-BCB9-4776-9CCB-2939AD996397}"/>
              </a:ext>
            </a:extLst>
          </p:cNvPr>
          <p:cNvGraphicFramePr>
            <a:graphicFrameLocks noGrp="1"/>
          </p:cNvGraphicFramePr>
          <p:nvPr>
            <p:extLst>
              <p:ext uri="{D42A27DB-BD31-4B8C-83A1-F6EECF244321}">
                <p14:modId xmlns:p14="http://schemas.microsoft.com/office/powerpoint/2010/main" val="4055873196"/>
              </p:ext>
            </p:extLst>
          </p:nvPr>
        </p:nvGraphicFramePr>
        <p:xfrm>
          <a:off x="375684" y="690855"/>
          <a:ext cx="9250325" cy="5660325"/>
        </p:xfrm>
        <a:graphic>
          <a:graphicData uri="http://schemas.openxmlformats.org/drawingml/2006/table">
            <a:tbl>
              <a:tblPr/>
              <a:tblGrid>
                <a:gridCol w="2478845">
                  <a:extLst>
                    <a:ext uri="{9D8B030D-6E8A-4147-A177-3AD203B41FA5}">
                      <a16:colId xmlns:a16="http://schemas.microsoft.com/office/drawing/2014/main" val="2934252448"/>
                    </a:ext>
                  </a:extLst>
                </a:gridCol>
                <a:gridCol w="1692870">
                  <a:extLst>
                    <a:ext uri="{9D8B030D-6E8A-4147-A177-3AD203B41FA5}">
                      <a16:colId xmlns:a16="http://schemas.microsoft.com/office/drawing/2014/main" val="1056590725"/>
                    </a:ext>
                  </a:extLst>
                </a:gridCol>
                <a:gridCol w="1692870">
                  <a:extLst>
                    <a:ext uri="{9D8B030D-6E8A-4147-A177-3AD203B41FA5}">
                      <a16:colId xmlns:a16="http://schemas.microsoft.com/office/drawing/2014/main" val="2311920654"/>
                    </a:ext>
                  </a:extLst>
                </a:gridCol>
                <a:gridCol w="1692870">
                  <a:extLst>
                    <a:ext uri="{9D8B030D-6E8A-4147-A177-3AD203B41FA5}">
                      <a16:colId xmlns:a16="http://schemas.microsoft.com/office/drawing/2014/main" val="3171524138"/>
                    </a:ext>
                  </a:extLst>
                </a:gridCol>
                <a:gridCol w="1692870">
                  <a:extLst>
                    <a:ext uri="{9D8B030D-6E8A-4147-A177-3AD203B41FA5}">
                      <a16:colId xmlns:a16="http://schemas.microsoft.com/office/drawing/2014/main" val="4241378093"/>
                    </a:ext>
                  </a:extLst>
                </a:gridCol>
              </a:tblGrid>
              <a:tr h="514575">
                <a:tc>
                  <a:txBody>
                    <a:bodyPr/>
                    <a:lstStyle/>
                    <a:p>
                      <a:pPr algn="l" fontAlgn="ctr"/>
                      <a:r>
                        <a:rPr lang="ja-JP" altLang="en-US" sz="1400" b="0" i="0" u="none" strike="noStrike" dirty="0">
                          <a:effectLst/>
                          <a:latin typeface="HGS創英角ｺﾞｼｯｸUB" panose="020B0900000000000000" pitchFamily="50" charset="-128"/>
                          <a:ea typeface="HGS創英角ｺﾞｼｯｸUB" panose="020B0900000000000000" pitchFamily="50" charset="-128"/>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8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ハンディ</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05496"/>
                    </a:solidFill>
                  </a:tcPr>
                </a:tc>
                <a:tc>
                  <a:txBody>
                    <a:bodyPr/>
                    <a:lstStyle/>
                    <a:p>
                      <a:pPr algn="ctr" fontAlgn="ctr"/>
                      <a:r>
                        <a:rPr lang="ja-JP" altLang="en-US" sz="12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（スキャナー一体型）</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05496"/>
                    </a:solidFill>
                  </a:tcPr>
                </a:tc>
                <a:tc>
                  <a:txBody>
                    <a:bodyPr/>
                    <a:lstStyle/>
                    <a:p>
                      <a:pPr algn="ctr" fontAlgn="ctr"/>
                      <a:r>
                        <a:rPr lang="ja-JP" altLang="en-US" sz="12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（スキャナー一体型）</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05496"/>
                    </a:solidFill>
                  </a:tcPr>
                </a:tc>
                <a:tc>
                  <a:txBody>
                    <a:bodyPr/>
                    <a:lstStyle/>
                    <a:p>
                      <a:pPr algn="ctr" fontAlgn="ctr"/>
                      <a:r>
                        <a:rPr lang="ja-JP" altLang="en-US" sz="18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標準型</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05496"/>
                    </a:solidFill>
                  </a:tcPr>
                </a:tc>
                <a:extLst>
                  <a:ext uri="{0D108BD9-81ED-4DB2-BD59-A6C34878D82A}">
                    <a16:rowId xmlns:a16="http://schemas.microsoft.com/office/drawing/2014/main" val="2911819877"/>
                  </a:ext>
                </a:extLst>
              </a:tr>
              <a:tr h="514575">
                <a:tc>
                  <a:txBody>
                    <a:bodyPr/>
                    <a:lstStyle/>
                    <a:p>
                      <a:pPr algn="r" fontAlgn="ctr"/>
                      <a:r>
                        <a:rPr lang="ja-JP" altLang="en-US" sz="1600" b="0" i="0" u="none" strike="noStrike" dirty="0">
                          <a:effectLst/>
                          <a:latin typeface="HGS創英角ｺﾞｼｯｸUB" panose="020B0900000000000000" pitchFamily="50" charset="-128"/>
                          <a:ea typeface="HGS創英角ｺﾞｼｯｸUB" panose="020B0900000000000000" pitchFamily="50" charset="-128"/>
                        </a:rPr>
                        <a:t>（単位：台）</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8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ターミナル全体</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ja-JP" altLang="en-US" sz="18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グリップ型</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18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ＰＤＡ</a:t>
                      </a:r>
                      <a:r>
                        <a:rPr lang="ja-JP" altLang="en-US" sz="18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型</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altLang="ja-JP" sz="12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a:t>
                      </a:r>
                      <a:r>
                        <a:rPr lang="ja-JP" altLang="en-US" sz="12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ノートパッド型含む</a:t>
                      </a:r>
                      <a:r>
                        <a:rPr lang="en-US" altLang="ja-JP" sz="12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016158428"/>
                  </a:ext>
                </a:extLst>
              </a:tr>
              <a:tr h="514575">
                <a:tc>
                  <a:txBody>
                    <a:bodyPr/>
                    <a:lstStyle/>
                    <a:p>
                      <a:pPr algn="l" rtl="0" fontAlgn="ctr"/>
                      <a:r>
                        <a:rPr lang="ja-JP" altLang="en-US" sz="2000" b="0" i="0" u="none" strike="noStrike" dirty="0">
                          <a:solidFill>
                            <a:srgbClr val="333399"/>
                          </a:solidFill>
                          <a:effectLst/>
                          <a:latin typeface="HGP創英角ｺﾞｼｯｸUB" panose="020B0900000000000000" pitchFamily="50" charset="-128"/>
                          <a:ea typeface="HGP創英角ｺﾞｼｯｸUB" panose="020B0900000000000000" pitchFamily="50" charset="-128"/>
                        </a:rPr>
                        <a:t>流通／小売</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38,245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11,188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15,957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11,100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677341"/>
                  </a:ext>
                </a:extLst>
              </a:tr>
              <a:tr h="514575">
                <a:tc>
                  <a:txBody>
                    <a:bodyPr/>
                    <a:lstStyle/>
                    <a:p>
                      <a:pPr algn="l" rtl="0" fontAlgn="ctr"/>
                      <a:r>
                        <a:rPr lang="ja-JP" altLang="en-US" sz="2000" b="0" i="0" u="none" strike="noStrike" dirty="0">
                          <a:solidFill>
                            <a:srgbClr val="333399"/>
                          </a:solidFill>
                          <a:effectLst/>
                          <a:latin typeface="HGP創英角ｺﾞｼｯｸUB" panose="020B0900000000000000" pitchFamily="50" charset="-128"/>
                          <a:ea typeface="HGP創英角ｺﾞｼｯｸUB" panose="020B0900000000000000" pitchFamily="50" charset="-128"/>
                        </a:rPr>
                        <a:t>倉庫／物流</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5,770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4,424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1,346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8177725"/>
                  </a:ext>
                </a:extLst>
              </a:tr>
              <a:tr h="514575">
                <a:tc>
                  <a:txBody>
                    <a:bodyPr/>
                    <a:lstStyle/>
                    <a:p>
                      <a:pPr algn="l" rtl="0" fontAlgn="ctr"/>
                      <a:r>
                        <a:rPr lang="ja-JP" altLang="en-US" sz="2000" b="0" i="0" u="none" strike="noStrike" dirty="0">
                          <a:solidFill>
                            <a:srgbClr val="333399"/>
                          </a:solidFill>
                          <a:effectLst/>
                          <a:latin typeface="HGP創英角ｺﾞｼｯｸUB" panose="020B0900000000000000" pitchFamily="50" charset="-128"/>
                          <a:ea typeface="HGP創英角ｺﾞｼｯｸUB" panose="020B0900000000000000" pitchFamily="50" charset="-128"/>
                        </a:rPr>
                        <a:t>運輸</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3,448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2,695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753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79487936"/>
                  </a:ext>
                </a:extLst>
              </a:tr>
              <a:tr h="514575">
                <a:tc>
                  <a:txBody>
                    <a:bodyPr/>
                    <a:lstStyle/>
                    <a:p>
                      <a:pPr algn="l" rtl="0" fontAlgn="ctr"/>
                      <a:r>
                        <a:rPr lang="ja-JP" altLang="en-US" sz="2000" b="0" i="0" u="none" strike="noStrike" dirty="0">
                          <a:solidFill>
                            <a:srgbClr val="333399"/>
                          </a:solidFill>
                          <a:effectLst/>
                          <a:latin typeface="HGP創英角ｺﾞｼｯｸUB" panose="020B0900000000000000" pitchFamily="50" charset="-128"/>
                          <a:ea typeface="HGP創英角ｺﾞｼｯｸUB" panose="020B0900000000000000" pitchFamily="50" charset="-128"/>
                        </a:rPr>
                        <a:t>製造</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3,812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1,677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2,001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134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49807822"/>
                  </a:ext>
                </a:extLst>
              </a:tr>
              <a:tr h="514575">
                <a:tc>
                  <a:txBody>
                    <a:bodyPr/>
                    <a:lstStyle/>
                    <a:p>
                      <a:pPr algn="l" rtl="0" fontAlgn="ctr"/>
                      <a:r>
                        <a:rPr lang="ja-JP" altLang="en-US" sz="2000" b="0" i="0" u="none" strike="noStrike" dirty="0">
                          <a:solidFill>
                            <a:srgbClr val="333399"/>
                          </a:solidFill>
                          <a:effectLst/>
                          <a:latin typeface="HGP創英角ｺﾞｼｯｸUB" panose="020B0900000000000000" pitchFamily="50" charset="-128"/>
                          <a:ea typeface="HGP創英角ｺﾞｼｯｸUB" panose="020B0900000000000000" pitchFamily="50" charset="-128"/>
                        </a:rPr>
                        <a:t>電気／ガス／水道</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2,690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209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2,481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89158051"/>
                  </a:ext>
                </a:extLst>
              </a:tr>
              <a:tr h="514575">
                <a:tc>
                  <a:txBody>
                    <a:bodyPr/>
                    <a:lstStyle/>
                    <a:p>
                      <a:pPr algn="l" rtl="0" fontAlgn="ctr"/>
                      <a:r>
                        <a:rPr lang="ja-JP" altLang="en-US" sz="2000" b="0" i="0" u="none" strike="noStrike" dirty="0">
                          <a:solidFill>
                            <a:srgbClr val="333399"/>
                          </a:solidFill>
                          <a:effectLst/>
                          <a:latin typeface="HGP創英角ｺﾞｼｯｸUB" panose="020B0900000000000000" pitchFamily="50" charset="-128"/>
                          <a:ea typeface="HGP創英角ｺﾞｼｯｸUB" panose="020B0900000000000000" pitchFamily="50" charset="-128"/>
                        </a:rPr>
                        <a:t>金融・保険</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96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93941708"/>
                  </a:ext>
                </a:extLst>
              </a:tr>
              <a:tr h="514575">
                <a:tc>
                  <a:txBody>
                    <a:bodyPr/>
                    <a:lstStyle/>
                    <a:p>
                      <a:pPr algn="l" rtl="0" fontAlgn="ctr"/>
                      <a:r>
                        <a:rPr lang="ja-JP" altLang="en-US" sz="2000" b="0" i="0" u="none" strike="noStrike" dirty="0">
                          <a:solidFill>
                            <a:srgbClr val="333399"/>
                          </a:solidFill>
                          <a:effectLst/>
                          <a:latin typeface="HGP創英角ｺﾞｼｯｸUB" panose="020B0900000000000000" pitchFamily="50" charset="-128"/>
                          <a:ea typeface="HGP創英角ｺﾞｼｯｸUB" panose="020B0900000000000000" pitchFamily="50" charset="-128"/>
                        </a:rPr>
                        <a:t>医療</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37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03926142"/>
                  </a:ext>
                </a:extLst>
              </a:tr>
              <a:tr h="514575">
                <a:tc>
                  <a:txBody>
                    <a:bodyPr/>
                    <a:lstStyle/>
                    <a:p>
                      <a:pPr algn="l" rtl="0" fontAlgn="ctr"/>
                      <a:r>
                        <a:rPr lang="ja-JP" altLang="en-US" sz="2000" b="0" i="0" u="none" strike="noStrike" dirty="0">
                          <a:solidFill>
                            <a:srgbClr val="333399"/>
                          </a:solidFill>
                          <a:effectLst/>
                          <a:latin typeface="HGP創英角ｺﾞｼｯｸUB" panose="020B0900000000000000" pitchFamily="50" charset="-128"/>
                          <a:ea typeface="HGP創英角ｺﾞｼｯｸUB" panose="020B0900000000000000" pitchFamily="50" charset="-128"/>
                        </a:rPr>
                        <a:t>その他</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128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70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57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3481310"/>
                  </a:ext>
                </a:extLst>
              </a:tr>
              <a:tr h="514575">
                <a:tc>
                  <a:txBody>
                    <a:bodyPr/>
                    <a:lstStyle/>
                    <a:p>
                      <a:pPr algn="l" rtl="0" fontAlgn="ctr"/>
                      <a:r>
                        <a:rPr lang="ja-JP" altLang="en-US" sz="2000" b="0" i="0" u="none" strike="noStrike" dirty="0">
                          <a:solidFill>
                            <a:srgbClr val="333399"/>
                          </a:solidFill>
                          <a:effectLst/>
                          <a:latin typeface="HGP創英角ｺﾞｼｯｸUB" panose="020B0900000000000000" pitchFamily="50" charset="-128"/>
                          <a:ea typeface="HGP創英角ｺﾞｼｯｸUB" panose="020B0900000000000000" pitchFamily="50" charset="-128"/>
                        </a:rPr>
                        <a:t>計</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54,244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17,305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1600" b="0" i="0" u="none" strike="noStrike">
                          <a:effectLst/>
                          <a:latin typeface="HGS創英角ｺﾞｼｯｸUB" panose="020B0900000000000000" pitchFamily="50" charset="-128"/>
                          <a:ea typeface="HGS創英角ｺﾞｼｯｸUB" panose="020B0900000000000000" pitchFamily="50" charset="-128"/>
                        </a:rPr>
                        <a:t>22,322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1600" b="0" i="0" u="none" strike="noStrike" dirty="0">
                          <a:effectLst/>
                          <a:latin typeface="HGS創英角ｺﾞｼｯｸUB" panose="020B0900000000000000" pitchFamily="50" charset="-128"/>
                          <a:ea typeface="HGS創英角ｺﾞｼｯｸUB" panose="020B0900000000000000" pitchFamily="50" charset="-128"/>
                        </a:rPr>
                        <a:t>14,617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90631956"/>
                  </a:ext>
                </a:extLst>
              </a:tr>
            </a:tbl>
          </a:graphicData>
        </a:graphic>
      </p:graphicFrame>
      <p:sp>
        <p:nvSpPr>
          <p:cNvPr id="74753" name="Rectangle 7"/>
          <p:cNvSpPr>
            <a:spLocks noChangeArrowheads="1"/>
          </p:cNvSpPr>
          <p:nvPr/>
        </p:nvSpPr>
        <p:spPr bwMode="auto">
          <a:xfrm>
            <a:off x="459056" y="761738"/>
            <a:ext cx="2165350" cy="390525"/>
          </a:xfrm>
          <a:prstGeom prst="rect">
            <a:avLst/>
          </a:prstGeom>
          <a:solidFill>
            <a:srgbClr val="FFFF66"/>
          </a:solidFill>
          <a:ln w="9525">
            <a:noFill/>
            <a:miter lim="800000"/>
            <a:headEnd/>
            <a:tailEnd/>
          </a:ln>
        </p:spPr>
        <p:txBody>
          <a:bodyPr wrap="none" anchor="ctr"/>
          <a:lstStyle/>
          <a:p>
            <a:pPr algn="ctr"/>
            <a:r>
              <a:rPr lang="ja-JP" altLang="en-US" sz="1600" dirty="0">
                <a:latin typeface="HGP創英角ｺﾞｼｯｸUB" pitchFamily="50" charset="-128"/>
                <a:ea typeface="HGP創英角ｺﾞｼｯｸUB" pitchFamily="50" charset="-128"/>
              </a:rPr>
              <a:t>黄色：構成比が高い業種</a:t>
            </a:r>
          </a:p>
        </p:txBody>
      </p:sp>
      <p:sp>
        <p:nvSpPr>
          <p:cNvPr id="74852" name="Text Box 296"/>
          <p:cNvSpPr txBox="1">
            <a:spLocks noChangeArrowheads="1"/>
          </p:cNvSpPr>
          <p:nvPr/>
        </p:nvSpPr>
        <p:spPr bwMode="auto">
          <a:xfrm>
            <a:off x="7937343" y="3794084"/>
            <a:ext cx="477838" cy="461665"/>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➁</a:t>
            </a:r>
          </a:p>
        </p:txBody>
      </p:sp>
      <p:sp>
        <p:nvSpPr>
          <p:cNvPr id="74850" name="Text Box 302"/>
          <p:cNvSpPr txBox="1">
            <a:spLocks noChangeArrowheads="1"/>
          </p:cNvSpPr>
          <p:nvPr/>
        </p:nvSpPr>
        <p:spPr bwMode="auto">
          <a:xfrm>
            <a:off x="7937344" y="1698142"/>
            <a:ext cx="477837" cy="461665"/>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➀</a:t>
            </a:r>
          </a:p>
        </p:txBody>
      </p:sp>
      <p:sp>
        <p:nvSpPr>
          <p:cNvPr id="74762" name="Rectangle 862"/>
          <p:cNvSpPr>
            <a:spLocks noChangeArrowheads="1"/>
          </p:cNvSpPr>
          <p:nvPr/>
        </p:nvSpPr>
        <p:spPr bwMode="auto">
          <a:xfrm>
            <a:off x="320674" y="0"/>
            <a:ext cx="9883499" cy="523220"/>
          </a:xfrm>
          <a:prstGeom prst="rect">
            <a:avLst/>
          </a:prstGeom>
          <a:noFill/>
          <a:ln w="9525">
            <a:noFill/>
            <a:miter lim="800000"/>
            <a:headEnd/>
            <a:tailEnd/>
          </a:ln>
        </p:spPr>
        <p:txBody>
          <a:bodyPr wrap="square">
            <a:spAutoFit/>
          </a:bodyPr>
          <a:lstStyle/>
          <a:p>
            <a:r>
              <a:rPr lang="ja-JP" altLang="en-US" sz="2800" dirty="0">
                <a:latin typeface="HGP創英角ｺﾞｼｯｸUB" pitchFamily="50" charset="-128"/>
                <a:ea typeface="HGP創英角ｺﾞｼｯｸUB" pitchFamily="50" charset="-128"/>
              </a:rPr>
              <a:t>２．２．３．２０２４年度　国内出荷実績（業種別・カテゴリー別）</a:t>
            </a:r>
          </a:p>
        </p:txBody>
      </p:sp>
      <p:sp>
        <p:nvSpPr>
          <p:cNvPr id="32" name="Text Box 296"/>
          <p:cNvSpPr txBox="1">
            <a:spLocks noChangeArrowheads="1"/>
          </p:cNvSpPr>
          <p:nvPr/>
        </p:nvSpPr>
        <p:spPr bwMode="auto">
          <a:xfrm>
            <a:off x="6221414" y="3290184"/>
            <a:ext cx="477838" cy="461665"/>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➂</a:t>
            </a:r>
          </a:p>
        </p:txBody>
      </p:sp>
      <p:sp>
        <p:nvSpPr>
          <p:cNvPr id="33" name="Text Box 302"/>
          <p:cNvSpPr txBox="1">
            <a:spLocks noChangeArrowheads="1"/>
          </p:cNvSpPr>
          <p:nvPr/>
        </p:nvSpPr>
        <p:spPr bwMode="auto">
          <a:xfrm>
            <a:off x="6221415" y="2734719"/>
            <a:ext cx="477837" cy="461665"/>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➁</a:t>
            </a:r>
          </a:p>
        </p:txBody>
      </p:sp>
      <p:sp>
        <p:nvSpPr>
          <p:cNvPr id="34" name="Text Box 296"/>
          <p:cNvSpPr txBox="1">
            <a:spLocks noChangeArrowheads="1"/>
          </p:cNvSpPr>
          <p:nvPr/>
        </p:nvSpPr>
        <p:spPr bwMode="auto">
          <a:xfrm>
            <a:off x="4533344" y="1718936"/>
            <a:ext cx="477838" cy="461665"/>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➀</a:t>
            </a:r>
          </a:p>
        </p:txBody>
      </p:sp>
      <p:sp>
        <p:nvSpPr>
          <p:cNvPr id="35" name="Text Box 302"/>
          <p:cNvSpPr txBox="1">
            <a:spLocks noChangeArrowheads="1"/>
          </p:cNvSpPr>
          <p:nvPr/>
        </p:nvSpPr>
        <p:spPr bwMode="auto">
          <a:xfrm>
            <a:off x="4533345" y="3290184"/>
            <a:ext cx="477837" cy="461665"/>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➂</a:t>
            </a:r>
          </a:p>
        </p:txBody>
      </p:sp>
      <p:sp>
        <p:nvSpPr>
          <p:cNvPr id="12" name="Text Box 296"/>
          <p:cNvSpPr txBox="1">
            <a:spLocks noChangeArrowheads="1"/>
          </p:cNvSpPr>
          <p:nvPr/>
        </p:nvSpPr>
        <p:spPr bwMode="auto">
          <a:xfrm>
            <a:off x="2844679" y="2230765"/>
            <a:ext cx="477838" cy="457201"/>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➁</a:t>
            </a:r>
          </a:p>
        </p:txBody>
      </p:sp>
      <p:sp>
        <p:nvSpPr>
          <p:cNvPr id="13" name="Text Box 302"/>
          <p:cNvSpPr txBox="1">
            <a:spLocks noChangeArrowheads="1"/>
          </p:cNvSpPr>
          <p:nvPr/>
        </p:nvSpPr>
        <p:spPr bwMode="auto">
          <a:xfrm>
            <a:off x="2844679" y="1716017"/>
            <a:ext cx="477837" cy="461665"/>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➀</a:t>
            </a:r>
          </a:p>
        </p:txBody>
      </p:sp>
      <p:sp>
        <p:nvSpPr>
          <p:cNvPr id="14" name="Text Box 296"/>
          <p:cNvSpPr txBox="1">
            <a:spLocks noChangeArrowheads="1"/>
          </p:cNvSpPr>
          <p:nvPr/>
        </p:nvSpPr>
        <p:spPr bwMode="auto">
          <a:xfrm>
            <a:off x="2845275" y="3291121"/>
            <a:ext cx="477838" cy="461665"/>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➂</a:t>
            </a:r>
          </a:p>
        </p:txBody>
      </p:sp>
      <p:sp>
        <p:nvSpPr>
          <p:cNvPr id="15" name="Text Box 296"/>
          <p:cNvSpPr txBox="1">
            <a:spLocks noChangeArrowheads="1"/>
          </p:cNvSpPr>
          <p:nvPr/>
        </p:nvSpPr>
        <p:spPr bwMode="auto">
          <a:xfrm>
            <a:off x="4533344" y="2236153"/>
            <a:ext cx="477838" cy="457201"/>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➁</a:t>
            </a:r>
          </a:p>
        </p:txBody>
      </p:sp>
      <p:sp>
        <p:nvSpPr>
          <p:cNvPr id="16" name="Text Box 296"/>
          <p:cNvSpPr txBox="1">
            <a:spLocks noChangeArrowheads="1"/>
          </p:cNvSpPr>
          <p:nvPr/>
        </p:nvSpPr>
        <p:spPr bwMode="auto">
          <a:xfrm>
            <a:off x="6221414" y="1712787"/>
            <a:ext cx="477838" cy="461665"/>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➀</a:t>
            </a:r>
          </a:p>
        </p:txBody>
      </p:sp>
      <p:sp>
        <p:nvSpPr>
          <p:cNvPr id="17" name="Text Box 296"/>
          <p:cNvSpPr txBox="1">
            <a:spLocks noChangeArrowheads="1"/>
          </p:cNvSpPr>
          <p:nvPr/>
        </p:nvSpPr>
        <p:spPr bwMode="auto">
          <a:xfrm>
            <a:off x="7937344" y="2705429"/>
            <a:ext cx="477838" cy="461665"/>
          </a:xfrm>
          <a:prstGeom prst="rect">
            <a:avLst/>
          </a:prstGeom>
          <a:noFill/>
          <a:ln w="9525">
            <a:noFill/>
            <a:miter lim="800000"/>
            <a:headEnd/>
            <a:tailEnd/>
          </a:ln>
        </p:spPr>
        <p:txBody>
          <a:bodyPr>
            <a:spAutoFit/>
          </a:bodyPr>
          <a:lstStyle/>
          <a:p>
            <a:pPr>
              <a:spcBef>
                <a:spcPct val="50000"/>
              </a:spcBef>
            </a:pPr>
            <a:r>
              <a:rPr lang="ja-JP" altLang="en-US" b="1" dirty="0">
                <a:latin typeface="HGP創英角ｺﾞｼｯｸUB" pitchFamily="50" charset="-128"/>
                <a:ea typeface="HGP創英角ｺﾞｼｯｸUB" pitchFamily="50" charset="-128"/>
              </a:rPr>
              <a:t>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3E43626-9E7B-4AB8-A281-84921E538D2D}"/>
              </a:ext>
            </a:extLst>
          </p:cNvPr>
          <p:cNvPicPr>
            <a:picLocks noChangeAspect="1"/>
          </p:cNvPicPr>
          <p:nvPr/>
        </p:nvPicPr>
        <p:blipFill>
          <a:blip r:embed="rId3"/>
          <a:stretch>
            <a:fillRect/>
          </a:stretch>
        </p:blipFill>
        <p:spPr>
          <a:xfrm>
            <a:off x="1119426" y="3811099"/>
            <a:ext cx="6195773" cy="2633700"/>
          </a:xfrm>
          <a:prstGeom prst="rect">
            <a:avLst/>
          </a:prstGeom>
        </p:spPr>
      </p:pic>
      <p:graphicFrame>
        <p:nvGraphicFramePr>
          <p:cNvPr id="4" name="表 3">
            <a:extLst>
              <a:ext uri="{FF2B5EF4-FFF2-40B4-BE49-F238E27FC236}">
                <a16:creationId xmlns:a16="http://schemas.microsoft.com/office/drawing/2014/main" id="{B8AB18CD-E050-4D28-9713-DEED60CF10BF}"/>
              </a:ext>
            </a:extLst>
          </p:cNvPr>
          <p:cNvGraphicFramePr>
            <a:graphicFrameLocks noGrp="1"/>
          </p:cNvGraphicFramePr>
          <p:nvPr>
            <p:extLst>
              <p:ext uri="{D42A27DB-BD31-4B8C-83A1-F6EECF244321}">
                <p14:modId xmlns:p14="http://schemas.microsoft.com/office/powerpoint/2010/main" val="3223651467"/>
              </p:ext>
            </p:extLst>
          </p:nvPr>
        </p:nvGraphicFramePr>
        <p:xfrm>
          <a:off x="323850" y="617992"/>
          <a:ext cx="8543924" cy="3112659"/>
        </p:xfrm>
        <a:graphic>
          <a:graphicData uri="http://schemas.openxmlformats.org/drawingml/2006/table">
            <a:tbl>
              <a:tblPr/>
              <a:tblGrid>
                <a:gridCol w="1963020">
                  <a:extLst>
                    <a:ext uri="{9D8B030D-6E8A-4147-A177-3AD203B41FA5}">
                      <a16:colId xmlns:a16="http://schemas.microsoft.com/office/drawing/2014/main" val="956270872"/>
                    </a:ext>
                  </a:extLst>
                </a:gridCol>
                <a:gridCol w="1089237">
                  <a:extLst>
                    <a:ext uri="{9D8B030D-6E8A-4147-A177-3AD203B41FA5}">
                      <a16:colId xmlns:a16="http://schemas.microsoft.com/office/drawing/2014/main" val="101848008"/>
                    </a:ext>
                  </a:extLst>
                </a:gridCol>
                <a:gridCol w="1089237">
                  <a:extLst>
                    <a:ext uri="{9D8B030D-6E8A-4147-A177-3AD203B41FA5}">
                      <a16:colId xmlns:a16="http://schemas.microsoft.com/office/drawing/2014/main" val="2490950304"/>
                    </a:ext>
                  </a:extLst>
                </a:gridCol>
                <a:gridCol w="1089237">
                  <a:extLst>
                    <a:ext uri="{9D8B030D-6E8A-4147-A177-3AD203B41FA5}">
                      <a16:colId xmlns:a16="http://schemas.microsoft.com/office/drawing/2014/main" val="2529495541"/>
                    </a:ext>
                  </a:extLst>
                </a:gridCol>
                <a:gridCol w="868995">
                  <a:extLst>
                    <a:ext uri="{9D8B030D-6E8A-4147-A177-3AD203B41FA5}">
                      <a16:colId xmlns:a16="http://schemas.microsoft.com/office/drawing/2014/main" val="3191102380"/>
                    </a:ext>
                  </a:extLst>
                </a:gridCol>
                <a:gridCol w="868995">
                  <a:extLst>
                    <a:ext uri="{9D8B030D-6E8A-4147-A177-3AD203B41FA5}">
                      <a16:colId xmlns:a16="http://schemas.microsoft.com/office/drawing/2014/main" val="2751744595"/>
                    </a:ext>
                  </a:extLst>
                </a:gridCol>
                <a:gridCol w="868995">
                  <a:extLst>
                    <a:ext uri="{9D8B030D-6E8A-4147-A177-3AD203B41FA5}">
                      <a16:colId xmlns:a16="http://schemas.microsoft.com/office/drawing/2014/main" val="4182847161"/>
                    </a:ext>
                  </a:extLst>
                </a:gridCol>
                <a:gridCol w="706208">
                  <a:extLst>
                    <a:ext uri="{9D8B030D-6E8A-4147-A177-3AD203B41FA5}">
                      <a16:colId xmlns:a16="http://schemas.microsoft.com/office/drawing/2014/main" val="1242298230"/>
                    </a:ext>
                  </a:extLst>
                </a:gridCol>
              </a:tblGrid>
              <a:tr h="282969">
                <a:tc>
                  <a:txBody>
                    <a:bodyPr/>
                    <a:lstStyle/>
                    <a:p>
                      <a:pPr algn="l" fontAlgn="ctr"/>
                      <a:r>
                        <a:rPr lang="ja-JP" altLang="en-US" sz="1200" b="0" i="0" u="none" strike="noStrike" dirty="0">
                          <a:effectLst/>
                          <a:latin typeface="HGS創英角ｺﾞｼｯｸUB" panose="020B0900000000000000" pitchFamily="50" charset="-128"/>
                          <a:ea typeface="HGS創英角ｺﾞｼｯｸUB" panose="020B0900000000000000" pitchFamily="50" charset="-128"/>
                        </a:rPr>
                        <a:t>　</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400" b="0" i="0" u="none" strike="noStrike">
                          <a:solidFill>
                            <a:srgbClr val="FFFFFF"/>
                          </a:solidFill>
                          <a:effectLst/>
                          <a:latin typeface="HGS創英角ｺﾞｼｯｸUB" panose="020B0900000000000000" pitchFamily="50" charset="-128"/>
                          <a:ea typeface="HGS創英角ｺﾞｼｯｸUB" panose="020B0900000000000000" pitchFamily="50" charset="-128"/>
                        </a:rPr>
                        <a:t>2021</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altLang="ja-JP" sz="1400" b="0" i="0" u="none" strike="noStrike">
                          <a:solidFill>
                            <a:srgbClr val="FFFFFF"/>
                          </a:solidFill>
                          <a:effectLst/>
                          <a:latin typeface="HGS創英角ｺﾞｼｯｸUB" panose="020B0900000000000000" pitchFamily="50" charset="-128"/>
                          <a:ea typeface="HGS創英角ｺﾞｼｯｸUB" panose="020B0900000000000000" pitchFamily="50" charset="-128"/>
                        </a:rPr>
                        <a:t>2022</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altLang="ja-JP" sz="1400" b="0" i="0" u="none" strike="noStrike">
                          <a:solidFill>
                            <a:srgbClr val="FFFFFF"/>
                          </a:solidFill>
                          <a:effectLst/>
                          <a:latin typeface="HGS創英角ｺﾞｼｯｸUB" panose="020B0900000000000000" pitchFamily="50" charset="-128"/>
                          <a:ea typeface="HGS創英角ｺﾞｼｯｸUB" panose="020B0900000000000000" pitchFamily="50" charset="-128"/>
                        </a:rPr>
                        <a:t>2023</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gridSpan="3">
                  <a:txBody>
                    <a:bodyPr/>
                    <a:lstStyle/>
                    <a:p>
                      <a:pPr algn="ctr" fontAlgn="ctr"/>
                      <a:r>
                        <a:rPr lang="en-US" altLang="ja-JP" sz="1400" b="0" i="0" u="none" strike="noStrike" dirty="0">
                          <a:solidFill>
                            <a:srgbClr val="FFFFFF"/>
                          </a:solidFill>
                          <a:effectLst/>
                          <a:latin typeface="HGS創英角ｺﾞｼｯｸUB" panose="020B0900000000000000" pitchFamily="50" charset="-128"/>
                          <a:ea typeface="HGS創英角ｺﾞｼｯｸUB" panose="020B0900000000000000" pitchFamily="50" charset="-128"/>
                        </a:rPr>
                        <a:t>2024</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000" b="0" i="0" u="none" strike="noStrike">
                          <a:effectLst/>
                          <a:latin typeface="ＭＳ Ｐゴシック" panose="020B0600070205080204" pitchFamily="50" charset="-128"/>
                          <a:ea typeface="ＭＳ Ｐゴシック" panose="020B0600070205080204" pitchFamily="50" charset="-128"/>
                        </a:rPr>
                        <a:t>　</a:t>
                      </a:r>
                    </a:p>
                  </a:txBody>
                  <a:tcPr marL="6666" marR="6666" marT="666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823618199"/>
                  </a:ext>
                </a:extLst>
              </a:tr>
              <a:tr h="282969">
                <a:tc>
                  <a:txBody>
                    <a:bodyPr/>
                    <a:lstStyle/>
                    <a:p>
                      <a:pPr algn="r" fontAlgn="ctr"/>
                      <a:r>
                        <a:rPr lang="ja-JP" altLang="en-US" sz="1200" b="0" i="0" u="none" strike="noStrike">
                          <a:effectLst/>
                          <a:latin typeface="HGS創英角ｺﾞｼｯｸUB" panose="020B0900000000000000" pitchFamily="50" charset="-128"/>
                          <a:ea typeface="HGS創英角ｺﾞｼｯｸUB" panose="020B0900000000000000" pitchFamily="50" charset="-128"/>
                        </a:rPr>
                        <a:t>（単位：台）</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ja-JP" altLang="en-US" sz="1200" b="0" i="0" u="none" strike="noStrike">
                          <a:solidFill>
                            <a:srgbClr val="FFFFFF"/>
                          </a:solidFill>
                          <a:effectLst/>
                          <a:latin typeface="HGS創英角ｺﾞｼｯｸUB" panose="020B0900000000000000" pitchFamily="50" charset="-128"/>
                          <a:ea typeface="HGS創英角ｺﾞｼｯｸUB" panose="020B0900000000000000" pitchFamily="50" charset="-128"/>
                        </a:rPr>
                        <a:t>台数</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400" b="0" i="0" u="none" strike="noStrike">
                          <a:solidFill>
                            <a:srgbClr val="FFFFFF"/>
                          </a:solidFill>
                          <a:effectLst/>
                          <a:latin typeface="HGS創英角ｺﾞｼｯｸUB" panose="020B0900000000000000" pitchFamily="50" charset="-128"/>
                          <a:ea typeface="HGS創英角ｺﾞｼｯｸUB" panose="020B0900000000000000" pitchFamily="50" charset="-128"/>
                        </a:rPr>
                        <a:t>台数</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ja-JP" altLang="en-US" sz="1400" b="0" i="0" u="none" strike="noStrike">
                          <a:solidFill>
                            <a:srgbClr val="FFFFFF"/>
                          </a:solidFill>
                          <a:effectLst/>
                          <a:latin typeface="HGS創英角ｺﾞｼｯｸUB" panose="020B0900000000000000" pitchFamily="50" charset="-128"/>
                          <a:ea typeface="HGS創英角ｺﾞｼｯｸUB" panose="020B0900000000000000" pitchFamily="50" charset="-128"/>
                        </a:rPr>
                        <a:t>構成比</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ja-JP" altLang="en-US" sz="1400" b="0" i="0" u="none" strike="noStrike">
                          <a:solidFill>
                            <a:srgbClr val="FFFFFF"/>
                          </a:solidFill>
                          <a:effectLst/>
                          <a:latin typeface="HGS創英角ｺﾞｼｯｸUB" panose="020B0900000000000000" pitchFamily="50" charset="-128"/>
                          <a:ea typeface="HGS創英角ｺﾞｼｯｸUB" panose="020B0900000000000000" pitchFamily="50" charset="-128"/>
                        </a:rPr>
                        <a:t>前年差</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l" fontAlgn="ctr"/>
                      <a:r>
                        <a:rPr lang="ja-JP" altLang="en-US" sz="1400" b="0" i="0" u="none" strike="noStrike">
                          <a:effectLst/>
                          <a:latin typeface="HGS創英角ｺﾞｼｯｸUB" panose="020B0900000000000000" pitchFamily="50" charset="-128"/>
                          <a:ea typeface="HGS創英角ｺﾞｼｯｸUB" panose="020B0900000000000000" pitchFamily="50" charset="-128"/>
                        </a:rPr>
                        <a:t>台数差</a:t>
                      </a:r>
                    </a:p>
                  </a:txBody>
                  <a:tcPr marL="6666" marR="6666" marT="666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990200060"/>
                  </a:ext>
                </a:extLst>
              </a:tr>
              <a:tr h="282969">
                <a:tc>
                  <a:txBody>
                    <a:bodyPr/>
                    <a:lstStyle/>
                    <a:p>
                      <a:pPr algn="l" rtl="0" fontAlgn="ctr"/>
                      <a:r>
                        <a:rPr lang="ja-JP" altLang="en-US" sz="1600" b="0" i="0" u="none" strike="noStrike">
                          <a:solidFill>
                            <a:srgbClr val="333399"/>
                          </a:solidFill>
                          <a:effectLst/>
                          <a:latin typeface="HGP創英角ｺﾞｼｯｸUB" panose="020B0900000000000000" pitchFamily="50" charset="-128"/>
                          <a:ea typeface="HGP創英角ｺﾞｼｯｸUB" panose="020B0900000000000000" pitchFamily="50" charset="-128"/>
                        </a:rPr>
                        <a:t>流通／小売</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51,373</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45,305</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52,529</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38,245</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71%</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ja-JP" altLang="en-US" sz="1200" b="0" i="0" u="none" strike="noStrike">
                          <a:effectLst/>
                          <a:latin typeface="HGS創英角ｺﾞｼｯｸUB" panose="020B0900000000000000" pitchFamily="50" charset="-128"/>
                          <a:ea typeface="HGS創英角ｺﾞｼｯｸUB" panose="020B0900000000000000" pitchFamily="50" charset="-128"/>
                        </a:rPr>
                        <a:t>▲ </a:t>
                      </a:r>
                      <a:r>
                        <a:rPr lang="en-US" altLang="ja-JP" sz="1200" b="0" i="0" u="none" strike="noStrike">
                          <a:effectLst/>
                          <a:latin typeface="HGS創英角ｺﾞｼｯｸUB" panose="020B0900000000000000" pitchFamily="50" charset="-128"/>
                          <a:ea typeface="HGS創英角ｺﾞｼｯｸUB" panose="020B0900000000000000" pitchFamily="50" charset="-128"/>
                        </a:rPr>
                        <a:t>14,284</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1400" b="0" i="0" u="none" strike="noStrike" dirty="0">
                          <a:effectLst/>
                          <a:latin typeface="HGS創英角ｺﾞｼｯｸUB" panose="020B0900000000000000" pitchFamily="50" charset="-128"/>
                          <a:ea typeface="HGS創英角ｺﾞｼｯｸUB" panose="020B0900000000000000" pitchFamily="50" charset="-128"/>
                        </a:rPr>
                        <a:t>②</a:t>
                      </a:r>
                    </a:p>
                  </a:txBody>
                  <a:tcPr marL="6666" marR="6666" marT="666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228092926"/>
                  </a:ext>
                </a:extLst>
              </a:tr>
              <a:tr h="282969">
                <a:tc>
                  <a:txBody>
                    <a:bodyPr/>
                    <a:lstStyle/>
                    <a:p>
                      <a:pPr algn="l" rtl="0" fontAlgn="ctr"/>
                      <a:r>
                        <a:rPr lang="ja-JP" altLang="en-US" sz="1600" b="0" i="0" u="none" strike="noStrike">
                          <a:solidFill>
                            <a:srgbClr val="333399"/>
                          </a:solidFill>
                          <a:effectLst/>
                          <a:latin typeface="HGP創英角ｺﾞｼｯｸUB" panose="020B0900000000000000" pitchFamily="50" charset="-128"/>
                          <a:ea typeface="HGP創英角ｺﾞｼｯｸUB" panose="020B0900000000000000" pitchFamily="50" charset="-128"/>
                        </a:rPr>
                        <a:t>倉庫／物流</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13,121</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11,459</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9,147</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5,770</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11%</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ja-JP" altLang="en-US" sz="1200" b="0" i="0" u="none" strike="noStrike">
                          <a:effectLst/>
                          <a:latin typeface="HGS創英角ｺﾞｼｯｸUB" panose="020B0900000000000000" pitchFamily="50" charset="-128"/>
                          <a:ea typeface="HGS創英角ｺﾞｼｯｸUB" panose="020B0900000000000000" pitchFamily="50" charset="-128"/>
                        </a:rPr>
                        <a:t>▲ </a:t>
                      </a:r>
                      <a:r>
                        <a:rPr lang="en-US" altLang="ja-JP" sz="1200" b="0" i="0" u="none" strike="noStrike">
                          <a:effectLst/>
                          <a:latin typeface="HGS創英角ｺﾞｼｯｸUB" panose="020B0900000000000000" pitchFamily="50" charset="-128"/>
                          <a:ea typeface="HGS創英角ｺﾞｼｯｸUB" panose="020B0900000000000000" pitchFamily="50" charset="-128"/>
                        </a:rPr>
                        <a:t>3,377</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1400" b="0" i="0" u="none" strike="noStrike" dirty="0">
                          <a:effectLst/>
                          <a:latin typeface="HGS創英角ｺﾞｼｯｸUB" panose="020B0900000000000000" pitchFamily="50" charset="-128"/>
                          <a:ea typeface="HGS創英角ｺﾞｼｯｸUB" panose="020B0900000000000000" pitchFamily="50" charset="-128"/>
                        </a:rPr>
                        <a:t>③</a:t>
                      </a: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6666" marR="6666" marT="666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747743492"/>
                  </a:ext>
                </a:extLst>
              </a:tr>
              <a:tr h="282969">
                <a:tc>
                  <a:txBody>
                    <a:bodyPr/>
                    <a:lstStyle/>
                    <a:p>
                      <a:pPr algn="l" rtl="0" fontAlgn="ctr"/>
                      <a:r>
                        <a:rPr lang="ja-JP" altLang="en-US" sz="1600" b="0" i="0" u="none" strike="noStrike">
                          <a:solidFill>
                            <a:srgbClr val="333399"/>
                          </a:solidFill>
                          <a:effectLst/>
                          <a:latin typeface="HGP創英角ｺﾞｼｯｸUB" panose="020B0900000000000000" pitchFamily="50" charset="-128"/>
                          <a:ea typeface="HGP創英角ｺﾞｼｯｸUB" panose="020B0900000000000000" pitchFamily="50" charset="-128"/>
                        </a:rPr>
                        <a:t>運輸</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2,279</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40,598</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22,385</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3,448</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6%</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ja-JP" altLang="en-US" sz="1200" b="0" i="0" u="none" strike="noStrike">
                          <a:effectLst/>
                          <a:latin typeface="HGS創英角ｺﾞｼｯｸUB" panose="020B0900000000000000" pitchFamily="50" charset="-128"/>
                          <a:ea typeface="HGS創英角ｺﾞｼｯｸUB" panose="020B0900000000000000" pitchFamily="50" charset="-128"/>
                        </a:rPr>
                        <a:t>▲ </a:t>
                      </a:r>
                      <a:r>
                        <a:rPr lang="en-US" altLang="ja-JP" sz="1200" b="0" i="0" u="none" strike="noStrike">
                          <a:effectLst/>
                          <a:latin typeface="HGS創英角ｺﾞｼｯｸUB" panose="020B0900000000000000" pitchFamily="50" charset="-128"/>
                          <a:ea typeface="HGS創英角ｺﾞｼｯｸUB" panose="020B0900000000000000" pitchFamily="50" charset="-128"/>
                        </a:rPr>
                        <a:t>18,937</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1400" b="0" i="0" u="none" strike="noStrike" dirty="0">
                          <a:effectLst/>
                          <a:latin typeface="HGS創英角ｺﾞｼｯｸUB" panose="020B0900000000000000" pitchFamily="50" charset="-128"/>
                          <a:ea typeface="HGS創英角ｺﾞｼｯｸUB" panose="020B0900000000000000" pitchFamily="50" charset="-128"/>
                        </a:rPr>
                        <a:t>①</a:t>
                      </a:r>
                    </a:p>
                  </a:txBody>
                  <a:tcPr marL="6666" marR="6666" marT="666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261189255"/>
                  </a:ext>
                </a:extLst>
              </a:tr>
              <a:tr h="282969">
                <a:tc>
                  <a:txBody>
                    <a:bodyPr/>
                    <a:lstStyle/>
                    <a:p>
                      <a:pPr algn="l" rtl="0" fontAlgn="ctr"/>
                      <a:r>
                        <a:rPr lang="ja-JP" altLang="en-US" sz="1600" b="0" i="0" u="none" strike="noStrike">
                          <a:solidFill>
                            <a:srgbClr val="333399"/>
                          </a:solidFill>
                          <a:effectLst/>
                          <a:latin typeface="HGP創英角ｺﾞｼｯｸUB" panose="020B0900000000000000" pitchFamily="50" charset="-128"/>
                          <a:ea typeface="HGP創英角ｺﾞｼｯｸUB" panose="020B0900000000000000" pitchFamily="50" charset="-128"/>
                        </a:rPr>
                        <a:t>製造</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11,992</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7,600</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7,095</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3,812</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7%</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ja-JP" altLang="en-US" sz="1200" b="0" i="0" u="none" strike="noStrike">
                          <a:effectLst/>
                          <a:latin typeface="HGS創英角ｺﾞｼｯｸUB" panose="020B0900000000000000" pitchFamily="50" charset="-128"/>
                          <a:ea typeface="HGS創英角ｺﾞｼｯｸUB" panose="020B0900000000000000" pitchFamily="50" charset="-128"/>
                        </a:rPr>
                        <a:t>▲ </a:t>
                      </a:r>
                      <a:r>
                        <a:rPr lang="en-US" altLang="ja-JP" sz="1200" b="0" i="0" u="none" strike="noStrike">
                          <a:effectLst/>
                          <a:latin typeface="HGS創英角ｺﾞｼｯｸUB" panose="020B0900000000000000" pitchFamily="50" charset="-128"/>
                          <a:ea typeface="HGS創英角ｺﾞｼｯｸUB" panose="020B0900000000000000" pitchFamily="50" charset="-128"/>
                        </a:rPr>
                        <a:t>3,283</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1000" b="0" i="0" u="none" strike="noStrike" dirty="0">
                          <a:effectLst/>
                          <a:latin typeface="ＭＳ Ｐゴシック" panose="020B0600070205080204" pitchFamily="50" charset="-128"/>
                          <a:ea typeface="ＭＳ Ｐゴシック" panose="020B0600070205080204" pitchFamily="50" charset="-128"/>
                        </a:rPr>
                        <a:t>　</a:t>
                      </a:r>
                    </a:p>
                  </a:txBody>
                  <a:tcPr marL="6666" marR="6666" marT="666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501493241"/>
                  </a:ext>
                </a:extLst>
              </a:tr>
              <a:tr h="282969">
                <a:tc>
                  <a:txBody>
                    <a:bodyPr/>
                    <a:lstStyle/>
                    <a:p>
                      <a:pPr algn="l" rtl="0" fontAlgn="ctr"/>
                      <a:r>
                        <a:rPr lang="ja-JP" altLang="en-US" sz="1600" b="0" i="0" u="none" strike="noStrike">
                          <a:solidFill>
                            <a:srgbClr val="333399"/>
                          </a:solidFill>
                          <a:effectLst/>
                          <a:latin typeface="HGP創英角ｺﾞｼｯｸUB" panose="020B0900000000000000" pitchFamily="50" charset="-128"/>
                          <a:ea typeface="HGP創英角ｺﾞｼｯｸUB" panose="020B0900000000000000" pitchFamily="50" charset="-128"/>
                        </a:rPr>
                        <a:t>電気／ガス／水道</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6,705</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8,461</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5,576</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2,690</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5%</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ja-JP" altLang="en-US" sz="1200" b="0" i="0" u="none" strike="noStrike">
                          <a:effectLst/>
                          <a:latin typeface="HGS創英角ｺﾞｼｯｸUB" panose="020B0900000000000000" pitchFamily="50" charset="-128"/>
                          <a:ea typeface="HGS創英角ｺﾞｼｯｸUB" panose="020B0900000000000000" pitchFamily="50" charset="-128"/>
                        </a:rPr>
                        <a:t>▲ </a:t>
                      </a:r>
                      <a:r>
                        <a:rPr lang="en-US" altLang="ja-JP" sz="1200" b="0" i="0" u="none" strike="noStrike">
                          <a:effectLst/>
                          <a:latin typeface="HGS創英角ｺﾞｼｯｸUB" panose="020B0900000000000000" pitchFamily="50" charset="-128"/>
                          <a:ea typeface="HGS創英角ｺﾞｼｯｸUB" panose="020B0900000000000000" pitchFamily="50" charset="-128"/>
                        </a:rPr>
                        <a:t>2,886</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altLang="ja-JP" sz="1400" b="0" i="0" u="none" strike="noStrike" dirty="0">
                        <a:effectLst/>
                        <a:latin typeface="HGS創英角ｺﾞｼｯｸUB" panose="020B0900000000000000" pitchFamily="50" charset="-128"/>
                        <a:ea typeface="HGS創英角ｺﾞｼｯｸUB" panose="020B0900000000000000" pitchFamily="50" charset="-128"/>
                      </a:endParaRPr>
                    </a:p>
                  </a:txBody>
                  <a:tcPr marL="6666" marR="6666" marT="666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479521846"/>
                  </a:ext>
                </a:extLst>
              </a:tr>
              <a:tr h="282969">
                <a:tc>
                  <a:txBody>
                    <a:bodyPr/>
                    <a:lstStyle/>
                    <a:p>
                      <a:pPr algn="l" rtl="0" fontAlgn="ctr"/>
                      <a:r>
                        <a:rPr lang="ja-JP" altLang="en-US" sz="1600" b="0" i="0" u="none" strike="noStrike">
                          <a:solidFill>
                            <a:srgbClr val="333399"/>
                          </a:solidFill>
                          <a:effectLst/>
                          <a:latin typeface="HGP創英角ｺﾞｼｯｸUB" panose="020B0900000000000000" pitchFamily="50" charset="-128"/>
                          <a:ea typeface="HGP創英角ｺﾞｼｯｸUB" panose="020B0900000000000000" pitchFamily="50" charset="-128"/>
                        </a:rPr>
                        <a:t>金融・保険</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421</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119</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442</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96</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0%</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ja-JP" altLang="en-US" sz="1200" b="0" i="0" u="none" strike="noStrike">
                          <a:effectLst/>
                          <a:latin typeface="HGS創英角ｺﾞｼｯｸUB" panose="020B0900000000000000" pitchFamily="50" charset="-128"/>
                          <a:ea typeface="HGS創英角ｺﾞｼｯｸUB" panose="020B0900000000000000" pitchFamily="50" charset="-128"/>
                        </a:rPr>
                        <a:t>▲ </a:t>
                      </a:r>
                      <a:r>
                        <a:rPr lang="en-US" altLang="ja-JP" sz="1200" b="0" i="0" u="none" strike="noStrike">
                          <a:effectLst/>
                          <a:latin typeface="HGS創英角ｺﾞｼｯｸUB" panose="020B0900000000000000" pitchFamily="50" charset="-128"/>
                          <a:ea typeface="HGS創英角ｺﾞｼｯｸUB" panose="020B0900000000000000" pitchFamily="50" charset="-128"/>
                        </a:rPr>
                        <a:t>346</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1000" b="0" i="0" u="none" strike="noStrike">
                          <a:effectLst/>
                          <a:latin typeface="ＭＳ Ｐゴシック" panose="020B0600070205080204" pitchFamily="50" charset="-128"/>
                          <a:ea typeface="ＭＳ Ｐゴシック" panose="020B0600070205080204" pitchFamily="50" charset="-128"/>
                        </a:rPr>
                        <a:t>　</a:t>
                      </a:r>
                    </a:p>
                  </a:txBody>
                  <a:tcPr marL="6666" marR="6666" marT="666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9986918"/>
                  </a:ext>
                </a:extLst>
              </a:tr>
              <a:tr h="282969">
                <a:tc>
                  <a:txBody>
                    <a:bodyPr/>
                    <a:lstStyle/>
                    <a:p>
                      <a:pPr algn="l" rtl="0" fontAlgn="ctr"/>
                      <a:r>
                        <a:rPr lang="ja-JP" altLang="en-US" sz="1600" b="0" i="0" u="none" strike="noStrike">
                          <a:solidFill>
                            <a:srgbClr val="333399"/>
                          </a:solidFill>
                          <a:effectLst/>
                          <a:latin typeface="HGP創英角ｺﾞｼｯｸUB" panose="020B0900000000000000" pitchFamily="50" charset="-128"/>
                          <a:ea typeface="HGP創英角ｺﾞｼｯｸUB" panose="020B0900000000000000" pitchFamily="50" charset="-128"/>
                        </a:rPr>
                        <a:t>医療</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2,601</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1,548</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905</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55</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0%</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ja-JP" altLang="en-US" sz="1200" b="0" i="0" u="none" strike="noStrike">
                          <a:effectLst/>
                          <a:latin typeface="HGS創英角ｺﾞｼｯｸUB" panose="020B0900000000000000" pitchFamily="50" charset="-128"/>
                          <a:ea typeface="HGS創英角ｺﾞｼｯｸUB" panose="020B0900000000000000" pitchFamily="50" charset="-128"/>
                        </a:rPr>
                        <a:t>▲ </a:t>
                      </a:r>
                      <a:r>
                        <a:rPr lang="en-US" altLang="ja-JP" sz="1200" b="0" i="0" u="none" strike="noStrike">
                          <a:effectLst/>
                          <a:latin typeface="HGS創英角ｺﾞｼｯｸUB" panose="020B0900000000000000" pitchFamily="50" charset="-128"/>
                          <a:ea typeface="HGS創英角ｺﾞｼｯｸUB" panose="020B0900000000000000" pitchFamily="50" charset="-128"/>
                        </a:rPr>
                        <a:t>850</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1000" b="0" i="0" u="none" strike="noStrike">
                          <a:effectLst/>
                          <a:latin typeface="ＭＳ Ｐゴシック" panose="020B0600070205080204" pitchFamily="50" charset="-128"/>
                          <a:ea typeface="ＭＳ Ｐゴシック" panose="020B0600070205080204" pitchFamily="50" charset="-128"/>
                        </a:rPr>
                        <a:t>　</a:t>
                      </a:r>
                    </a:p>
                  </a:txBody>
                  <a:tcPr marL="6666" marR="6666" marT="666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71998745"/>
                  </a:ext>
                </a:extLst>
              </a:tr>
              <a:tr h="282969">
                <a:tc>
                  <a:txBody>
                    <a:bodyPr/>
                    <a:lstStyle/>
                    <a:p>
                      <a:pPr algn="l" rtl="0" fontAlgn="ctr"/>
                      <a:r>
                        <a:rPr lang="ja-JP" altLang="en-US" sz="1600" b="0" i="0" u="none" strike="noStrike">
                          <a:solidFill>
                            <a:srgbClr val="333399"/>
                          </a:solidFill>
                          <a:effectLst/>
                          <a:latin typeface="HGP創英角ｺﾞｼｯｸUB" panose="020B0900000000000000" pitchFamily="50" charset="-128"/>
                          <a:ea typeface="HGP創英角ｺﾞｼｯｸUB" panose="020B0900000000000000" pitchFamily="50" charset="-128"/>
                        </a:rPr>
                        <a:t>その他</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3,028</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2,196</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1,754</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128</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0%</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ja-JP" altLang="en-US" sz="1200" b="0" i="0" u="none" strike="noStrike">
                          <a:effectLst/>
                          <a:latin typeface="HGS創英角ｺﾞｼｯｸUB" panose="020B0900000000000000" pitchFamily="50" charset="-128"/>
                          <a:ea typeface="HGS創英角ｺﾞｼｯｸUB" panose="020B0900000000000000" pitchFamily="50" charset="-128"/>
                        </a:rPr>
                        <a:t>▲ </a:t>
                      </a:r>
                      <a:r>
                        <a:rPr lang="en-US" altLang="ja-JP" sz="1200" b="0" i="0" u="none" strike="noStrike">
                          <a:effectLst/>
                          <a:latin typeface="HGS創英角ｺﾞｼｯｸUB" panose="020B0900000000000000" pitchFamily="50" charset="-128"/>
                          <a:ea typeface="HGS創英角ｺﾞｼｯｸUB" panose="020B0900000000000000" pitchFamily="50" charset="-128"/>
                        </a:rPr>
                        <a:t>1,626</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1000" b="0" i="0" u="none" strike="noStrike">
                          <a:effectLst/>
                          <a:latin typeface="ＭＳ Ｐゴシック" panose="020B0600070205080204" pitchFamily="50" charset="-128"/>
                          <a:ea typeface="ＭＳ Ｐゴシック" panose="020B0600070205080204" pitchFamily="50" charset="-128"/>
                        </a:rPr>
                        <a:t>　</a:t>
                      </a:r>
                    </a:p>
                  </a:txBody>
                  <a:tcPr marL="6666" marR="6666" marT="666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100624232"/>
                  </a:ext>
                </a:extLst>
              </a:tr>
              <a:tr h="282969">
                <a:tc>
                  <a:txBody>
                    <a:bodyPr/>
                    <a:lstStyle/>
                    <a:p>
                      <a:pPr algn="l" rtl="0" fontAlgn="ctr"/>
                      <a:r>
                        <a:rPr lang="ja-JP" altLang="en-US" sz="1600" b="0" i="0" u="none" strike="noStrike">
                          <a:solidFill>
                            <a:srgbClr val="333399"/>
                          </a:solidFill>
                          <a:effectLst/>
                          <a:latin typeface="HGP創英角ｺﾞｼｯｸUB" panose="020B0900000000000000" pitchFamily="50" charset="-128"/>
                          <a:ea typeface="HGP創英角ｺﾞｼｯｸUB" panose="020B0900000000000000" pitchFamily="50" charset="-128"/>
                        </a:rPr>
                        <a:t>計</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91,520</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117,286</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99,833</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54,244</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1200" b="0" i="0" u="none" strike="noStrike">
                          <a:effectLst/>
                          <a:latin typeface="HGS創英角ｺﾞｼｯｸUB" panose="020B0900000000000000" pitchFamily="50" charset="-128"/>
                          <a:ea typeface="HGS創英角ｺﾞｼｯｸUB" panose="020B0900000000000000" pitchFamily="50" charset="-128"/>
                        </a:rPr>
                        <a:t>100%</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ja-JP" altLang="en-US" sz="1200" b="0" i="0" u="none" strike="noStrike">
                          <a:effectLst/>
                          <a:latin typeface="HGS創英角ｺﾞｼｯｸUB" panose="020B0900000000000000" pitchFamily="50" charset="-128"/>
                          <a:ea typeface="HGS創英角ｺﾞｼｯｸUB" panose="020B0900000000000000" pitchFamily="50" charset="-128"/>
                        </a:rPr>
                        <a:t>▲ </a:t>
                      </a:r>
                      <a:r>
                        <a:rPr lang="en-US" altLang="ja-JP" sz="1200" b="0" i="0" u="none" strike="noStrike">
                          <a:effectLst/>
                          <a:latin typeface="HGS創英角ｺﾞｼｯｸUB" panose="020B0900000000000000" pitchFamily="50" charset="-128"/>
                          <a:ea typeface="HGS創英角ｺﾞｼｯｸUB" panose="020B0900000000000000" pitchFamily="50" charset="-128"/>
                        </a:rPr>
                        <a:t>45,589</a:t>
                      </a:r>
                    </a:p>
                  </a:txBody>
                  <a:tcPr marL="6666" marR="6666" marT="6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effectLst/>
                          <a:latin typeface="ＭＳ Ｐゴシック" panose="020B0600070205080204" pitchFamily="50" charset="-128"/>
                          <a:ea typeface="ＭＳ Ｐゴシック" panose="020B0600070205080204" pitchFamily="50" charset="-128"/>
                        </a:rPr>
                        <a:t>　</a:t>
                      </a:r>
                    </a:p>
                  </a:txBody>
                  <a:tcPr marL="6666" marR="6666" marT="666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423373284"/>
                  </a:ext>
                </a:extLst>
              </a:tr>
            </a:tbl>
          </a:graphicData>
        </a:graphic>
      </p:graphicFrame>
      <p:sp>
        <p:nvSpPr>
          <p:cNvPr id="76802" name="正方形/長方形 16"/>
          <p:cNvSpPr>
            <a:spLocks noChangeArrowheads="1"/>
          </p:cNvSpPr>
          <p:nvPr/>
        </p:nvSpPr>
        <p:spPr bwMode="auto">
          <a:xfrm>
            <a:off x="323850" y="12700"/>
            <a:ext cx="8851900" cy="519113"/>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２．２．４．　国内出荷実績推移（業種別まとめ）</a:t>
            </a:r>
            <a:endParaRPr lang="ja-JP" altLang="en-US" dirty="0">
              <a:ea typeface="HGP創英角ｺﾞｼｯｸUB" pitchFamily="50" charset="-128"/>
            </a:endParaRPr>
          </a:p>
        </p:txBody>
      </p:sp>
      <p:sp>
        <p:nvSpPr>
          <p:cNvPr id="76904" name="Text Box 165"/>
          <p:cNvSpPr txBox="1">
            <a:spLocks noChangeArrowheads="1"/>
          </p:cNvSpPr>
          <p:nvPr/>
        </p:nvSpPr>
        <p:spPr bwMode="auto">
          <a:xfrm>
            <a:off x="5594069" y="6215599"/>
            <a:ext cx="833438" cy="304800"/>
          </a:xfrm>
          <a:prstGeom prst="rect">
            <a:avLst/>
          </a:prstGeom>
          <a:noFill/>
          <a:ln w="9525">
            <a:noFill/>
            <a:miter lim="800000"/>
            <a:headEnd/>
            <a:tailEnd/>
          </a:ln>
        </p:spPr>
        <p:txBody>
          <a:bodyPr>
            <a:spAutoFit/>
          </a:bodyPr>
          <a:lstStyle/>
          <a:p>
            <a:pPr>
              <a:spcBef>
                <a:spcPct val="50000"/>
              </a:spcBef>
            </a:pPr>
            <a:r>
              <a:rPr lang="ja-JP" altLang="en-US" sz="1400" dirty="0">
                <a:ea typeface="HGP創英角ｺﾞｼｯｸUB" pitchFamily="50" charset="-128"/>
              </a:rPr>
              <a:t>（年度）</a:t>
            </a:r>
          </a:p>
        </p:txBody>
      </p:sp>
      <p:sp>
        <p:nvSpPr>
          <p:cNvPr id="76905" name="Text Box 166"/>
          <p:cNvSpPr txBox="1">
            <a:spLocks noChangeArrowheads="1"/>
          </p:cNvSpPr>
          <p:nvPr/>
        </p:nvSpPr>
        <p:spPr bwMode="auto">
          <a:xfrm>
            <a:off x="629795" y="3773731"/>
            <a:ext cx="625475" cy="304800"/>
          </a:xfrm>
          <a:prstGeom prst="rect">
            <a:avLst/>
          </a:prstGeom>
          <a:noFill/>
          <a:ln w="9525">
            <a:noFill/>
            <a:miter lim="800000"/>
            <a:headEnd/>
            <a:tailEnd/>
          </a:ln>
        </p:spPr>
        <p:txBody>
          <a:bodyPr>
            <a:spAutoFit/>
          </a:bodyPr>
          <a:lstStyle/>
          <a:p>
            <a:pPr>
              <a:spcBef>
                <a:spcPct val="50000"/>
              </a:spcBef>
            </a:pPr>
            <a:r>
              <a:rPr lang="ja-JP" altLang="en-US" sz="1400" dirty="0">
                <a:ea typeface="HGP創英角ｺﾞｼｯｸUB" pitchFamily="50" charset="-128"/>
              </a:rPr>
              <a:t>（台）</a:t>
            </a:r>
          </a:p>
        </p:txBody>
      </p:sp>
      <p:sp>
        <p:nvSpPr>
          <p:cNvPr id="27" name="角丸四角形 11"/>
          <p:cNvSpPr>
            <a:spLocks noChangeArrowheads="1"/>
          </p:cNvSpPr>
          <p:nvPr/>
        </p:nvSpPr>
        <p:spPr bwMode="auto">
          <a:xfrm>
            <a:off x="5543107" y="1207684"/>
            <a:ext cx="2920409" cy="226681"/>
          </a:xfrm>
          <a:prstGeom prst="roundRect">
            <a:avLst>
              <a:gd name="adj" fmla="val 16667"/>
            </a:avLst>
          </a:prstGeom>
          <a:noFill/>
          <a:ln w="38100" algn="ctr">
            <a:solidFill>
              <a:srgbClr val="FF0000"/>
            </a:solidFill>
            <a:round/>
            <a:headEnd/>
            <a:tailEnd/>
          </a:ln>
        </p:spPr>
        <p:txBody>
          <a:bodyPr wrap="none"/>
          <a:lstStyle/>
          <a:p>
            <a:endParaRPr lang="ja-JP" altLang="en-US">
              <a:ea typeface="HGP創英角ｺﾞｼｯｸUB" pitchFamily="50" charset="-128"/>
            </a:endParaRPr>
          </a:p>
        </p:txBody>
      </p:sp>
      <p:sp>
        <p:nvSpPr>
          <p:cNvPr id="12" name="角丸四角形 11"/>
          <p:cNvSpPr>
            <a:spLocks noChangeArrowheads="1"/>
          </p:cNvSpPr>
          <p:nvPr/>
        </p:nvSpPr>
        <p:spPr bwMode="auto">
          <a:xfrm>
            <a:off x="322451" y="1207684"/>
            <a:ext cx="1974182" cy="280874"/>
          </a:xfrm>
          <a:prstGeom prst="roundRect">
            <a:avLst>
              <a:gd name="adj" fmla="val 16667"/>
            </a:avLst>
          </a:prstGeom>
          <a:noFill/>
          <a:ln w="38100" algn="ctr">
            <a:solidFill>
              <a:srgbClr val="FF0000"/>
            </a:solidFill>
            <a:round/>
            <a:headEnd/>
            <a:tailEnd/>
          </a:ln>
        </p:spPr>
        <p:txBody>
          <a:bodyPr wrap="none"/>
          <a:lstStyle/>
          <a:p>
            <a:endParaRPr lang="ja-JP" altLang="en-US">
              <a:ea typeface="HGP創英角ｺﾞｼｯｸUB" pitchFamily="50" charset="-128"/>
            </a:endParaRPr>
          </a:p>
        </p:txBody>
      </p:sp>
      <p:sp>
        <p:nvSpPr>
          <p:cNvPr id="13" name="角丸四角形 11"/>
          <p:cNvSpPr>
            <a:spLocks noChangeArrowheads="1"/>
          </p:cNvSpPr>
          <p:nvPr/>
        </p:nvSpPr>
        <p:spPr bwMode="auto">
          <a:xfrm>
            <a:off x="5543106" y="1452110"/>
            <a:ext cx="2920409" cy="299764"/>
          </a:xfrm>
          <a:prstGeom prst="roundRect">
            <a:avLst>
              <a:gd name="adj" fmla="val 16667"/>
            </a:avLst>
          </a:prstGeom>
          <a:noFill/>
          <a:ln w="38100" algn="ctr">
            <a:solidFill>
              <a:srgbClr val="FF0000"/>
            </a:solidFill>
            <a:round/>
            <a:headEnd/>
            <a:tailEnd/>
          </a:ln>
        </p:spPr>
        <p:txBody>
          <a:bodyPr wrap="none"/>
          <a:lstStyle/>
          <a:p>
            <a:endParaRPr lang="ja-JP" altLang="en-US">
              <a:ea typeface="HGP創英角ｺﾞｼｯｸUB" pitchFamily="50" charset="-128"/>
            </a:endParaRPr>
          </a:p>
        </p:txBody>
      </p:sp>
      <p:sp>
        <p:nvSpPr>
          <p:cNvPr id="14" name="角丸四角形 13"/>
          <p:cNvSpPr>
            <a:spLocks noChangeArrowheads="1"/>
          </p:cNvSpPr>
          <p:nvPr/>
        </p:nvSpPr>
        <p:spPr bwMode="auto">
          <a:xfrm>
            <a:off x="322451" y="1468891"/>
            <a:ext cx="1974182" cy="280874"/>
          </a:xfrm>
          <a:prstGeom prst="roundRect">
            <a:avLst>
              <a:gd name="adj" fmla="val 16667"/>
            </a:avLst>
          </a:prstGeom>
          <a:noFill/>
          <a:ln w="38100" algn="ctr">
            <a:solidFill>
              <a:srgbClr val="FF0000"/>
            </a:solidFill>
            <a:round/>
            <a:headEnd/>
            <a:tailEnd/>
          </a:ln>
        </p:spPr>
        <p:txBody>
          <a:bodyPr wrap="none"/>
          <a:lstStyle/>
          <a:p>
            <a:endParaRPr lang="ja-JP" altLang="en-US">
              <a:ea typeface="HGP創英角ｺﾞｼｯｸUB" pitchFamily="50" charset="-128"/>
            </a:endParaRPr>
          </a:p>
        </p:txBody>
      </p:sp>
      <p:sp>
        <p:nvSpPr>
          <p:cNvPr id="16" name="角丸四角形 15"/>
          <p:cNvSpPr>
            <a:spLocks noChangeArrowheads="1"/>
          </p:cNvSpPr>
          <p:nvPr/>
        </p:nvSpPr>
        <p:spPr bwMode="auto">
          <a:xfrm>
            <a:off x="322451" y="1742654"/>
            <a:ext cx="1974182" cy="280874"/>
          </a:xfrm>
          <a:prstGeom prst="roundRect">
            <a:avLst>
              <a:gd name="adj" fmla="val 16667"/>
            </a:avLst>
          </a:prstGeom>
          <a:noFill/>
          <a:ln w="38100" algn="ctr">
            <a:solidFill>
              <a:srgbClr val="FF0000"/>
            </a:solidFill>
            <a:round/>
            <a:headEnd/>
            <a:tailEnd/>
          </a:ln>
        </p:spPr>
        <p:txBody>
          <a:bodyPr wrap="none"/>
          <a:lstStyle/>
          <a:p>
            <a:endParaRPr lang="ja-JP" altLang="en-US">
              <a:ea typeface="HGP創英角ｺﾞｼｯｸUB" pitchFamily="50" charset="-128"/>
            </a:endParaRPr>
          </a:p>
        </p:txBody>
      </p:sp>
      <p:sp>
        <p:nvSpPr>
          <p:cNvPr id="3" name="角丸四角形 11">
            <a:extLst>
              <a:ext uri="{FF2B5EF4-FFF2-40B4-BE49-F238E27FC236}">
                <a16:creationId xmlns:a16="http://schemas.microsoft.com/office/drawing/2014/main" id="{A132CCE4-2AA2-78EA-276E-6CC09A07F69B}"/>
              </a:ext>
            </a:extLst>
          </p:cNvPr>
          <p:cNvSpPr>
            <a:spLocks noChangeArrowheads="1"/>
          </p:cNvSpPr>
          <p:nvPr/>
        </p:nvSpPr>
        <p:spPr bwMode="auto">
          <a:xfrm>
            <a:off x="5543107" y="1724293"/>
            <a:ext cx="2920409" cy="299764"/>
          </a:xfrm>
          <a:prstGeom prst="roundRect">
            <a:avLst>
              <a:gd name="adj" fmla="val 16667"/>
            </a:avLst>
          </a:prstGeom>
          <a:noFill/>
          <a:ln w="38100" algn="ctr">
            <a:solidFill>
              <a:srgbClr val="FF0000"/>
            </a:solidFill>
            <a:round/>
            <a:headEnd/>
            <a:tailEnd/>
          </a:ln>
        </p:spPr>
        <p:txBody>
          <a:bodyPr wrap="none"/>
          <a:lstStyle/>
          <a:p>
            <a:endParaRPr lang="ja-JP" altLang="en-US">
              <a:ea typeface="HGP創英角ｺﾞｼｯｸUB" pitchFamily="50"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4"/>
          <p:cNvSpPr>
            <a:spLocks noChangeArrowheads="1"/>
          </p:cNvSpPr>
          <p:nvPr/>
        </p:nvSpPr>
        <p:spPr bwMode="auto">
          <a:xfrm>
            <a:off x="563665" y="844753"/>
            <a:ext cx="9258760" cy="3508653"/>
          </a:xfrm>
          <a:prstGeom prst="rect">
            <a:avLst/>
          </a:prstGeom>
          <a:noFill/>
          <a:ln w="9525">
            <a:noFill/>
            <a:miter lim="800000"/>
            <a:headEnd/>
            <a:tailEnd/>
          </a:ln>
        </p:spPr>
        <p:txBody>
          <a:bodyPr wrap="square">
            <a:spAutoFit/>
          </a:bodyPr>
          <a:lstStyle/>
          <a:p>
            <a:r>
              <a:rPr lang="en-US" altLang="ja-JP" dirty="0">
                <a:solidFill>
                  <a:srgbClr val="000000"/>
                </a:solidFill>
                <a:latin typeface="HGP創英角ｺﾞｼｯｸUB" pitchFamily="50" charset="-128"/>
                <a:ea typeface="HGP創英角ｺﾞｼｯｸUB" pitchFamily="50" charset="-128"/>
              </a:rPr>
              <a:t>■NEC</a:t>
            </a:r>
            <a:r>
              <a:rPr lang="ja-JP" altLang="en-US" dirty="0">
                <a:solidFill>
                  <a:srgbClr val="000000"/>
                </a:solidFill>
                <a:latin typeface="HGP創英角ｺﾞｼｯｸUB" pitchFamily="50" charset="-128"/>
                <a:ea typeface="HGP創英角ｺﾞｼｯｸUB" pitchFamily="50" charset="-128"/>
              </a:rPr>
              <a:t>㈱　　</a:t>
            </a:r>
            <a:endParaRPr lang="en-US" altLang="ja-JP" dirty="0">
              <a:solidFill>
                <a:srgbClr val="000000"/>
              </a:solidFill>
              <a:latin typeface="HGP創英角ｺﾞｼｯｸUB" pitchFamily="50" charset="-128"/>
              <a:ea typeface="HGP創英角ｺﾞｼｯｸUB" pitchFamily="50" charset="-128"/>
            </a:endParaRPr>
          </a:p>
          <a:p>
            <a:endParaRPr lang="ja-JP" altLang="en-US" sz="1800" dirty="0">
              <a:latin typeface="HGP創英角ｺﾞｼｯｸUB" pitchFamily="50" charset="-128"/>
              <a:ea typeface="HGP創英角ｺﾞｼｯｸUB" pitchFamily="50" charset="-128"/>
            </a:endParaRPr>
          </a:p>
          <a:p>
            <a:r>
              <a:rPr lang="ja-JP" altLang="en-US" dirty="0">
                <a:latin typeface="HGP創英角ｺﾞｼｯｸUB" pitchFamily="50" charset="-128"/>
                <a:ea typeface="HGP創英角ｺﾞｼｯｸUB" pitchFamily="50" charset="-128"/>
              </a:rPr>
              <a:t>■キヤノン電子㈱</a:t>
            </a:r>
          </a:p>
          <a:p>
            <a:endParaRPr lang="ja-JP" altLang="en-US" sz="1800" dirty="0">
              <a:latin typeface="HGP創英角ｺﾞｼｯｸUB" pitchFamily="50" charset="-128"/>
              <a:ea typeface="HGP創英角ｺﾞｼｯｸUB" pitchFamily="50" charset="-128"/>
            </a:endParaRPr>
          </a:p>
          <a:p>
            <a:r>
              <a:rPr lang="ja-JP" altLang="en-US" dirty="0">
                <a:latin typeface="HGP創英角ｺﾞｼｯｸUB" pitchFamily="50" charset="-128"/>
                <a:ea typeface="HGP創英角ｺﾞｼｯｸUB" pitchFamily="50" charset="-128"/>
              </a:rPr>
              <a:t>■シャープ㈱</a:t>
            </a:r>
          </a:p>
          <a:p>
            <a:endParaRPr lang="ja-JP" altLang="en-US" sz="1800" dirty="0">
              <a:latin typeface="HGP創英角ｺﾞｼｯｸUB" pitchFamily="50" charset="-128"/>
              <a:ea typeface="HGP創英角ｺﾞｼｯｸUB" pitchFamily="50" charset="-128"/>
            </a:endParaRPr>
          </a:p>
          <a:p>
            <a:r>
              <a:rPr lang="ja-JP" altLang="en-US" dirty="0">
                <a:latin typeface="HGP創英角ｺﾞｼｯｸUB" pitchFamily="50" charset="-128"/>
                <a:ea typeface="HGP創英角ｺﾞｼｯｸUB" pitchFamily="50" charset="-128"/>
              </a:rPr>
              <a:t>■富士通㈱</a:t>
            </a:r>
            <a:endParaRPr lang="en-US" altLang="ja-JP" dirty="0">
              <a:latin typeface="HGP創英角ｺﾞｼｯｸUB" pitchFamily="50" charset="-128"/>
              <a:ea typeface="HGP創英角ｺﾞｼｯｸUB" pitchFamily="50" charset="-128"/>
            </a:endParaRPr>
          </a:p>
          <a:p>
            <a:r>
              <a:rPr lang="ja-JP" altLang="en-US" dirty="0">
                <a:latin typeface="HGP創英角ｺﾞｼｯｸUB" pitchFamily="50" charset="-128"/>
                <a:ea typeface="HGP創英角ｺﾞｼｯｸUB" pitchFamily="50" charset="-128"/>
              </a:rPr>
              <a:t>　　　　　　　　　　　　　　　　　（五十音順）</a:t>
            </a:r>
            <a:endParaRPr lang="en-US" altLang="ja-JP" dirty="0">
              <a:latin typeface="HGP創英角ｺﾞｼｯｸUB" pitchFamily="50" charset="-128"/>
              <a:ea typeface="HGP創英角ｺﾞｼｯｸUB" pitchFamily="50" charset="-128"/>
            </a:endParaRPr>
          </a:p>
          <a:p>
            <a:endParaRPr lang="en-US" altLang="ja-JP" dirty="0">
              <a:latin typeface="HGP創英角ｺﾞｼｯｸUB" pitchFamily="50" charset="-128"/>
              <a:ea typeface="HGP創英角ｺﾞｼｯｸUB" pitchFamily="50" charset="-128"/>
            </a:endParaRPr>
          </a:p>
          <a:p>
            <a:r>
              <a:rPr lang="en-US" altLang="ja-JP" dirty="0">
                <a:latin typeface="HGP創英角ｺﾞｼｯｸUB" pitchFamily="50" charset="-128"/>
                <a:ea typeface="HGP創英角ｺﾞｼｯｸUB" pitchFamily="50" charset="-128"/>
              </a:rPr>
              <a:t>※</a:t>
            </a:r>
            <a:r>
              <a:rPr lang="ja-JP" altLang="en-US" dirty="0">
                <a:latin typeface="HGP創英角ｺﾞｼｯｸUB" pitchFamily="50" charset="-128"/>
                <a:ea typeface="HGP創英角ｺﾞｼｯｸUB" pitchFamily="50" charset="-128"/>
              </a:rPr>
              <a:t>統計参加会社は上記</a:t>
            </a:r>
            <a:r>
              <a:rPr lang="en-US" altLang="ja-JP" dirty="0">
                <a:latin typeface="HGP創英角ｺﾞｼｯｸUB" pitchFamily="50" charset="-128"/>
                <a:ea typeface="HGP創英角ｺﾞｼｯｸUB" pitchFamily="50" charset="-128"/>
              </a:rPr>
              <a:t>4</a:t>
            </a:r>
            <a:r>
              <a:rPr lang="ja-JP" altLang="en-US" dirty="0">
                <a:latin typeface="HGP創英角ｺﾞｼｯｸUB" pitchFamily="50" charset="-128"/>
                <a:ea typeface="HGP創英角ｺﾞｼｯｸUB" pitchFamily="50" charset="-128"/>
              </a:rPr>
              <a:t>社＋統計のみ参加会社含め　計</a:t>
            </a:r>
            <a:r>
              <a:rPr lang="en-US" altLang="ja-JP" dirty="0">
                <a:latin typeface="HGP創英角ｺﾞｼｯｸUB" pitchFamily="50" charset="-128"/>
                <a:ea typeface="HGP創英角ｺﾞｼｯｸUB" pitchFamily="50" charset="-128"/>
              </a:rPr>
              <a:t>7</a:t>
            </a:r>
            <a:r>
              <a:rPr lang="ja-JP" altLang="en-US" dirty="0">
                <a:latin typeface="HGP創英角ｺﾞｼｯｸUB" pitchFamily="50" charset="-128"/>
                <a:ea typeface="HGP創英角ｺﾞｼｯｸUB" pitchFamily="50" charset="-128"/>
              </a:rPr>
              <a:t>社</a:t>
            </a:r>
            <a:endParaRPr lang="en-US" altLang="ja-JP" dirty="0">
              <a:latin typeface="HGP創英角ｺﾞｼｯｸUB" pitchFamily="50" charset="-128"/>
              <a:ea typeface="HGP創英角ｺﾞｼｯｸUB" pitchFamily="50" charset="-128"/>
            </a:endParaRPr>
          </a:p>
        </p:txBody>
      </p:sp>
      <p:sp>
        <p:nvSpPr>
          <p:cNvPr id="11266" name="Rectangle 2"/>
          <p:cNvSpPr>
            <a:spLocks noGrp="1" noChangeArrowheads="1"/>
          </p:cNvSpPr>
          <p:nvPr>
            <p:ph type="title"/>
          </p:nvPr>
        </p:nvSpPr>
        <p:spPr>
          <a:xfrm>
            <a:off x="357188" y="-12700"/>
            <a:ext cx="8599487" cy="519113"/>
          </a:xfrm>
        </p:spPr>
        <p:txBody>
          <a:bodyPr wrap="square">
            <a:spAutoFit/>
          </a:bodyPr>
          <a:lstStyle/>
          <a:p>
            <a:pPr eaLnBrk="1" hangingPunct="1"/>
            <a:r>
              <a:rPr lang="en-US" altLang="ja-JP" sz="2800" b="0" dirty="0">
                <a:solidFill>
                  <a:schemeClr val="tx1"/>
                </a:solidFill>
                <a:latin typeface="HGP創英角ｺﾞｼｯｸUB" pitchFamily="50" charset="-128"/>
                <a:ea typeface="HGP創英角ｺﾞｼｯｸUB" pitchFamily="50" charset="-128"/>
              </a:rPr>
              <a:t>2024</a:t>
            </a:r>
            <a:r>
              <a:rPr lang="ja-JP" altLang="en-US" sz="2800" b="0" dirty="0">
                <a:solidFill>
                  <a:schemeClr val="tx1"/>
                </a:solidFill>
                <a:latin typeface="HGP創英角ｺﾞｼｯｸUB" pitchFamily="50" charset="-128"/>
                <a:ea typeface="HGP創英角ｺﾞｼｯｸUB" pitchFamily="50" charset="-128"/>
              </a:rPr>
              <a:t>年度　ハンディターミナル専門委員会　参加会社</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901"/>
          <p:cNvSpPr>
            <a:spLocks noChangeArrowheads="1"/>
          </p:cNvSpPr>
          <p:nvPr/>
        </p:nvSpPr>
        <p:spPr bwMode="auto">
          <a:xfrm>
            <a:off x="360363" y="3175"/>
            <a:ext cx="8020050" cy="523220"/>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２．２．５．</a:t>
            </a:r>
            <a:r>
              <a:rPr lang="ja-JP" altLang="en-US" sz="2800" dirty="0">
                <a:latin typeface="HGP創英角ｺﾞｼｯｸUB" pitchFamily="50" charset="-128"/>
                <a:ea typeface="HGP創英角ｺﾞｼｯｸUB" pitchFamily="50" charset="-128"/>
              </a:rPr>
              <a:t>　</a:t>
            </a:r>
            <a:r>
              <a:rPr lang="ja-JP" altLang="en-US" sz="2800" dirty="0">
                <a:solidFill>
                  <a:srgbClr val="000000"/>
                </a:solidFill>
                <a:ea typeface="HGP創英角ｺﾞｼｯｸUB" pitchFamily="50" charset="-128"/>
              </a:rPr>
              <a:t>業種別国内出荷台数　（業種比率）</a:t>
            </a:r>
          </a:p>
        </p:txBody>
      </p:sp>
      <p:sp>
        <p:nvSpPr>
          <p:cNvPr id="7" name="Text Box 5"/>
          <p:cNvSpPr txBox="1">
            <a:spLocks noChangeArrowheads="1"/>
          </p:cNvSpPr>
          <p:nvPr/>
        </p:nvSpPr>
        <p:spPr bwMode="auto">
          <a:xfrm>
            <a:off x="8068479" y="6169839"/>
            <a:ext cx="781050" cy="274637"/>
          </a:xfrm>
          <a:prstGeom prst="rect">
            <a:avLst/>
          </a:prstGeom>
          <a:noFill/>
          <a:ln w="9525">
            <a:noFill/>
            <a:miter lim="800000"/>
            <a:headEnd/>
            <a:tailEnd/>
          </a:ln>
        </p:spPr>
        <p:txBody>
          <a:bodyPr>
            <a:spAutoFit/>
          </a:bodyPr>
          <a:lstStyle/>
          <a:p>
            <a:pPr>
              <a:spcBef>
                <a:spcPct val="50000"/>
              </a:spcBef>
            </a:pPr>
            <a:r>
              <a:rPr lang="ja-JP" altLang="en-US" sz="1200" dirty="0">
                <a:solidFill>
                  <a:srgbClr val="000000"/>
                </a:solidFill>
                <a:ea typeface="HGP創英角ｺﾞｼｯｸUB" pitchFamily="50" charset="-128"/>
              </a:rPr>
              <a:t>（年度）</a:t>
            </a:r>
          </a:p>
        </p:txBody>
      </p:sp>
      <p:sp>
        <p:nvSpPr>
          <p:cNvPr id="4" name="テキスト ボックス 3">
            <a:extLst>
              <a:ext uri="{FF2B5EF4-FFF2-40B4-BE49-F238E27FC236}">
                <a16:creationId xmlns:a16="http://schemas.microsoft.com/office/drawing/2014/main" id="{3E635CF7-6338-47AE-BEA1-91A028958F82}"/>
              </a:ext>
            </a:extLst>
          </p:cNvPr>
          <p:cNvSpPr txBox="1"/>
          <p:nvPr/>
        </p:nvSpPr>
        <p:spPr>
          <a:xfrm>
            <a:off x="582986" y="599850"/>
            <a:ext cx="3175869" cy="307777"/>
          </a:xfrm>
          <a:prstGeom prst="rect">
            <a:avLst/>
          </a:prstGeom>
          <a:noFill/>
        </p:spPr>
        <p:txBody>
          <a:bodyPr wrap="none" rtlCol="0">
            <a:spAutoFit/>
          </a:bodyPr>
          <a:lstStyle/>
          <a:p>
            <a:r>
              <a:rPr lang="ja-JP" altLang="en-US" sz="1400" dirty="0">
                <a:latin typeface="HGP創英角ｺﾞｼｯｸUB" panose="020B0900000000000000" pitchFamily="50" charset="-128"/>
                <a:ea typeface="HGP創英角ｺﾞｼｯｸUB" panose="020B0900000000000000" pitchFamily="50" charset="-128"/>
              </a:rPr>
              <a:t>全体　出荷台数（国内）２０１３～２０２４</a:t>
            </a:r>
            <a:endParaRPr kumimoji="1" lang="ja-JP" altLang="en-US" sz="1400" dirty="0">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4654059F-0A11-4BE6-B59D-57898B36E27F}"/>
              </a:ext>
            </a:extLst>
          </p:cNvPr>
          <p:cNvSpPr txBox="1"/>
          <p:nvPr/>
        </p:nvSpPr>
        <p:spPr>
          <a:xfrm>
            <a:off x="582986" y="854273"/>
            <a:ext cx="1829347" cy="307777"/>
          </a:xfrm>
          <a:prstGeom prst="rect">
            <a:avLst/>
          </a:prstGeom>
          <a:noFill/>
        </p:spPr>
        <p:txBody>
          <a:bodyPr wrap="non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出荷台数　（単位：台）</a:t>
            </a:r>
          </a:p>
        </p:txBody>
      </p:sp>
      <p:graphicFrame>
        <p:nvGraphicFramePr>
          <p:cNvPr id="2" name="オブジェクト 1">
            <a:extLst>
              <a:ext uri="{FF2B5EF4-FFF2-40B4-BE49-F238E27FC236}">
                <a16:creationId xmlns:a16="http://schemas.microsoft.com/office/drawing/2014/main" id="{21E6BD1D-DA14-4BC6-8E3D-F770E2C1097E}"/>
              </a:ext>
            </a:extLst>
          </p:cNvPr>
          <p:cNvGraphicFramePr>
            <a:graphicFrameLocks noChangeAspect="1"/>
          </p:cNvGraphicFramePr>
          <p:nvPr>
            <p:extLst>
              <p:ext uri="{D42A27DB-BD31-4B8C-83A1-F6EECF244321}">
                <p14:modId xmlns:p14="http://schemas.microsoft.com/office/powerpoint/2010/main" val="343908440"/>
              </p:ext>
            </p:extLst>
          </p:nvPr>
        </p:nvGraphicFramePr>
        <p:xfrm>
          <a:off x="651669" y="1205842"/>
          <a:ext cx="8602662" cy="2117725"/>
        </p:xfrm>
        <a:graphic>
          <a:graphicData uri="http://schemas.openxmlformats.org/presentationml/2006/ole">
            <mc:AlternateContent xmlns:mc="http://schemas.openxmlformats.org/markup-compatibility/2006">
              <mc:Choice xmlns:v="urn:schemas-microsoft-com:vml" Requires="v">
                <p:oleObj spid="_x0000_s10285" name="Worksheet" r:id="rId4" imgW="8603015" imgH="2118486" progId="Excel.Sheet.12">
                  <p:embed/>
                </p:oleObj>
              </mc:Choice>
              <mc:Fallback>
                <p:oleObj name="Worksheet" r:id="rId4" imgW="8603015" imgH="2118486" progId="Excel.Sheet.12">
                  <p:embed/>
                  <p:pic>
                    <p:nvPicPr>
                      <p:cNvPr id="0" name=""/>
                      <p:cNvPicPr/>
                      <p:nvPr/>
                    </p:nvPicPr>
                    <p:blipFill>
                      <a:blip r:embed="rId5"/>
                      <a:stretch>
                        <a:fillRect/>
                      </a:stretch>
                    </p:blipFill>
                    <p:spPr>
                      <a:xfrm>
                        <a:off x="651669" y="1205842"/>
                        <a:ext cx="8602662" cy="2117725"/>
                      </a:xfrm>
                      <a:prstGeom prst="rect">
                        <a:avLst/>
                      </a:prstGeom>
                    </p:spPr>
                  </p:pic>
                </p:oleObj>
              </mc:Fallback>
            </mc:AlternateContent>
          </a:graphicData>
        </a:graphic>
      </p:graphicFrame>
      <p:graphicFrame>
        <p:nvGraphicFramePr>
          <p:cNvPr id="12" name="グラフ 11">
            <a:extLst>
              <a:ext uri="{FF2B5EF4-FFF2-40B4-BE49-F238E27FC236}">
                <a16:creationId xmlns:a16="http://schemas.microsoft.com/office/drawing/2014/main" id="{6E918CC5-0D87-4A4D-8F81-BF1174714F96}"/>
              </a:ext>
            </a:extLst>
          </p:cNvPr>
          <p:cNvGraphicFramePr>
            <a:graphicFrameLocks/>
          </p:cNvGraphicFramePr>
          <p:nvPr>
            <p:extLst>
              <p:ext uri="{D42A27DB-BD31-4B8C-83A1-F6EECF244321}">
                <p14:modId xmlns:p14="http://schemas.microsoft.com/office/powerpoint/2010/main" val="1808942287"/>
              </p:ext>
            </p:extLst>
          </p:nvPr>
        </p:nvGraphicFramePr>
        <p:xfrm>
          <a:off x="571138" y="3429000"/>
          <a:ext cx="8870573" cy="315698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7652426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07962" y="674742"/>
            <a:ext cx="9175750" cy="1933575"/>
          </a:xfrm>
          <a:prstGeom prst="rect">
            <a:avLst/>
          </a:prstGeom>
          <a:gradFill rotWithShape="1">
            <a:gsLst>
              <a:gs pos="0">
                <a:srgbClr val="99CCFF"/>
              </a:gs>
              <a:gs pos="50000">
                <a:srgbClr val="CCECFF"/>
              </a:gs>
              <a:gs pos="100000">
                <a:srgbClr val="99CCFF"/>
              </a:gs>
            </a:gsLst>
            <a:lin ang="5400000" scaled="1"/>
          </a:gra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dirty="0">
              <a:ea typeface="HGP創英角ｺﾞｼｯｸUB" pitchFamily="50" charset="-128"/>
            </a:endParaRPr>
          </a:p>
        </p:txBody>
      </p:sp>
      <p:sp>
        <p:nvSpPr>
          <p:cNvPr id="15362" name="Rectangle 3"/>
          <p:cNvSpPr>
            <a:spLocks noChangeArrowheads="1"/>
          </p:cNvSpPr>
          <p:nvPr/>
        </p:nvSpPr>
        <p:spPr bwMode="auto">
          <a:xfrm>
            <a:off x="522288" y="1077913"/>
            <a:ext cx="8270875" cy="954107"/>
          </a:xfrm>
          <a:prstGeom prst="rect">
            <a:avLst/>
          </a:prstGeom>
          <a:noFill/>
          <a:ln w="9525">
            <a:noFill/>
            <a:miter lim="800000"/>
            <a:headEnd/>
            <a:tailEnd/>
          </a:ln>
        </p:spPr>
        <p:txBody>
          <a:bodyPr>
            <a:spAutoFit/>
          </a:bodyPr>
          <a:lstStyle/>
          <a:p>
            <a:r>
              <a:rPr lang="ja-JP" altLang="en-US" sz="2800" dirty="0">
                <a:ea typeface="HGP創英角ｺﾞｼｯｸUB" pitchFamily="50" charset="-128"/>
              </a:rPr>
              <a:t>参考：　アンケート報告</a:t>
            </a:r>
            <a:endParaRPr lang="en-US" altLang="ja-JP" sz="2800" dirty="0">
              <a:ea typeface="HGP創英角ｺﾞｼｯｸUB" pitchFamily="50" charset="-128"/>
            </a:endParaRPr>
          </a:p>
          <a:p>
            <a:r>
              <a:rPr lang="ja-JP" altLang="en-US" sz="2800" dirty="0">
                <a:ea typeface="HGP創英角ｺﾞｼｯｸUB" pitchFamily="50" charset="-128"/>
              </a:rPr>
              <a:t>　　　　　ハンディターミナルの利用実態調査</a:t>
            </a:r>
            <a:endParaRPr lang="en-US" altLang="ja-JP" sz="2800" dirty="0">
              <a:ea typeface="HGP創英角ｺﾞｼｯｸUB" pitchFamily="50" charset="-128"/>
            </a:endParaRPr>
          </a:p>
        </p:txBody>
      </p:sp>
    </p:spTree>
    <p:extLst>
      <p:ext uri="{BB962C8B-B14F-4D97-AF65-F5344CB8AC3E}">
        <p14:creationId xmlns:p14="http://schemas.microsoft.com/office/powerpoint/2010/main" val="591924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18">
            <a:extLst>
              <a:ext uri="{FF2B5EF4-FFF2-40B4-BE49-F238E27FC236}">
                <a16:creationId xmlns:a16="http://schemas.microsoft.com/office/drawing/2014/main" id="{87371CDB-F998-4848-8242-6438549EAE4F}"/>
              </a:ext>
            </a:extLst>
          </p:cNvPr>
          <p:cNvSpPr>
            <a:spLocks noChangeArrowheads="1"/>
          </p:cNvSpPr>
          <p:nvPr/>
        </p:nvSpPr>
        <p:spPr bwMode="auto">
          <a:xfrm>
            <a:off x="360363" y="3175"/>
            <a:ext cx="6329362" cy="523220"/>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１．　調査の概要</a:t>
            </a:r>
          </a:p>
        </p:txBody>
      </p:sp>
      <p:sp>
        <p:nvSpPr>
          <p:cNvPr id="5" name="テキスト プレースホルダー 7">
            <a:extLst>
              <a:ext uri="{FF2B5EF4-FFF2-40B4-BE49-F238E27FC236}">
                <a16:creationId xmlns:a16="http://schemas.microsoft.com/office/drawing/2014/main" id="{3929E089-E06E-EE48-A29E-CA4C6357FA13}"/>
              </a:ext>
            </a:extLst>
          </p:cNvPr>
          <p:cNvSpPr>
            <a:spLocks noGrp="1"/>
          </p:cNvSpPr>
          <p:nvPr/>
        </p:nvSpPr>
        <p:spPr>
          <a:xfrm>
            <a:off x="270768" y="658737"/>
            <a:ext cx="1677988" cy="540000"/>
          </a:xfrm>
          <a:prstGeom prst="rect">
            <a:avLst/>
          </a:prstGeom>
          <a:solidFill>
            <a:srgbClr val="0070C0"/>
          </a:solidFill>
        </p:spPr>
        <p:txBody>
          <a:bodyPr vert="horz" lIns="0" tIns="45720" rIns="91440" bIns="45720" rtlCol="0" anchor="ctr">
            <a:normAutofit/>
          </a:bodyPr>
          <a:lstStyle>
            <a:lvl1pPr marL="228606" indent="-228606" algn="ctr" defTabSz="914423" rtl="0" eaLnBrk="1" latinLnBrk="0" hangingPunct="1">
              <a:lnSpc>
                <a:spcPct val="90000"/>
              </a:lnSpc>
              <a:spcBef>
                <a:spcPts val="1000"/>
              </a:spcBef>
              <a:buFont typeface="Arial"/>
              <a:buChar char="•"/>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marL="0" indent="0">
              <a:buNone/>
            </a:pPr>
            <a:r>
              <a:rPr lang="ja-JP" altLang="en-US" sz="1600" dirty="0">
                <a:solidFill>
                  <a:schemeClr val="bg1"/>
                </a:solidFill>
                <a:latin typeface="HGP創英角ｺﾞｼｯｸUB" panose="020B0900000000000000" pitchFamily="50" charset="-128"/>
                <a:ea typeface="HGP創英角ｺﾞｼｯｸUB" panose="020B0900000000000000" pitchFamily="50" charset="-128"/>
              </a:rPr>
              <a:t>調査名</a:t>
            </a:r>
          </a:p>
        </p:txBody>
      </p:sp>
      <p:sp>
        <p:nvSpPr>
          <p:cNvPr id="6" name="テキスト プレースホルダー 14">
            <a:extLst>
              <a:ext uri="{FF2B5EF4-FFF2-40B4-BE49-F238E27FC236}">
                <a16:creationId xmlns:a16="http://schemas.microsoft.com/office/drawing/2014/main" id="{40CD98EC-D79A-9743-B51D-8521693F465D}"/>
              </a:ext>
            </a:extLst>
          </p:cNvPr>
          <p:cNvSpPr>
            <a:spLocks noGrp="1"/>
          </p:cNvSpPr>
          <p:nvPr/>
        </p:nvSpPr>
        <p:spPr>
          <a:xfrm>
            <a:off x="2048666" y="660543"/>
            <a:ext cx="7586565" cy="540000"/>
          </a:xfrm>
          <a:prstGeom prst="rect">
            <a:avLst/>
          </a:prstGeom>
          <a:solidFill>
            <a:schemeClr val="bg1">
              <a:lumMod val="95000"/>
            </a:schemeClr>
          </a:solidFill>
          <a:ln>
            <a:noFill/>
          </a:ln>
        </p:spPr>
        <p:txBody>
          <a:bodyPr vert="horz" lIns="0" tIns="45720" rIns="91440" bIns="45720" rtlCol="0" anchor="ctr">
            <a:noAutofit/>
          </a:bodyPr>
          <a:lstStyle>
            <a:lvl1pPr marL="0" marR="0" indent="0" algn="l" defTabSz="914423" rtl="0" eaLnBrk="1" fontAlgn="auto" latinLnBrk="0" hangingPunct="1">
              <a:lnSpc>
                <a:spcPct val="100000"/>
              </a:lnSpc>
              <a:spcBef>
                <a:spcPts val="0"/>
              </a:spcBef>
              <a:spcAft>
                <a:spcPts val="0"/>
              </a:spcAft>
              <a:buClrTx/>
              <a:buSzTx/>
              <a:buFont typeface="Arial"/>
              <a:buNone/>
              <a:tabLst/>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lvl="0">
              <a:defRPr/>
            </a:pP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ハンディターミナルを含む業務用モバイル情報端末のユーザーアンケート調査</a:t>
            </a:r>
            <a:endParaRPr lang="ja-JP" altLang="en-US" sz="1050" dirty="0">
              <a:latin typeface="HGP創英角ｺﾞｼｯｸUB" panose="020B0900000000000000" pitchFamily="50" charset="-128"/>
              <a:ea typeface="HGP創英角ｺﾞｼｯｸUB" panose="020B0900000000000000" pitchFamily="50" charset="-128"/>
            </a:endParaRPr>
          </a:p>
        </p:txBody>
      </p:sp>
      <p:sp>
        <p:nvSpPr>
          <p:cNvPr id="7" name="テキスト プレースホルダー 7">
            <a:extLst>
              <a:ext uri="{FF2B5EF4-FFF2-40B4-BE49-F238E27FC236}">
                <a16:creationId xmlns:a16="http://schemas.microsoft.com/office/drawing/2014/main" id="{796267E1-DD94-4B65-AB7F-D9ABFEF5A671}"/>
              </a:ext>
            </a:extLst>
          </p:cNvPr>
          <p:cNvSpPr>
            <a:spLocks noGrp="1"/>
          </p:cNvSpPr>
          <p:nvPr/>
        </p:nvSpPr>
        <p:spPr>
          <a:xfrm>
            <a:off x="270768" y="1302697"/>
            <a:ext cx="1677988" cy="540000"/>
          </a:xfrm>
          <a:prstGeom prst="rect">
            <a:avLst/>
          </a:prstGeom>
          <a:solidFill>
            <a:srgbClr val="0070C0"/>
          </a:solidFill>
        </p:spPr>
        <p:txBody>
          <a:bodyPr vert="horz" lIns="0" tIns="45720" rIns="91440" bIns="45720" rtlCol="0" anchor="ctr">
            <a:normAutofit/>
          </a:bodyPr>
          <a:lstStyle>
            <a:lvl1pPr marL="228606" indent="-228606" algn="ctr" defTabSz="914423" rtl="0" eaLnBrk="1" latinLnBrk="0" hangingPunct="1">
              <a:lnSpc>
                <a:spcPct val="90000"/>
              </a:lnSpc>
              <a:spcBef>
                <a:spcPts val="1000"/>
              </a:spcBef>
              <a:buFont typeface="Arial"/>
              <a:buChar char="•"/>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marL="0" indent="0">
              <a:buNone/>
            </a:pPr>
            <a:r>
              <a:rPr lang="ja-JP" altLang="en-US" sz="1600" dirty="0">
                <a:solidFill>
                  <a:schemeClr val="bg1"/>
                </a:solidFill>
                <a:latin typeface="HGP創英角ｺﾞｼｯｸUB" panose="020B0900000000000000" pitchFamily="50" charset="-128"/>
                <a:ea typeface="HGP創英角ｺﾞｼｯｸUB" panose="020B0900000000000000" pitchFamily="50" charset="-128"/>
              </a:rPr>
              <a:t>調査期間</a:t>
            </a:r>
          </a:p>
        </p:txBody>
      </p:sp>
      <p:sp>
        <p:nvSpPr>
          <p:cNvPr id="8" name="テキスト プレースホルダー 14">
            <a:extLst>
              <a:ext uri="{FF2B5EF4-FFF2-40B4-BE49-F238E27FC236}">
                <a16:creationId xmlns:a16="http://schemas.microsoft.com/office/drawing/2014/main" id="{154C69F5-12DF-4817-BFEA-7938FC568605}"/>
              </a:ext>
            </a:extLst>
          </p:cNvPr>
          <p:cNvSpPr>
            <a:spLocks noGrp="1"/>
          </p:cNvSpPr>
          <p:nvPr/>
        </p:nvSpPr>
        <p:spPr>
          <a:xfrm>
            <a:off x="2048665" y="1297782"/>
            <a:ext cx="7586565" cy="540000"/>
          </a:xfrm>
          <a:prstGeom prst="rect">
            <a:avLst/>
          </a:prstGeom>
          <a:solidFill>
            <a:schemeClr val="bg1">
              <a:lumMod val="95000"/>
            </a:schemeClr>
          </a:solidFill>
          <a:ln>
            <a:noFill/>
          </a:ln>
        </p:spPr>
        <p:txBody>
          <a:bodyPr vert="horz" lIns="0" tIns="45720" rIns="91440" bIns="45720" rtlCol="0" anchor="ctr">
            <a:noAutofit/>
          </a:bodyPr>
          <a:lstStyle>
            <a:lvl1pPr marL="0" marR="0" indent="0" algn="l" defTabSz="914423" rtl="0" eaLnBrk="1" fontAlgn="auto" latinLnBrk="0" hangingPunct="1">
              <a:lnSpc>
                <a:spcPct val="100000"/>
              </a:lnSpc>
              <a:spcBef>
                <a:spcPts val="0"/>
              </a:spcBef>
              <a:spcAft>
                <a:spcPts val="0"/>
              </a:spcAft>
              <a:buClrTx/>
              <a:buSzTx/>
              <a:buFont typeface="Arial"/>
              <a:buNone/>
              <a:tabLst/>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lvl="0">
              <a:defRPr/>
            </a:pP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2025</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年</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4</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月</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11</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日</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金</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2025</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年</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4</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月</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14</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日</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月</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endParaRPr lang="ja-JP" altLang="en-US" sz="1050" dirty="0">
              <a:latin typeface="HGP創英角ｺﾞｼｯｸUB" panose="020B0900000000000000" pitchFamily="50" charset="-128"/>
              <a:ea typeface="HGP創英角ｺﾞｼｯｸUB" panose="020B0900000000000000" pitchFamily="50" charset="-128"/>
            </a:endParaRPr>
          </a:p>
        </p:txBody>
      </p:sp>
      <p:sp>
        <p:nvSpPr>
          <p:cNvPr id="9" name="テキスト プレースホルダー 7">
            <a:extLst>
              <a:ext uri="{FF2B5EF4-FFF2-40B4-BE49-F238E27FC236}">
                <a16:creationId xmlns:a16="http://schemas.microsoft.com/office/drawing/2014/main" id="{E5261E34-39EC-4A03-BA95-66C3D467B5D8}"/>
              </a:ext>
            </a:extLst>
          </p:cNvPr>
          <p:cNvSpPr>
            <a:spLocks noGrp="1"/>
          </p:cNvSpPr>
          <p:nvPr/>
        </p:nvSpPr>
        <p:spPr>
          <a:xfrm>
            <a:off x="270768" y="1935021"/>
            <a:ext cx="1677988" cy="540000"/>
          </a:xfrm>
          <a:prstGeom prst="rect">
            <a:avLst/>
          </a:prstGeom>
          <a:solidFill>
            <a:srgbClr val="0070C0"/>
          </a:solidFill>
        </p:spPr>
        <p:txBody>
          <a:bodyPr vert="horz" lIns="0" tIns="45720" rIns="91440" bIns="45720" rtlCol="0" anchor="ctr">
            <a:normAutofit/>
          </a:bodyPr>
          <a:lstStyle>
            <a:lvl1pPr marL="228606" indent="-228606" algn="ctr" defTabSz="914423" rtl="0" eaLnBrk="1" latinLnBrk="0" hangingPunct="1">
              <a:lnSpc>
                <a:spcPct val="90000"/>
              </a:lnSpc>
              <a:spcBef>
                <a:spcPts val="1000"/>
              </a:spcBef>
              <a:buFont typeface="Arial"/>
              <a:buChar char="•"/>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marL="0" indent="0">
              <a:buNone/>
            </a:pPr>
            <a:r>
              <a:rPr lang="ja-JP" altLang="en-US" sz="1600" dirty="0">
                <a:solidFill>
                  <a:schemeClr val="bg1"/>
                </a:solidFill>
                <a:latin typeface="HGP創英角ｺﾞｼｯｸUB" panose="020B0900000000000000" pitchFamily="50" charset="-128"/>
                <a:ea typeface="HGP創英角ｺﾞｼｯｸUB" panose="020B0900000000000000" pitchFamily="50" charset="-128"/>
              </a:rPr>
              <a:t>実施方法</a:t>
            </a:r>
          </a:p>
        </p:txBody>
      </p:sp>
      <p:sp>
        <p:nvSpPr>
          <p:cNvPr id="10" name="テキスト プレースホルダー 14">
            <a:extLst>
              <a:ext uri="{FF2B5EF4-FFF2-40B4-BE49-F238E27FC236}">
                <a16:creationId xmlns:a16="http://schemas.microsoft.com/office/drawing/2014/main" id="{4A4281AB-E2F0-4D02-A088-9C191BE56851}"/>
              </a:ext>
            </a:extLst>
          </p:cNvPr>
          <p:cNvSpPr>
            <a:spLocks noGrp="1"/>
          </p:cNvSpPr>
          <p:nvPr/>
        </p:nvSpPr>
        <p:spPr>
          <a:xfrm>
            <a:off x="2048666" y="1936827"/>
            <a:ext cx="7586565" cy="540000"/>
          </a:xfrm>
          <a:prstGeom prst="rect">
            <a:avLst/>
          </a:prstGeom>
          <a:solidFill>
            <a:schemeClr val="bg1">
              <a:lumMod val="95000"/>
            </a:schemeClr>
          </a:solidFill>
          <a:ln>
            <a:noFill/>
          </a:ln>
        </p:spPr>
        <p:txBody>
          <a:bodyPr vert="horz" lIns="0" tIns="45720" rIns="91440" bIns="45720" rtlCol="0" anchor="ctr">
            <a:noAutofit/>
          </a:bodyPr>
          <a:lstStyle>
            <a:lvl1pPr marL="0" marR="0" indent="0" algn="l" defTabSz="914423" rtl="0" eaLnBrk="1" fontAlgn="auto" latinLnBrk="0" hangingPunct="1">
              <a:lnSpc>
                <a:spcPct val="100000"/>
              </a:lnSpc>
              <a:spcBef>
                <a:spcPts val="0"/>
              </a:spcBef>
              <a:spcAft>
                <a:spcPts val="0"/>
              </a:spcAft>
              <a:buClrTx/>
              <a:buSzTx/>
              <a:buFont typeface="Arial"/>
              <a:buNone/>
              <a:tabLst/>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lvl="0">
              <a:defRPr/>
            </a:pP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インターネット定量調査</a:t>
            </a:r>
            <a:endParaRPr lang="ja-JP" altLang="en-US" sz="1050" dirty="0">
              <a:latin typeface="HGP創英角ｺﾞｼｯｸUB" panose="020B0900000000000000" pitchFamily="50" charset="-128"/>
              <a:ea typeface="HGP創英角ｺﾞｼｯｸUB" panose="020B0900000000000000" pitchFamily="50" charset="-128"/>
            </a:endParaRPr>
          </a:p>
        </p:txBody>
      </p:sp>
      <p:sp>
        <p:nvSpPr>
          <p:cNvPr id="11" name="テキスト プレースホルダー 7">
            <a:extLst>
              <a:ext uri="{FF2B5EF4-FFF2-40B4-BE49-F238E27FC236}">
                <a16:creationId xmlns:a16="http://schemas.microsoft.com/office/drawing/2014/main" id="{A897A36E-2650-44AF-B5CC-541C332DF9EE}"/>
              </a:ext>
            </a:extLst>
          </p:cNvPr>
          <p:cNvSpPr>
            <a:spLocks noGrp="1"/>
          </p:cNvSpPr>
          <p:nvPr/>
        </p:nvSpPr>
        <p:spPr>
          <a:xfrm>
            <a:off x="270767" y="2549726"/>
            <a:ext cx="1677988" cy="1360067"/>
          </a:xfrm>
          <a:prstGeom prst="rect">
            <a:avLst/>
          </a:prstGeom>
          <a:solidFill>
            <a:srgbClr val="0070C0"/>
          </a:solidFill>
        </p:spPr>
        <p:txBody>
          <a:bodyPr vert="horz" lIns="0" tIns="45720" rIns="91440" bIns="45720" rtlCol="0" anchor="ctr">
            <a:normAutofit/>
          </a:bodyPr>
          <a:lstStyle>
            <a:lvl1pPr marL="228606" indent="-228606" algn="ctr" defTabSz="914423" rtl="0" eaLnBrk="1" latinLnBrk="0" hangingPunct="1">
              <a:lnSpc>
                <a:spcPct val="90000"/>
              </a:lnSpc>
              <a:spcBef>
                <a:spcPts val="1000"/>
              </a:spcBef>
              <a:buFont typeface="Arial"/>
              <a:buChar char="•"/>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marL="0" indent="0">
              <a:buNone/>
            </a:pPr>
            <a:r>
              <a:rPr lang="ja-JP" altLang="en-US" sz="1600" dirty="0">
                <a:solidFill>
                  <a:schemeClr val="bg1"/>
                </a:solidFill>
                <a:latin typeface="HGP創英角ｺﾞｼｯｸUB" panose="020B0900000000000000" pitchFamily="50" charset="-128"/>
                <a:ea typeface="HGP創英角ｺﾞｼｯｸUB" panose="020B0900000000000000" pitchFamily="50" charset="-128"/>
              </a:rPr>
              <a:t>調査対象</a:t>
            </a:r>
          </a:p>
        </p:txBody>
      </p:sp>
      <p:sp>
        <p:nvSpPr>
          <p:cNvPr id="12" name="テキスト プレースホルダー 14">
            <a:extLst>
              <a:ext uri="{FF2B5EF4-FFF2-40B4-BE49-F238E27FC236}">
                <a16:creationId xmlns:a16="http://schemas.microsoft.com/office/drawing/2014/main" id="{AFD457E1-D5E1-4492-BB44-55FC8D5560F4}"/>
              </a:ext>
            </a:extLst>
          </p:cNvPr>
          <p:cNvSpPr>
            <a:spLocks noGrp="1"/>
          </p:cNvSpPr>
          <p:nvPr/>
        </p:nvSpPr>
        <p:spPr>
          <a:xfrm>
            <a:off x="2048665" y="2551533"/>
            <a:ext cx="7586565" cy="1360068"/>
          </a:xfrm>
          <a:prstGeom prst="rect">
            <a:avLst/>
          </a:prstGeom>
          <a:solidFill>
            <a:schemeClr val="bg1">
              <a:lumMod val="95000"/>
            </a:schemeClr>
          </a:solidFill>
          <a:ln>
            <a:noFill/>
          </a:ln>
        </p:spPr>
        <p:txBody>
          <a:bodyPr vert="horz" lIns="0" tIns="45720" rIns="91440" bIns="45720" rtlCol="0" anchor="ctr">
            <a:noAutofit/>
          </a:bodyPr>
          <a:lstStyle>
            <a:lvl1pPr marL="0" marR="0" indent="0" algn="l" defTabSz="914423" rtl="0" eaLnBrk="1" fontAlgn="auto" latinLnBrk="0" hangingPunct="1">
              <a:lnSpc>
                <a:spcPct val="100000"/>
              </a:lnSpc>
              <a:spcBef>
                <a:spcPts val="0"/>
              </a:spcBef>
              <a:spcAft>
                <a:spcPts val="0"/>
              </a:spcAft>
              <a:buClrTx/>
              <a:buSzTx/>
              <a:buFont typeface="Arial"/>
              <a:buNone/>
              <a:tabLst/>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lvl="0">
              <a:defRPr/>
            </a:pP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 性別</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男女</a:t>
            </a:r>
          </a:p>
          <a:p>
            <a:pPr lvl="0">
              <a:defRPr/>
            </a:pP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 年齢</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:20</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歳</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-69</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歳</a:t>
            </a:r>
          </a:p>
          <a:p>
            <a:pPr lvl="0">
              <a:defRPr/>
            </a:pP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ハンディターミナルの利用に関連がある業界</a:t>
            </a:r>
            <a:endPar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endParaRPr>
          </a:p>
          <a:p>
            <a:pPr lvl="0">
              <a:defRPr/>
            </a:pP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製造</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建設</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倉庫・物流・運輸</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流通・卸売・小売</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金融・保険・証券</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電気・ガス・水道</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医療・介護</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公共・文教・図書館</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サービス</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その他</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にお勤めの方</a:t>
            </a:r>
          </a:p>
        </p:txBody>
      </p:sp>
      <p:sp>
        <p:nvSpPr>
          <p:cNvPr id="15" name="テキスト プレースホルダー 7">
            <a:extLst>
              <a:ext uri="{FF2B5EF4-FFF2-40B4-BE49-F238E27FC236}">
                <a16:creationId xmlns:a16="http://schemas.microsoft.com/office/drawing/2014/main" id="{4B4460AC-EEFA-42CB-9D9B-026DBFBED69A}"/>
              </a:ext>
            </a:extLst>
          </p:cNvPr>
          <p:cNvSpPr>
            <a:spLocks noGrp="1"/>
          </p:cNvSpPr>
          <p:nvPr/>
        </p:nvSpPr>
        <p:spPr>
          <a:xfrm>
            <a:off x="270767" y="3984498"/>
            <a:ext cx="1677988" cy="540000"/>
          </a:xfrm>
          <a:prstGeom prst="rect">
            <a:avLst/>
          </a:prstGeom>
          <a:solidFill>
            <a:srgbClr val="0070C0"/>
          </a:solidFill>
        </p:spPr>
        <p:txBody>
          <a:bodyPr vert="horz" lIns="0" tIns="45720" rIns="91440" bIns="45720" rtlCol="0" anchor="ctr">
            <a:normAutofit/>
          </a:bodyPr>
          <a:lstStyle>
            <a:lvl1pPr marL="228606" indent="-228606" algn="ctr" defTabSz="914423" rtl="0" eaLnBrk="1" latinLnBrk="0" hangingPunct="1">
              <a:lnSpc>
                <a:spcPct val="90000"/>
              </a:lnSpc>
              <a:spcBef>
                <a:spcPts val="1000"/>
              </a:spcBef>
              <a:buFont typeface="Arial"/>
              <a:buChar char="•"/>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marL="0" indent="0">
              <a:buNone/>
            </a:pPr>
            <a:r>
              <a:rPr lang="ja-JP" altLang="en-US" sz="1600" dirty="0">
                <a:solidFill>
                  <a:schemeClr val="bg1"/>
                </a:solidFill>
                <a:latin typeface="HGP創英角ｺﾞｼｯｸUB" panose="020B0900000000000000" pitchFamily="50" charset="-128"/>
                <a:ea typeface="HGP創英角ｺﾞｼｯｸUB" panose="020B0900000000000000" pitchFamily="50" charset="-128"/>
              </a:rPr>
              <a:t>調査サンプル</a:t>
            </a:r>
          </a:p>
        </p:txBody>
      </p:sp>
      <p:sp>
        <p:nvSpPr>
          <p:cNvPr id="16" name="テキスト プレースホルダー 14">
            <a:extLst>
              <a:ext uri="{FF2B5EF4-FFF2-40B4-BE49-F238E27FC236}">
                <a16:creationId xmlns:a16="http://schemas.microsoft.com/office/drawing/2014/main" id="{EC30353A-E6A0-4CC5-A8FA-ABA72FC539B7}"/>
              </a:ext>
            </a:extLst>
          </p:cNvPr>
          <p:cNvSpPr>
            <a:spLocks noGrp="1"/>
          </p:cNvSpPr>
          <p:nvPr/>
        </p:nvSpPr>
        <p:spPr>
          <a:xfrm>
            <a:off x="2048665" y="3986304"/>
            <a:ext cx="7586565" cy="540000"/>
          </a:xfrm>
          <a:prstGeom prst="rect">
            <a:avLst/>
          </a:prstGeom>
          <a:solidFill>
            <a:schemeClr val="bg1">
              <a:lumMod val="95000"/>
            </a:schemeClr>
          </a:solidFill>
          <a:ln>
            <a:noFill/>
          </a:ln>
        </p:spPr>
        <p:txBody>
          <a:bodyPr vert="horz" lIns="0" tIns="45720" rIns="91440" bIns="45720" rtlCol="0" anchor="ctr">
            <a:noAutofit/>
          </a:bodyPr>
          <a:lstStyle>
            <a:lvl1pPr marL="0" marR="0" indent="0" algn="l" defTabSz="914423" rtl="0" eaLnBrk="1" fontAlgn="auto" latinLnBrk="0" hangingPunct="1">
              <a:lnSpc>
                <a:spcPct val="100000"/>
              </a:lnSpc>
              <a:spcBef>
                <a:spcPts val="0"/>
              </a:spcBef>
              <a:spcAft>
                <a:spcPts val="0"/>
              </a:spcAft>
              <a:buClrTx/>
              <a:buSzTx/>
              <a:buFont typeface="Arial"/>
              <a:buNone/>
              <a:tabLst/>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a:defRPr/>
            </a:pPr>
            <a:r>
              <a:rPr lang="ja-JP" altLang="en-US" sz="1600" dirty="0">
                <a:solidFill>
                  <a:srgbClr val="262626"/>
                </a:solidFill>
                <a:latin typeface="HGP創英角ｺﾞｼｯｸUB" panose="020B0900000000000000" pitchFamily="50" charset="-128"/>
                <a:ea typeface="HGP創英角ｺﾞｼｯｸUB" panose="020B0900000000000000" pitchFamily="50" charset="-128"/>
              </a:rPr>
              <a:t>スクリーニング通過　有効サンプル数：　</a:t>
            </a:r>
            <a:r>
              <a:rPr lang="en-US" altLang="ja-JP" sz="1600" dirty="0">
                <a:solidFill>
                  <a:srgbClr val="262626"/>
                </a:solidFill>
                <a:latin typeface="HGP創英角ｺﾞｼｯｸUB" panose="020B0900000000000000" pitchFamily="50" charset="-128"/>
                <a:ea typeface="HGP創英角ｺﾞｼｯｸUB" panose="020B0900000000000000" pitchFamily="50" charset="-128"/>
              </a:rPr>
              <a:t>300</a:t>
            </a:r>
            <a:r>
              <a:rPr lang="ja-JP" altLang="en-US" sz="1600" dirty="0">
                <a:solidFill>
                  <a:srgbClr val="262626"/>
                </a:solidFill>
                <a:latin typeface="HGP創英角ｺﾞｼｯｸUB" panose="020B0900000000000000" pitchFamily="50" charset="-128"/>
                <a:ea typeface="HGP創英角ｺﾞｼｯｸUB" panose="020B0900000000000000" pitchFamily="50" charset="-128"/>
              </a:rPr>
              <a:t>サンプル</a:t>
            </a:r>
            <a:endParaRPr lang="ja-JP" altLang="en-US" sz="1050" dirty="0">
              <a:latin typeface="HGP創英角ｺﾞｼｯｸUB" panose="020B0900000000000000" pitchFamily="50" charset="-128"/>
              <a:ea typeface="HGP創英角ｺﾞｼｯｸUB" panose="020B0900000000000000" pitchFamily="50" charset="-128"/>
            </a:endParaRPr>
          </a:p>
          <a:p>
            <a:pPr lvl="0">
              <a:defRPr/>
            </a:pP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　</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スクリーニング調査：　</a:t>
            </a:r>
            <a:r>
              <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10,000</a:t>
            </a:r>
            <a:r>
              <a:rPr lang="ja-JP" altLang="en-US"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　サンプル</a:t>
            </a:r>
            <a:endParaRPr lang="en-US" altLang="ja-JP" sz="16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endParaRPr>
          </a:p>
        </p:txBody>
      </p:sp>
      <p:sp>
        <p:nvSpPr>
          <p:cNvPr id="17" name="テキスト プレースホルダー 7">
            <a:extLst>
              <a:ext uri="{FF2B5EF4-FFF2-40B4-BE49-F238E27FC236}">
                <a16:creationId xmlns:a16="http://schemas.microsoft.com/office/drawing/2014/main" id="{6C61106D-EA87-4F95-B63E-B4604834B887}"/>
              </a:ext>
            </a:extLst>
          </p:cNvPr>
          <p:cNvSpPr>
            <a:spLocks noGrp="1"/>
          </p:cNvSpPr>
          <p:nvPr/>
        </p:nvSpPr>
        <p:spPr>
          <a:xfrm>
            <a:off x="270767" y="4599201"/>
            <a:ext cx="1677988" cy="1596449"/>
          </a:xfrm>
          <a:prstGeom prst="rect">
            <a:avLst/>
          </a:prstGeom>
          <a:solidFill>
            <a:srgbClr val="0070C0"/>
          </a:solidFill>
        </p:spPr>
        <p:txBody>
          <a:bodyPr vert="horz" lIns="0" tIns="45720" rIns="91440" bIns="45720" rtlCol="0" anchor="ctr">
            <a:normAutofit/>
          </a:bodyPr>
          <a:lstStyle>
            <a:lvl1pPr marL="228606" indent="-228606" algn="ctr" defTabSz="914423" rtl="0" eaLnBrk="1" latinLnBrk="0" hangingPunct="1">
              <a:lnSpc>
                <a:spcPct val="90000"/>
              </a:lnSpc>
              <a:spcBef>
                <a:spcPts val="1000"/>
              </a:spcBef>
              <a:buFont typeface="Arial"/>
              <a:buChar char="•"/>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marL="0" indent="0">
              <a:buNone/>
            </a:pPr>
            <a:r>
              <a:rPr lang="ja-JP" altLang="en-US" sz="1600" dirty="0">
                <a:solidFill>
                  <a:schemeClr val="bg1"/>
                </a:solidFill>
                <a:latin typeface="HGP創英角ｺﾞｼｯｸUB" panose="020B0900000000000000" pitchFamily="50" charset="-128"/>
                <a:ea typeface="HGP創英角ｺﾞｼｯｸUB" panose="020B0900000000000000" pitchFamily="50" charset="-128"/>
              </a:rPr>
              <a:t>調査項目</a:t>
            </a:r>
          </a:p>
        </p:txBody>
      </p:sp>
      <p:sp>
        <p:nvSpPr>
          <p:cNvPr id="18" name="テキスト プレースホルダー 14">
            <a:extLst>
              <a:ext uri="{FF2B5EF4-FFF2-40B4-BE49-F238E27FC236}">
                <a16:creationId xmlns:a16="http://schemas.microsoft.com/office/drawing/2014/main" id="{D2E6AA75-B2F7-424D-9060-7FEC734C996F}"/>
              </a:ext>
            </a:extLst>
          </p:cNvPr>
          <p:cNvSpPr>
            <a:spLocks noGrp="1"/>
          </p:cNvSpPr>
          <p:nvPr/>
        </p:nvSpPr>
        <p:spPr>
          <a:xfrm>
            <a:off x="2048665" y="4601008"/>
            <a:ext cx="3386935" cy="1596449"/>
          </a:xfrm>
          <a:prstGeom prst="rect">
            <a:avLst/>
          </a:prstGeom>
          <a:solidFill>
            <a:schemeClr val="bg1">
              <a:lumMod val="95000"/>
            </a:schemeClr>
          </a:solidFill>
          <a:ln>
            <a:noFill/>
          </a:ln>
        </p:spPr>
        <p:txBody>
          <a:bodyPr vert="horz" lIns="0" tIns="45720" rIns="91440" bIns="45720" rtlCol="0" anchor="t" anchorCtr="0">
            <a:noAutofit/>
          </a:bodyPr>
          <a:lstStyle>
            <a:lvl1pPr marL="0" marR="0" indent="0" algn="l" defTabSz="914423" rtl="0" eaLnBrk="1" fontAlgn="auto" latinLnBrk="0" hangingPunct="1">
              <a:lnSpc>
                <a:spcPct val="100000"/>
              </a:lnSpc>
              <a:spcBef>
                <a:spcPts val="0"/>
              </a:spcBef>
              <a:spcAft>
                <a:spcPts val="0"/>
              </a:spcAft>
              <a:buClrTx/>
              <a:buSzTx/>
              <a:buFont typeface="Arial"/>
              <a:buNone/>
              <a:tabLst/>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lvl="0">
              <a:defRPr/>
            </a:pP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◆業務用モバイル情報端末の使用状況</a:t>
            </a:r>
          </a:p>
          <a:p>
            <a:pPr lvl="0">
              <a:defRPr/>
            </a:pP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◆最も新しい端末の製品タイプ</a:t>
            </a:r>
          </a:p>
          <a:p>
            <a:pPr lvl="0">
              <a:defRPr/>
            </a:pP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◆最も新しい端末の使用</a:t>
            </a:r>
            <a:r>
              <a:rPr lang="en-US" altLang="ja-JP"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OS</a:t>
            </a:r>
          </a:p>
          <a:p>
            <a:pPr lvl="0">
              <a:defRPr/>
            </a:pPr>
            <a:r>
              <a:rPr lang="en-US" altLang="ja-JP"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a:t>
            </a: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最も新しい端末の使用台数</a:t>
            </a:r>
          </a:p>
          <a:p>
            <a:pPr lvl="0">
              <a:defRPr/>
            </a:pP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◆最も新しい端末の選定重視ポイント</a:t>
            </a:r>
          </a:p>
          <a:p>
            <a:pPr lvl="0">
              <a:defRPr/>
            </a:pP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◆最も新しい端末の使用用途（目的）</a:t>
            </a:r>
          </a:p>
        </p:txBody>
      </p:sp>
      <p:sp>
        <p:nvSpPr>
          <p:cNvPr id="21" name="テキスト プレースホルダー 14">
            <a:extLst>
              <a:ext uri="{FF2B5EF4-FFF2-40B4-BE49-F238E27FC236}">
                <a16:creationId xmlns:a16="http://schemas.microsoft.com/office/drawing/2014/main" id="{9943DD79-1865-48EF-87EF-3F9274124AB2}"/>
              </a:ext>
            </a:extLst>
          </p:cNvPr>
          <p:cNvSpPr>
            <a:spLocks noGrp="1"/>
          </p:cNvSpPr>
          <p:nvPr/>
        </p:nvSpPr>
        <p:spPr>
          <a:xfrm>
            <a:off x="5313681" y="4599201"/>
            <a:ext cx="4321550" cy="1596450"/>
          </a:xfrm>
          <a:prstGeom prst="rect">
            <a:avLst/>
          </a:prstGeom>
          <a:solidFill>
            <a:schemeClr val="bg1">
              <a:lumMod val="95000"/>
            </a:schemeClr>
          </a:solidFill>
          <a:ln>
            <a:noFill/>
          </a:ln>
        </p:spPr>
        <p:txBody>
          <a:bodyPr vert="horz" lIns="0" tIns="45720" rIns="91440" bIns="45720" rtlCol="0" anchor="t" anchorCtr="0">
            <a:noAutofit/>
          </a:bodyPr>
          <a:lstStyle>
            <a:lvl1pPr marL="0" marR="0" indent="0" algn="l" defTabSz="914423" rtl="0" eaLnBrk="1" fontAlgn="auto" latinLnBrk="0" hangingPunct="1">
              <a:lnSpc>
                <a:spcPct val="100000"/>
              </a:lnSpc>
              <a:spcBef>
                <a:spcPts val="0"/>
              </a:spcBef>
              <a:spcAft>
                <a:spcPts val="0"/>
              </a:spcAft>
              <a:buClrTx/>
              <a:buSzTx/>
              <a:buFont typeface="Arial"/>
              <a:buNone/>
              <a:tabLst/>
              <a:defRPr kumimoji="1" lang="ja-JP" altLang="en-US" sz="1100" b="0" i="0" kern="1200" spc="120">
                <a:solidFill>
                  <a:schemeClr val="tx1">
                    <a:lumMod val="75000"/>
                    <a:lumOff val="25000"/>
                  </a:schemeClr>
                </a:solidFill>
                <a:latin typeface="Meiryo UI" charset="-128"/>
                <a:ea typeface="Meiryo UI" charset="-128"/>
                <a:cs typeface="Meiryo UI" charset="-128"/>
              </a:defRPr>
            </a:lvl1pPr>
            <a:lvl2pPr marL="685817" indent="-228606" algn="l" defTabSz="914423" rtl="0" eaLnBrk="1" latinLnBrk="0" hangingPunct="1">
              <a:lnSpc>
                <a:spcPct val="90000"/>
              </a:lnSpc>
              <a:spcBef>
                <a:spcPts val="500"/>
              </a:spcBef>
              <a:buFont typeface="Arial"/>
              <a:buChar char="•"/>
              <a:defRPr kumimoji="1" lang="ja-JP" altLang="en-US" sz="1600" kern="1200" smtClean="0">
                <a:solidFill>
                  <a:schemeClr val="tx1">
                    <a:lumMod val="75000"/>
                    <a:lumOff val="25000"/>
                  </a:schemeClr>
                </a:solidFill>
                <a:latin typeface="Meiryo UI" charset="-128"/>
                <a:ea typeface="Meiryo UI" charset="-128"/>
                <a:cs typeface="Meiryo UI" charset="-128"/>
              </a:defRPr>
            </a:lvl2pPr>
            <a:lvl3pPr marL="1143028" indent="-228606" algn="l" defTabSz="914423" rtl="0" eaLnBrk="1" latinLnBrk="0" hangingPunct="1">
              <a:lnSpc>
                <a:spcPct val="90000"/>
              </a:lnSpc>
              <a:spcBef>
                <a:spcPts val="500"/>
              </a:spcBef>
              <a:buFont typeface="Arial"/>
              <a:buChar char="•"/>
              <a:defRPr kumimoji="1" lang="ja-JP" altLang="en-US" sz="1200" kern="1200" smtClean="0">
                <a:solidFill>
                  <a:schemeClr val="tx1">
                    <a:lumMod val="75000"/>
                    <a:lumOff val="25000"/>
                  </a:schemeClr>
                </a:solidFill>
                <a:latin typeface="Meiryo UI" charset="-128"/>
                <a:ea typeface="Meiryo UI" charset="-128"/>
                <a:cs typeface="Meiryo UI" charset="-128"/>
              </a:defRPr>
            </a:lvl3pPr>
            <a:lvl4pPr marL="1600240" indent="-228606" algn="l" defTabSz="914423" rtl="0" eaLnBrk="1" latinLnBrk="0" hangingPunct="1">
              <a:lnSpc>
                <a:spcPct val="90000"/>
              </a:lnSpc>
              <a:spcBef>
                <a:spcPts val="500"/>
              </a:spcBef>
              <a:buFont typeface="Arial"/>
              <a:buChar char="•"/>
              <a:defRPr kumimoji="1" lang="ja-JP" altLang="en-US" sz="1800" kern="1200" smtClean="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kumimoji="1" lang="ja-JP" altLang="en-US"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pPr lvl="0">
              <a:defRPr/>
            </a:pP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◆ハンディターミナル（テンキー搭載）使用経験</a:t>
            </a:r>
          </a:p>
          <a:p>
            <a:pPr lvl="0">
              <a:defRPr/>
            </a:pP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◆次期選定端末の端末タイプ</a:t>
            </a:r>
            <a:endParaRPr lang="en-US" altLang="ja-JP"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endParaRPr>
          </a:p>
          <a:p>
            <a:pPr lvl="0">
              <a:defRPr/>
            </a:pP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◆次期端末で業務に特化した端末を選択する理由</a:t>
            </a:r>
          </a:p>
          <a:p>
            <a:pPr lvl="0">
              <a:defRPr/>
            </a:pP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◆次期端末で市販の端末を選択する理由</a:t>
            </a:r>
          </a:p>
          <a:p>
            <a:pPr lvl="0">
              <a:defRPr/>
            </a:pP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◆次期端末で、業務特化端末と市販端末を</a:t>
            </a:r>
            <a:endParaRPr lang="en-US" altLang="ja-JP"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endParaRPr>
          </a:p>
          <a:p>
            <a:pPr lvl="0">
              <a:defRPr/>
            </a:pPr>
            <a:r>
              <a:rPr lang="ja-JP" altLang="en-US" sz="1400" dirty="0">
                <a:solidFill>
                  <a:srgbClr val="262626"/>
                </a:solidFill>
                <a:latin typeface="HGP創英角ｺﾞｼｯｸUB" panose="020B0900000000000000" pitchFamily="50" charset="-128"/>
                <a:ea typeface="HGP創英角ｺﾞｼｯｸUB" panose="020B0900000000000000" pitchFamily="50" charset="-128"/>
              </a:rPr>
              <a:t>　</a:t>
            </a:r>
            <a:r>
              <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rPr>
              <a:t>併用する理由</a:t>
            </a:r>
            <a:endParaRPr lang="en-US" altLang="ja-JP"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endParaRPr>
          </a:p>
          <a:p>
            <a:pPr lvl="0">
              <a:defRPr/>
            </a:pPr>
            <a:r>
              <a:rPr lang="ja-JP" altLang="en-US" sz="1400" dirty="0">
                <a:solidFill>
                  <a:srgbClr val="262626"/>
                </a:solidFill>
                <a:latin typeface="HGP創英角ｺﾞｼｯｸUB" panose="020B0900000000000000" pitchFamily="50" charset="-128"/>
                <a:ea typeface="HGP創英角ｺﾞｼｯｸUB" panose="020B0900000000000000" pitchFamily="50" charset="-128"/>
              </a:rPr>
              <a:t>　　　　　　　　　　　　　　　　　　　　　　　　計</a:t>
            </a:r>
            <a:r>
              <a:rPr lang="en-US" altLang="ja-JP" sz="1400" dirty="0">
                <a:solidFill>
                  <a:srgbClr val="262626"/>
                </a:solidFill>
                <a:latin typeface="HGP創英角ｺﾞｼｯｸUB" panose="020B0900000000000000" pitchFamily="50" charset="-128"/>
                <a:ea typeface="HGP創英角ｺﾞｼｯｸUB" panose="020B0900000000000000" pitchFamily="50" charset="-128"/>
              </a:rPr>
              <a:t>11</a:t>
            </a:r>
            <a:r>
              <a:rPr lang="ja-JP" altLang="en-US" sz="1400" dirty="0">
                <a:solidFill>
                  <a:srgbClr val="262626"/>
                </a:solidFill>
                <a:latin typeface="HGP創英角ｺﾞｼｯｸUB" panose="020B0900000000000000" pitchFamily="50" charset="-128"/>
                <a:ea typeface="HGP創英角ｺﾞｼｯｸUB" panose="020B0900000000000000" pitchFamily="50" charset="-128"/>
              </a:rPr>
              <a:t>項目</a:t>
            </a:r>
            <a:endPar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endParaRPr>
          </a:p>
          <a:p>
            <a:pPr lvl="0">
              <a:defRPr/>
            </a:pPr>
            <a:endParaRPr lang="en-US" altLang="ja-JP"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endParaRPr>
          </a:p>
          <a:p>
            <a:pPr lvl="0">
              <a:defRPr/>
            </a:pPr>
            <a:endParaRPr lang="ja-JP" altLang="en-US" sz="1400" b="0" i="0" u="none" strike="noStrike" baseline="0" dirty="0">
              <a:solidFill>
                <a:srgbClr val="262626"/>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848416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10;&#10;自動的に生成された説明">
            <a:extLst>
              <a:ext uri="{FF2B5EF4-FFF2-40B4-BE49-F238E27FC236}">
                <a16:creationId xmlns:a16="http://schemas.microsoft.com/office/drawing/2014/main" id="{02B63CAC-BF9C-C4D2-1B9D-A23D467BE1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5" t="10038" r="3575" b="4260"/>
          <a:stretch/>
        </p:blipFill>
        <p:spPr>
          <a:xfrm>
            <a:off x="1311965" y="673211"/>
            <a:ext cx="7298636" cy="5877422"/>
          </a:xfrm>
          <a:prstGeom prst="rect">
            <a:avLst/>
          </a:prstGeom>
        </p:spPr>
      </p:pic>
      <p:sp>
        <p:nvSpPr>
          <p:cNvPr id="8" name="Rectangle 818">
            <a:extLst>
              <a:ext uri="{FF2B5EF4-FFF2-40B4-BE49-F238E27FC236}">
                <a16:creationId xmlns:a16="http://schemas.microsoft.com/office/drawing/2014/main" id="{1B8BA2C7-91AE-86FB-6DC7-BC918F9B8013}"/>
              </a:ext>
            </a:extLst>
          </p:cNvPr>
          <p:cNvSpPr>
            <a:spLocks noChangeArrowheads="1"/>
          </p:cNvSpPr>
          <p:nvPr/>
        </p:nvSpPr>
        <p:spPr bwMode="auto">
          <a:xfrm>
            <a:off x="355600" y="3176"/>
            <a:ext cx="9184640" cy="523220"/>
          </a:xfrm>
          <a:prstGeom prst="rect">
            <a:avLst/>
          </a:prstGeom>
          <a:noFill/>
          <a:ln w="9525">
            <a:noFill/>
            <a:miter lim="800000"/>
            <a:headEnd/>
            <a:tailEnd/>
          </a:ln>
        </p:spPr>
        <p:txBody>
          <a:bodyPr wrap="square">
            <a:spAutoFit/>
          </a:bodyPr>
          <a:lstStyle/>
          <a:p>
            <a:r>
              <a:rPr lang="ja-JP" altLang="en-US" sz="2800" b="0" dirty="0">
                <a:solidFill>
                  <a:schemeClr val="bg2"/>
                </a:solidFill>
                <a:latin typeface="HGP創英角ｺﾞｼｯｸUB" pitchFamily="50" charset="-128"/>
                <a:ea typeface="HGP創英角ｺﾞｼｯｸUB" pitchFamily="50" charset="-128"/>
              </a:rPr>
              <a:t>●業務用モバイル情報端末の主な製品タイプ</a:t>
            </a:r>
            <a:endParaRPr lang="ja-JP" altLang="en-US" sz="1800" b="0" dirty="0">
              <a:solidFill>
                <a:schemeClr val="bg2"/>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6AD26D25-B3D4-49C3-838B-BD7374D7DF9D}"/>
              </a:ext>
            </a:extLst>
          </p:cNvPr>
          <p:cNvSpPr txBox="1"/>
          <p:nvPr/>
        </p:nvSpPr>
        <p:spPr>
          <a:xfrm>
            <a:off x="1421296" y="4601818"/>
            <a:ext cx="1332416" cy="276999"/>
          </a:xfrm>
          <a:prstGeom prst="rect">
            <a:avLst/>
          </a:prstGeom>
          <a:solidFill>
            <a:schemeClr val="bg1"/>
          </a:solidFill>
        </p:spPr>
        <p:txBody>
          <a:bodyPr wrap="none" rtlCol="0">
            <a:spAutoFit/>
          </a:bodyPr>
          <a:lstStyle/>
          <a:p>
            <a:r>
              <a:rPr lang="ja-JP" altLang="en-US" sz="1200" b="1" dirty="0">
                <a:latin typeface="Meiryo UI" panose="020B0604030504040204" pitchFamily="50" charset="-128"/>
                <a:ea typeface="Meiryo UI" panose="020B0604030504040204" pitchFamily="50" charset="-128"/>
              </a:rPr>
              <a:t>市販スマートフォン</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29024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ja-JP" altLang="en-US" sz="2800" dirty="0">
                <a:solidFill>
                  <a:schemeClr val="bg2"/>
                </a:solidFill>
                <a:latin typeface="HGP創英角ｺﾞｼｯｸUB" pitchFamily="50" charset="-128"/>
                <a:ea typeface="HGP創英角ｺﾞｼｯｸUB" pitchFamily="50" charset="-128"/>
              </a:rPr>
              <a:t>２　</a:t>
            </a:r>
            <a:r>
              <a:rPr lang="ja-JP" altLang="en-US" sz="2800" b="0" dirty="0">
                <a:solidFill>
                  <a:schemeClr val="bg2"/>
                </a:solidFill>
                <a:latin typeface="HGP創英角ｺﾞｼｯｸUB" pitchFamily="50" charset="-128"/>
                <a:ea typeface="HGP創英角ｺﾞｼｯｸUB" pitchFamily="50" charset="-128"/>
              </a:rPr>
              <a:t>現場業務におけるモバイル情報端末の使用状況（業種別）</a:t>
            </a:r>
            <a:endParaRPr lang="ja-JP" altLang="en-US" sz="2800" dirty="0">
              <a:ea typeface="HGP創英角ｺﾞｼｯｸUB" pitchFamily="50" charset="-128"/>
            </a:endParaRPr>
          </a:p>
        </p:txBody>
      </p:sp>
      <p:sp>
        <p:nvSpPr>
          <p:cNvPr id="8" name="テキスト ボックス 7">
            <a:extLst>
              <a:ext uri="{FF2B5EF4-FFF2-40B4-BE49-F238E27FC236}">
                <a16:creationId xmlns:a16="http://schemas.microsoft.com/office/drawing/2014/main" id="{912C4ED0-01AA-4964-9310-A2A7549A93E9}"/>
              </a:ext>
            </a:extLst>
          </p:cNvPr>
          <p:cNvSpPr txBox="1"/>
          <p:nvPr/>
        </p:nvSpPr>
        <p:spPr>
          <a:xfrm>
            <a:off x="360363" y="745897"/>
            <a:ext cx="5006116" cy="1987467"/>
          </a:xfrm>
          <a:prstGeom prst="rect">
            <a:avLst/>
          </a:prstGeom>
          <a:solidFill>
            <a:srgbClr val="5B9BD5">
              <a:lumMod val="20000"/>
              <a:lumOff val="80000"/>
            </a:srgbClr>
          </a:solidFill>
        </p:spPr>
        <p:txBody>
          <a:bodyPr wrap="square" rtlCol="0">
            <a:spAutoFit/>
          </a:bodyPr>
          <a:lstStyle/>
          <a:p>
            <a:pPr marR="0" lvl="0" defTabSz="914400" eaLnBrk="1" fontAlgn="auto" latinLnBrk="0" hangingPunct="1">
              <a:lnSpc>
                <a:spcPts val="2000"/>
              </a:lnSpc>
              <a:spcBef>
                <a:spcPts val="600"/>
              </a:spcBef>
              <a:spcAft>
                <a:spcPts val="0"/>
              </a:spcAft>
              <a:buClrTx/>
              <a:buSzTx/>
              <a:tabLst/>
              <a:defRPr/>
            </a:pPr>
            <a:r>
              <a:rPr kumimoji="0" lang="ja-JP" altLang="en-US" sz="1400" kern="0" dirty="0">
                <a:solidFill>
                  <a:prstClr val="black"/>
                </a:solidFill>
                <a:latin typeface="Meiryo UI" panose="020B0604030504040204" pitchFamily="50" charset="-128"/>
                <a:ea typeface="Meiryo UI" panose="020B0604030504040204" pitchFamily="50" charset="-128"/>
              </a:rPr>
              <a:t>現場業務における、モバイル情報端末の使用状況を確認している。</a:t>
            </a:r>
          </a:p>
          <a:p>
            <a:pPr marR="0" lvl="0" defTabSz="914400" eaLnBrk="1" fontAlgn="auto" latinLnBrk="0" hangingPunct="1">
              <a:lnSpc>
                <a:spcPts val="2000"/>
              </a:lnSpc>
              <a:spcBef>
                <a:spcPts val="600"/>
              </a:spcBef>
              <a:spcAft>
                <a:spcPts val="0"/>
              </a:spcAft>
              <a:buClrTx/>
              <a:buSzTx/>
              <a:tabLst/>
              <a:defRPr/>
            </a:pPr>
            <a:r>
              <a:rPr kumimoji="0" lang="ja-JP" altLang="en-US" sz="1400" kern="0" dirty="0">
                <a:solidFill>
                  <a:prstClr val="black"/>
                </a:solidFill>
                <a:latin typeface="Meiryo UI" panose="020B0604030504040204" pitchFamily="50" charset="-128"/>
                <a:ea typeface="Meiryo UI" panose="020B0604030504040204" pitchFamily="50" charset="-128"/>
              </a:rPr>
              <a:t>その結果、</a:t>
            </a:r>
            <a:r>
              <a:rPr kumimoji="0" lang="en-US" altLang="ja-JP" sz="1400" kern="0" dirty="0">
                <a:solidFill>
                  <a:prstClr val="black"/>
                </a:solidFill>
                <a:latin typeface="Meiryo UI" panose="020B0604030504040204" pitchFamily="50" charset="-128"/>
                <a:ea typeface="Meiryo UI" panose="020B0604030504040204" pitchFamily="50" charset="-128"/>
              </a:rPr>
              <a:t>10000</a:t>
            </a:r>
            <a:r>
              <a:rPr kumimoji="0" lang="ja-JP" altLang="en-US" sz="1400" kern="0" dirty="0">
                <a:solidFill>
                  <a:prstClr val="black"/>
                </a:solidFill>
                <a:latin typeface="Meiryo UI" panose="020B0604030504040204" pitchFamily="50" charset="-128"/>
                <a:ea typeface="Meiryo UI" panose="020B0604030504040204" pitchFamily="50" charset="-128"/>
              </a:rPr>
              <a:t>件のうち「いま現在使用している」は</a:t>
            </a:r>
            <a:r>
              <a:rPr kumimoji="0" lang="en-US" altLang="ja-JP" sz="1400" kern="0" dirty="0">
                <a:solidFill>
                  <a:prstClr val="black"/>
                </a:solidFill>
                <a:latin typeface="Meiryo UI" panose="020B0604030504040204" pitchFamily="50" charset="-128"/>
                <a:ea typeface="Meiryo UI" panose="020B0604030504040204" pitchFamily="50" charset="-128"/>
              </a:rPr>
              <a:t>38</a:t>
            </a:r>
            <a:r>
              <a:rPr kumimoji="0" lang="ja-JP" altLang="en-US" sz="1400" kern="0" dirty="0">
                <a:solidFill>
                  <a:prstClr val="black"/>
                </a:solidFill>
                <a:latin typeface="Meiryo UI" panose="020B0604030504040204" pitchFamily="50" charset="-128"/>
                <a:ea typeface="Meiryo UI" panose="020B0604030504040204" pitchFamily="50" charset="-128"/>
              </a:rPr>
              <a:t>％</a:t>
            </a:r>
          </a:p>
          <a:p>
            <a:pPr marR="0" lvl="0" defTabSz="914400" eaLnBrk="1" fontAlgn="auto" latinLnBrk="0" hangingPunct="1">
              <a:lnSpc>
                <a:spcPts val="2000"/>
              </a:lnSpc>
              <a:spcBef>
                <a:spcPts val="600"/>
              </a:spcBef>
              <a:spcAft>
                <a:spcPts val="0"/>
              </a:spcAft>
              <a:buClrTx/>
              <a:buSzTx/>
              <a:tabLst/>
              <a:defRPr/>
            </a:pPr>
            <a:r>
              <a:rPr kumimoji="0" lang="ja-JP" altLang="en-US" sz="1400" kern="0" dirty="0">
                <a:solidFill>
                  <a:prstClr val="black"/>
                </a:solidFill>
                <a:latin typeface="Meiryo UI" panose="020B0604030504040204" pitchFamily="50" charset="-128"/>
                <a:ea typeface="Meiryo UI" panose="020B0604030504040204" pitchFamily="50" charset="-128"/>
              </a:rPr>
              <a:t>で、「これまで使用したことはない（</a:t>
            </a:r>
            <a:r>
              <a:rPr kumimoji="0" lang="en-US" altLang="ja-JP" sz="1400" kern="0" dirty="0">
                <a:solidFill>
                  <a:prstClr val="black"/>
                </a:solidFill>
                <a:latin typeface="Meiryo UI" panose="020B0604030504040204" pitchFamily="50" charset="-128"/>
                <a:ea typeface="Meiryo UI" panose="020B0604030504040204" pitchFamily="50" charset="-128"/>
              </a:rPr>
              <a:t>41.7</a:t>
            </a:r>
            <a:r>
              <a:rPr kumimoji="0" lang="ja-JP" altLang="en-US" sz="1400" kern="0" dirty="0">
                <a:solidFill>
                  <a:prstClr val="black"/>
                </a:solidFill>
                <a:latin typeface="Meiryo UI" panose="020B0604030504040204" pitchFamily="50" charset="-128"/>
                <a:ea typeface="Meiryo UI" panose="020B0604030504040204" pitchFamily="50" charset="-128"/>
              </a:rPr>
              <a:t>％）」を</a:t>
            </a:r>
            <a:r>
              <a:rPr kumimoji="0" lang="en-US" altLang="ja-JP" sz="1400" kern="0" dirty="0">
                <a:solidFill>
                  <a:prstClr val="black"/>
                </a:solidFill>
                <a:latin typeface="Meiryo UI" panose="020B0604030504040204" pitchFamily="50" charset="-128"/>
                <a:ea typeface="Meiryo UI" panose="020B0604030504040204" pitchFamily="50" charset="-128"/>
              </a:rPr>
              <a:t>3.7</a:t>
            </a:r>
            <a:r>
              <a:rPr kumimoji="0" lang="ja-JP" altLang="en-US" sz="1400" kern="0" dirty="0">
                <a:solidFill>
                  <a:prstClr val="black"/>
                </a:solidFill>
                <a:latin typeface="Meiryo UI" panose="020B0604030504040204" pitchFamily="50" charset="-128"/>
                <a:ea typeface="Meiryo UI" panose="020B0604030504040204" pitchFamily="50" charset="-128"/>
              </a:rPr>
              <a:t>ポイント下回った。</a:t>
            </a:r>
          </a:p>
          <a:p>
            <a:pPr marR="0" lvl="0" defTabSz="914400" eaLnBrk="1" fontAlgn="auto" latinLnBrk="0" hangingPunct="1">
              <a:lnSpc>
                <a:spcPts val="2000"/>
              </a:lnSpc>
              <a:spcBef>
                <a:spcPts val="600"/>
              </a:spcBef>
              <a:spcAft>
                <a:spcPts val="0"/>
              </a:spcAft>
              <a:buClrTx/>
              <a:buSzTx/>
              <a:tabLst/>
              <a:defRPr/>
            </a:pPr>
            <a:r>
              <a:rPr kumimoji="0" lang="ja-JP" altLang="en-US" sz="1400" kern="0" dirty="0">
                <a:solidFill>
                  <a:prstClr val="black"/>
                </a:solidFill>
                <a:latin typeface="Meiryo UI" panose="020B0604030504040204" pitchFamily="50" charset="-128"/>
                <a:ea typeface="Meiryo UI" panose="020B0604030504040204" pitchFamily="50" charset="-128"/>
              </a:rPr>
              <a:t>「これから使用する予定で、アプリ開発や導入を進めている」は、</a:t>
            </a:r>
            <a:r>
              <a:rPr kumimoji="0" lang="en-US" altLang="ja-JP" sz="1400" kern="0" dirty="0">
                <a:solidFill>
                  <a:prstClr val="black"/>
                </a:solidFill>
                <a:latin typeface="Meiryo UI" panose="020B0604030504040204" pitchFamily="50" charset="-128"/>
                <a:ea typeface="Meiryo UI" panose="020B0604030504040204" pitchFamily="50" charset="-128"/>
              </a:rPr>
              <a:t>1.9</a:t>
            </a:r>
            <a:r>
              <a:rPr kumimoji="0" lang="ja-JP" altLang="en-US" sz="1400" kern="0" dirty="0">
                <a:solidFill>
                  <a:prstClr val="black"/>
                </a:solidFill>
                <a:latin typeface="Meiryo UI" panose="020B0604030504040204" pitchFamily="50" charset="-128"/>
                <a:ea typeface="Meiryo UI" panose="020B0604030504040204" pitchFamily="50" charset="-128"/>
              </a:rPr>
              <a:t>％</a:t>
            </a:r>
          </a:p>
          <a:p>
            <a:pPr marR="0" lvl="0" defTabSz="914400" eaLnBrk="1" fontAlgn="auto" latinLnBrk="0" hangingPunct="1">
              <a:lnSpc>
                <a:spcPts val="2000"/>
              </a:lnSpc>
              <a:spcBef>
                <a:spcPts val="600"/>
              </a:spcBef>
              <a:spcAft>
                <a:spcPts val="0"/>
              </a:spcAft>
              <a:buClrTx/>
              <a:buSzTx/>
              <a:tabLst/>
              <a:defRPr/>
            </a:pPr>
            <a:r>
              <a:rPr kumimoji="0" lang="ja-JP" altLang="en-US" sz="1400" kern="0" dirty="0">
                <a:solidFill>
                  <a:prstClr val="black"/>
                </a:solidFill>
                <a:latin typeface="Meiryo UI" panose="020B0604030504040204" pitchFamily="50" charset="-128"/>
                <a:ea typeface="Meiryo UI" panose="020B0604030504040204" pitchFamily="50" charset="-128"/>
              </a:rPr>
              <a:t>⾒られ、新たに使用に向けて、準備を進めている様⼦もうかがえる。</a:t>
            </a:r>
          </a:p>
          <a:p>
            <a:pPr marR="0" lvl="0" defTabSz="914400" eaLnBrk="1" fontAlgn="auto" latinLnBrk="0" hangingPunct="1">
              <a:lnSpc>
                <a:spcPts val="2000"/>
              </a:lnSpc>
              <a:spcBef>
                <a:spcPts val="600"/>
              </a:spcBef>
              <a:spcAft>
                <a:spcPts val="0"/>
              </a:spcAft>
              <a:buClrTx/>
              <a:buSzTx/>
              <a:tabLst/>
              <a:defRPr/>
            </a:pPr>
            <a:r>
              <a:rPr kumimoji="0" lang="ja-JP" altLang="en-US" sz="1400" kern="0" dirty="0">
                <a:solidFill>
                  <a:prstClr val="black"/>
                </a:solidFill>
                <a:latin typeface="Meiryo UI" panose="020B0604030504040204" pitchFamily="50" charset="-128"/>
                <a:ea typeface="Meiryo UI" panose="020B0604030504040204" pitchFamily="50" charset="-128"/>
              </a:rPr>
              <a:t>業種別では、「電気・ガス・⽔道」で、</a:t>
            </a:r>
            <a:r>
              <a:rPr kumimoji="0" lang="en-US" altLang="ja-JP" sz="1400" kern="0" dirty="0">
                <a:solidFill>
                  <a:prstClr val="black"/>
                </a:solidFill>
                <a:latin typeface="Meiryo UI" panose="020B0604030504040204" pitchFamily="50" charset="-128"/>
                <a:ea typeface="Meiryo UI" panose="020B0604030504040204" pitchFamily="50" charset="-128"/>
              </a:rPr>
              <a:t>8.7</a:t>
            </a:r>
            <a:r>
              <a:rPr kumimoji="0" lang="ja-JP" altLang="en-US" sz="1400" kern="0" dirty="0">
                <a:solidFill>
                  <a:prstClr val="black"/>
                </a:solidFill>
                <a:latin typeface="Meiryo UI" panose="020B0604030504040204" pitchFamily="50" charset="-128"/>
                <a:ea typeface="Meiryo UI" panose="020B0604030504040204" pitchFamily="50" charset="-128"/>
              </a:rPr>
              <a:t>％⾒られる。</a:t>
            </a:r>
            <a:endParaRPr kumimoji="0" lang="en-US" altLang="ja-JP" sz="1400" kern="0" dirty="0">
              <a:solidFill>
                <a:prstClr val="black"/>
              </a:solidFill>
              <a:latin typeface="Meiryo UI" panose="020B0604030504040204" pitchFamily="50" charset="-128"/>
              <a:ea typeface="Meiryo UI" panose="020B0604030504040204" pitchFamily="50" charset="-128"/>
            </a:endParaRPr>
          </a:p>
        </p:txBody>
      </p:sp>
      <p:graphicFrame>
        <p:nvGraphicFramePr>
          <p:cNvPr id="5" name="グラフ 4">
            <a:extLst>
              <a:ext uri="{FF2B5EF4-FFF2-40B4-BE49-F238E27FC236}">
                <a16:creationId xmlns:a16="http://schemas.microsoft.com/office/drawing/2014/main" id="{8FD18EB9-6D41-4C85-8CC8-C34A4E10DEE2}"/>
              </a:ext>
            </a:extLst>
          </p:cNvPr>
          <p:cNvGraphicFramePr>
            <a:graphicFrameLocks/>
          </p:cNvGraphicFramePr>
          <p:nvPr>
            <p:extLst>
              <p:ext uri="{D42A27DB-BD31-4B8C-83A1-F6EECF244321}">
                <p14:modId xmlns:p14="http://schemas.microsoft.com/office/powerpoint/2010/main" val="2017939780"/>
              </p:ext>
            </p:extLst>
          </p:nvPr>
        </p:nvGraphicFramePr>
        <p:xfrm>
          <a:off x="5041392" y="6858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表 9">
            <a:extLst>
              <a:ext uri="{FF2B5EF4-FFF2-40B4-BE49-F238E27FC236}">
                <a16:creationId xmlns:a16="http://schemas.microsoft.com/office/drawing/2014/main" id="{A7CC07E7-CB40-46A5-8D5F-34268FDD5E61}"/>
              </a:ext>
            </a:extLst>
          </p:cNvPr>
          <p:cNvGraphicFramePr>
            <a:graphicFrameLocks noGrp="1"/>
          </p:cNvGraphicFramePr>
          <p:nvPr>
            <p:extLst>
              <p:ext uri="{D42A27DB-BD31-4B8C-83A1-F6EECF244321}">
                <p14:modId xmlns:p14="http://schemas.microsoft.com/office/powerpoint/2010/main" val="2636968045"/>
              </p:ext>
            </p:extLst>
          </p:nvPr>
        </p:nvGraphicFramePr>
        <p:xfrm>
          <a:off x="360362" y="3126885"/>
          <a:ext cx="9353264" cy="3377915"/>
        </p:xfrm>
        <a:graphic>
          <a:graphicData uri="http://schemas.openxmlformats.org/drawingml/2006/table">
            <a:tbl>
              <a:tblPr/>
              <a:tblGrid>
                <a:gridCol w="1169158">
                  <a:extLst>
                    <a:ext uri="{9D8B030D-6E8A-4147-A177-3AD203B41FA5}">
                      <a16:colId xmlns:a16="http://schemas.microsoft.com/office/drawing/2014/main" val="712820185"/>
                    </a:ext>
                  </a:extLst>
                </a:gridCol>
                <a:gridCol w="1169158">
                  <a:extLst>
                    <a:ext uri="{9D8B030D-6E8A-4147-A177-3AD203B41FA5}">
                      <a16:colId xmlns:a16="http://schemas.microsoft.com/office/drawing/2014/main" val="3593030470"/>
                    </a:ext>
                  </a:extLst>
                </a:gridCol>
                <a:gridCol w="1169158">
                  <a:extLst>
                    <a:ext uri="{9D8B030D-6E8A-4147-A177-3AD203B41FA5}">
                      <a16:colId xmlns:a16="http://schemas.microsoft.com/office/drawing/2014/main" val="2547526484"/>
                    </a:ext>
                  </a:extLst>
                </a:gridCol>
                <a:gridCol w="1169158">
                  <a:extLst>
                    <a:ext uri="{9D8B030D-6E8A-4147-A177-3AD203B41FA5}">
                      <a16:colId xmlns:a16="http://schemas.microsoft.com/office/drawing/2014/main" val="491698175"/>
                    </a:ext>
                  </a:extLst>
                </a:gridCol>
                <a:gridCol w="1296350">
                  <a:extLst>
                    <a:ext uri="{9D8B030D-6E8A-4147-A177-3AD203B41FA5}">
                      <a16:colId xmlns:a16="http://schemas.microsoft.com/office/drawing/2014/main" val="4095346569"/>
                    </a:ext>
                  </a:extLst>
                </a:gridCol>
                <a:gridCol w="1041966">
                  <a:extLst>
                    <a:ext uri="{9D8B030D-6E8A-4147-A177-3AD203B41FA5}">
                      <a16:colId xmlns:a16="http://schemas.microsoft.com/office/drawing/2014/main" val="2613039478"/>
                    </a:ext>
                  </a:extLst>
                </a:gridCol>
                <a:gridCol w="1169158">
                  <a:extLst>
                    <a:ext uri="{9D8B030D-6E8A-4147-A177-3AD203B41FA5}">
                      <a16:colId xmlns:a16="http://schemas.microsoft.com/office/drawing/2014/main" val="444036424"/>
                    </a:ext>
                  </a:extLst>
                </a:gridCol>
                <a:gridCol w="1169158">
                  <a:extLst>
                    <a:ext uri="{9D8B030D-6E8A-4147-A177-3AD203B41FA5}">
                      <a16:colId xmlns:a16="http://schemas.microsoft.com/office/drawing/2014/main" val="1740516025"/>
                    </a:ext>
                  </a:extLst>
                </a:gridCol>
              </a:tblGrid>
              <a:tr h="668301">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7620" marR="7620" marT="7620" marB="0" anchor="ctr">
                    <a:lnL>
                      <a:noFill/>
                    </a:lnL>
                    <a:lnR>
                      <a:noFill/>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7620" marR="7620" marT="7620" marB="0" anchor="ctr">
                    <a:lnL>
                      <a:noFill/>
                    </a:lnL>
                    <a:lnR>
                      <a:noFill/>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262626"/>
                          </a:solidFill>
                          <a:effectLst/>
                          <a:latin typeface="Meiryo UI" panose="020B0604030504040204" pitchFamily="50" charset="-128"/>
                          <a:ea typeface="Meiryo UI" panose="020B0604030504040204" pitchFamily="50" charset="-128"/>
                        </a:rPr>
                        <a:t>n=</a:t>
                      </a:r>
                    </a:p>
                  </a:txBody>
                  <a:tcPr marL="7620" marR="7620" marT="7620" marB="0" anchor="b">
                    <a:lnL>
                      <a:noFill/>
                    </a:lnL>
                    <a:lnR w="6350" cap="flat" cmpd="sng" algn="ctr">
                      <a:solidFill>
                        <a:srgbClr val="262626"/>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いま現在、</a:t>
                      </a:r>
                      <a:endParaRPr lang="en-US" altLang="ja-JP" sz="1200" b="0" i="0" u="none" strike="noStrike" dirty="0">
                        <a:solidFill>
                          <a:srgbClr val="262626"/>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使用している</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これから使用する予定で、アプリ開発や導入を進めている</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かつて使用</a:t>
                      </a:r>
                      <a:endParaRPr lang="en-US" altLang="ja-JP" sz="1200" b="0" i="0" u="none" strike="noStrike" dirty="0">
                        <a:solidFill>
                          <a:srgbClr val="262626"/>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していた</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これまで使用</a:t>
                      </a:r>
                      <a:endParaRPr lang="en-US" altLang="ja-JP" sz="1200" b="0" i="0" u="none" strike="noStrike" dirty="0">
                        <a:solidFill>
                          <a:srgbClr val="262626"/>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したことはない</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わからない・</a:t>
                      </a:r>
                      <a:endParaRPr lang="en-US" altLang="ja-JP" sz="1200" b="0" i="0" u="none" strike="noStrike" dirty="0">
                        <a:solidFill>
                          <a:srgbClr val="262626"/>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答えたくない</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extLst>
                  <a:ext uri="{0D108BD9-81ED-4DB2-BD59-A6C34878D82A}">
                    <a16:rowId xmlns:a16="http://schemas.microsoft.com/office/drawing/2014/main" val="2431704228"/>
                  </a:ext>
                </a:extLst>
              </a:tr>
              <a:tr h="190943">
                <a:tc gridSpan="2">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全体</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10,000  </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38.0</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1.9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2.9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41.7</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15.5</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extLst>
                  <a:ext uri="{0D108BD9-81ED-4DB2-BD59-A6C34878D82A}">
                    <a16:rowId xmlns:a16="http://schemas.microsoft.com/office/drawing/2014/main" val="3424844991"/>
                  </a:ext>
                </a:extLst>
              </a:tr>
              <a:tr h="248592">
                <a:tc rowSpan="10">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業種</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製造</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2,028  </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38.0</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1.7</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2.9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39.3</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18.0</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2127709808"/>
                  </a:ext>
                </a:extLst>
              </a:tr>
              <a:tr h="190943">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建設</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611  </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40.9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2.1</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2.9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39.1</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14.9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1896147059"/>
                  </a:ext>
                </a:extLst>
              </a:tr>
              <a:tr h="235496">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倉庫・物流・運輸</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642  </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41.4</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2.2</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1.9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37.4</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17.1</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652762626"/>
                  </a:ext>
                </a:extLst>
              </a:tr>
              <a:tr h="235496">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流通・卸売・小売</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1,138  </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43.8</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2DCFD"/>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2.1</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2.2</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36.4</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chemeClr val="bg1"/>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15.6</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2449622446"/>
                  </a:ext>
                </a:extLst>
              </a:tr>
              <a:tr h="235496">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金融・保険・証券</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435  </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40.7</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3.0</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6.0</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32.6</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chemeClr val="bg1"/>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17.7</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2907124151"/>
                  </a:ext>
                </a:extLst>
              </a:tr>
              <a:tr h="235496">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電気・ガス・水道</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196  </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46.9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2DCFD"/>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8.7</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2DCFD"/>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7.7</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25.0</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chemeClr val="bg1"/>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11.7</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1931255975"/>
                  </a:ext>
                </a:extLst>
              </a:tr>
              <a:tr h="190943">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医療・介護</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883  </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33.2</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2.4</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2.7</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43.8</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17.9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2522236052"/>
                  </a:ext>
                </a:extLst>
              </a:tr>
              <a:tr h="366729">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公共・文教・図書館</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654  </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34.9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1.8</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3.5</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46.0</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no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13.8</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2661218694"/>
                  </a:ext>
                </a:extLst>
              </a:tr>
              <a:tr h="190943">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サービス</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2,504  </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35.2</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1.0</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2.9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47.0</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no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13.9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2356287888"/>
                  </a:ext>
                </a:extLst>
              </a:tr>
              <a:tr h="190943">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その他</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909  </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37.8</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1.4</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1.7</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47.2</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chemeClr val="bg1"/>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11.9</a:t>
                      </a:r>
                    </a:p>
                  </a:txBody>
                  <a:tcPr marL="7620" marR="7620" marT="762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extLst>
                  <a:ext uri="{0D108BD9-81ED-4DB2-BD59-A6C34878D82A}">
                    <a16:rowId xmlns:a16="http://schemas.microsoft.com/office/drawing/2014/main" val="81277280"/>
                  </a:ext>
                </a:extLst>
              </a:tr>
              <a:tr h="190943">
                <a:tc gridSpan="4">
                  <a:txBody>
                    <a:bodyPr/>
                    <a:lstStyle/>
                    <a:p>
                      <a:pPr algn="l" fontAlgn="ctr"/>
                      <a:endParaRPr lang="ja-JP" altLang="en-US" sz="1200" b="0" i="0" u="none" strike="noStrike" dirty="0">
                        <a:solidFill>
                          <a:srgbClr val="262626"/>
                        </a:solidFill>
                        <a:effectLst/>
                        <a:latin typeface="Meiryo UI" panose="020B0604030504040204" pitchFamily="50" charset="-128"/>
                        <a:ea typeface="Meiryo UI" panose="020B0604030504040204" pitchFamily="50" charset="-128"/>
                      </a:endParaRPr>
                    </a:p>
                  </a:txBody>
                  <a:tcPr marL="7620" marR="7620" marT="7620" marB="0" anchor="ctr">
                    <a:lnL>
                      <a:noFill/>
                    </a:lnL>
                    <a:lnR>
                      <a:noFill/>
                    </a:lnR>
                    <a:lnT w="6350" cap="flat" cmpd="sng" algn="ctr">
                      <a:solidFill>
                        <a:srgbClr val="26262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7620" marR="7620" marT="7620" marB="0" anchor="ctr">
                    <a:lnL>
                      <a:noFill/>
                    </a:lnL>
                    <a:lnR>
                      <a:noFill/>
                    </a:lnR>
                    <a:lnT w="6350" cap="flat" cmpd="sng" algn="ctr">
                      <a:solidFill>
                        <a:srgbClr val="26262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7620" marR="7620" marT="7620" marB="0" anchor="ctr">
                    <a:lnL>
                      <a:noFill/>
                    </a:lnL>
                    <a:lnR>
                      <a:noFill/>
                    </a:lnR>
                    <a:lnT w="6350" cap="flat" cmpd="sng" algn="ctr">
                      <a:solidFill>
                        <a:srgbClr val="26262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7620" marR="7620" marT="7620" marB="0" anchor="ctr">
                    <a:lnL>
                      <a:noFill/>
                    </a:lnL>
                    <a:lnR>
                      <a:noFill/>
                    </a:lnR>
                    <a:lnT w="6350" cap="flat" cmpd="sng" algn="ctr">
                      <a:solidFill>
                        <a:srgbClr val="26262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7620" marR="7620" marT="7620" marB="0" anchor="ctr">
                    <a:lnL>
                      <a:noFill/>
                    </a:lnL>
                    <a:lnR>
                      <a:noFill/>
                    </a:lnR>
                    <a:lnT w="6350" cap="flat" cmpd="sng" algn="ctr">
                      <a:solidFill>
                        <a:srgbClr val="26262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95484952"/>
                  </a:ext>
                </a:extLst>
              </a:tr>
            </a:tbl>
          </a:graphicData>
        </a:graphic>
      </p:graphicFrame>
      <p:sp>
        <p:nvSpPr>
          <p:cNvPr id="2" name="テキスト ボックス 1">
            <a:extLst>
              <a:ext uri="{FF2B5EF4-FFF2-40B4-BE49-F238E27FC236}">
                <a16:creationId xmlns:a16="http://schemas.microsoft.com/office/drawing/2014/main" id="{117DC573-7753-4ECC-86C3-053DB28AC5BD}"/>
              </a:ext>
            </a:extLst>
          </p:cNvPr>
          <p:cNvSpPr txBox="1"/>
          <p:nvPr/>
        </p:nvSpPr>
        <p:spPr>
          <a:xfrm>
            <a:off x="8760698" y="2785350"/>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453100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en-US" altLang="ja-JP" sz="2800" dirty="0">
                <a:solidFill>
                  <a:schemeClr val="bg2"/>
                </a:solidFill>
                <a:latin typeface="HGP創英角ｺﾞｼｯｸUB" pitchFamily="50" charset="-128"/>
                <a:ea typeface="HGP創英角ｺﾞｼｯｸUB" pitchFamily="50" charset="-128"/>
              </a:rPr>
              <a:t>3</a:t>
            </a:r>
            <a:r>
              <a:rPr lang="ja-JP" altLang="en-US" sz="2800" dirty="0">
                <a:solidFill>
                  <a:schemeClr val="bg2"/>
                </a:solidFill>
                <a:latin typeface="HGP創英角ｺﾞｼｯｸUB" pitchFamily="50" charset="-128"/>
                <a:ea typeface="HGP創英角ｺﾞｼｯｸUB" pitchFamily="50" charset="-128"/>
              </a:rPr>
              <a:t>　業務用</a:t>
            </a:r>
            <a:r>
              <a:rPr lang="ja-JP" altLang="en-US" sz="2800" b="0" dirty="0">
                <a:solidFill>
                  <a:schemeClr val="bg2"/>
                </a:solidFill>
                <a:latin typeface="HGP創英角ｺﾞｼｯｸUB" pitchFamily="50" charset="-128"/>
                <a:ea typeface="HGP創英角ｺﾞｼｯｸUB" pitchFamily="50" charset="-128"/>
              </a:rPr>
              <a:t>モバイル情報端末の使用状況について</a:t>
            </a:r>
            <a:endParaRPr lang="ja-JP" altLang="en-US" sz="2800" dirty="0">
              <a:ea typeface="HGP創英角ｺﾞｼｯｸUB" pitchFamily="50" charset="-128"/>
            </a:endParaRPr>
          </a:p>
        </p:txBody>
      </p:sp>
      <p:sp>
        <p:nvSpPr>
          <p:cNvPr id="8" name="テキスト ボックス 7">
            <a:extLst>
              <a:ext uri="{FF2B5EF4-FFF2-40B4-BE49-F238E27FC236}">
                <a16:creationId xmlns:a16="http://schemas.microsoft.com/office/drawing/2014/main" id="{912C4ED0-01AA-4964-9310-A2A7549A93E9}"/>
              </a:ext>
            </a:extLst>
          </p:cNvPr>
          <p:cNvSpPr txBox="1"/>
          <p:nvPr/>
        </p:nvSpPr>
        <p:spPr>
          <a:xfrm>
            <a:off x="360363" y="745897"/>
            <a:ext cx="4051110" cy="1166730"/>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使用されている端末の種類については、全体で見ると、「市販スマートフォン」</a:t>
            </a:r>
            <a:r>
              <a:rPr lang="en-US" altLang="ja-JP" sz="1400" dirty="0">
                <a:solidFill>
                  <a:srgbClr val="595959"/>
                </a:solidFill>
                <a:latin typeface="Meiryo UI" panose="020B0604030504040204" pitchFamily="50" charset="-128"/>
                <a:ea typeface="Meiryo UI" panose="020B0604030504040204" pitchFamily="50" charset="-128"/>
              </a:rPr>
              <a:t>(70.7%)</a:t>
            </a:r>
            <a:r>
              <a:rPr lang="ja-JP" altLang="en-US" sz="1400" dirty="0">
                <a:solidFill>
                  <a:srgbClr val="595959"/>
                </a:solidFill>
                <a:latin typeface="Meiryo UI" panose="020B0604030504040204" pitchFamily="50" charset="-128"/>
                <a:ea typeface="Meiryo UI" panose="020B0604030504040204" pitchFamily="50" charset="-128"/>
              </a:rPr>
              <a:t>が最も高く、次点で「市販タブレット」（</a:t>
            </a:r>
            <a:r>
              <a:rPr lang="en-US" altLang="ja-JP" sz="1400" dirty="0">
                <a:solidFill>
                  <a:srgbClr val="595959"/>
                </a:solidFill>
                <a:latin typeface="Meiryo UI" panose="020B0604030504040204" pitchFamily="50" charset="-128"/>
                <a:ea typeface="Meiryo UI" panose="020B0604030504040204" pitchFamily="50" charset="-128"/>
              </a:rPr>
              <a:t>32.3</a:t>
            </a:r>
            <a:r>
              <a:rPr lang="ja-JP" altLang="en-US" sz="1400" dirty="0">
                <a:solidFill>
                  <a:srgbClr val="595959"/>
                </a:solidFill>
                <a:latin typeface="Meiryo UI" panose="020B0604030504040204" pitchFamily="50" charset="-128"/>
                <a:ea typeface="Meiryo UI" panose="020B0604030504040204" pitchFamily="50" charset="-128"/>
              </a:rPr>
              <a:t>％）となっている。</a:t>
            </a:r>
            <a:endParaRPr lang="en-US" altLang="ja-JP" sz="1400" dirty="0">
              <a:solidFill>
                <a:srgbClr val="595959"/>
              </a:solidFill>
              <a:latin typeface="Meiryo UI" panose="020B0604030504040204" pitchFamily="50" charset="-128"/>
              <a:ea typeface="Meiryo UI" panose="020B0604030504040204" pitchFamily="50" charset="-128"/>
            </a:endParaRPr>
          </a:p>
          <a:p>
            <a:pPr marR="0" lvl="0" defTabSz="914400" eaLnBrk="1" fontAlgn="auto" latinLnBrk="0" hangingPunct="1">
              <a:lnSpc>
                <a:spcPts val="2000"/>
              </a:lnSpc>
              <a:spcBef>
                <a:spcPts val="600"/>
              </a:spcBef>
              <a:spcAft>
                <a:spcPts val="0"/>
              </a:spcAft>
              <a:buClrTx/>
              <a:buSzTx/>
              <a:tabLst/>
              <a:defRPr/>
            </a:pPr>
            <a:endParaRPr kumimoji="0" lang="en-US" altLang="ja-JP" sz="1400" kern="0" dirty="0">
              <a:solidFill>
                <a:prstClr val="black"/>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B149C718-FEB8-4AF6-92C3-AC0185F08775}"/>
              </a:ext>
            </a:extLst>
          </p:cNvPr>
          <p:cNvSpPr txBox="1"/>
          <p:nvPr/>
        </p:nvSpPr>
        <p:spPr>
          <a:xfrm flipH="1">
            <a:off x="2385918" y="3293979"/>
            <a:ext cx="1292770"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ｎ</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graphicFrame>
        <p:nvGraphicFramePr>
          <p:cNvPr id="6" name="表 5">
            <a:extLst>
              <a:ext uri="{FF2B5EF4-FFF2-40B4-BE49-F238E27FC236}">
                <a16:creationId xmlns:a16="http://schemas.microsoft.com/office/drawing/2014/main" id="{53EDE810-DE0C-43F0-8415-4EE24FBDBB32}"/>
              </a:ext>
            </a:extLst>
          </p:cNvPr>
          <p:cNvGraphicFramePr>
            <a:graphicFrameLocks noGrp="1"/>
          </p:cNvGraphicFramePr>
          <p:nvPr>
            <p:extLst>
              <p:ext uri="{D42A27DB-BD31-4B8C-83A1-F6EECF244321}">
                <p14:modId xmlns:p14="http://schemas.microsoft.com/office/powerpoint/2010/main" val="1075534941"/>
              </p:ext>
            </p:extLst>
          </p:nvPr>
        </p:nvGraphicFramePr>
        <p:xfrm>
          <a:off x="360362" y="3682403"/>
          <a:ext cx="9293306" cy="2828574"/>
        </p:xfrm>
        <a:graphic>
          <a:graphicData uri="http://schemas.openxmlformats.org/drawingml/2006/table">
            <a:tbl>
              <a:tblPr/>
              <a:tblGrid>
                <a:gridCol w="751978">
                  <a:extLst>
                    <a:ext uri="{9D8B030D-6E8A-4147-A177-3AD203B41FA5}">
                      <a16:colId xmlns:a16="http://schemas.microsoft.com/office/drawing/2014/main" val="1811206461"/>
                    </a:ext>
                  </a:extLst>
                </a:gridCol>
                <a:gridCol w="1319508">
                  <a:extLst>
                    <a:ext uri="{9D8B030D-6E8A-4147-A177-3AD203B41FA5}">
                      <a16:colId xmlns:a16="http://schemas.microsoft.com/office/drawing/2014/main" val="300987325"/>
                    </a:ext>
                  </a:extLst>
                </a:gridCol>
                <a:gridCol w="751978">
                  <a:extLst>
                    <a:ext uri="{9D8B030D-6E8A-4147-A177-3AD203B41FA5}">
                      <a16:colId xmlns:a16="http://schemas.microsoft.com/office/drawing/2014/main" val="1533571161"/>
                    </a:ext>
                  </a:extLst>
                </a:gridCol>
                <a:gridCol w="1078307">
                  <a:extLst>
                    <a:ext uri="{9D8B030D-6E8A-4147-A177-3AD203B41FA5}">
                      <a16:colId xmlns:a16="http://schemas.microsoft.com/office/drawing/2014/main" val="198276634"/>
                    </a:ext>
                  </a:extLst>
                </a:gridCol>
                <a:gridCol w="1078307">
                  <a:extLst>
                    <a:ext uri="{9D8B030D-6E8A-4147-A177-3AD203B41FA5}">
                      <a16:colId xmlns:a16="http://schemas.microsoft.com/office/drawing/2014/main" val="2938453299"/>
                    </a:ext>
                  </a:extLst>
                </a:gridCol>
                <a:gridCol w="1078307">
                  <a:extLst>
                    <a:ext uri="{9D8B030D-6E8A-4147-A177-3AD203B41FA5}">
                      <a16:colId xmlns:a16="http://schemas.microsoft.com/office/drawing/2014/main" val="3530634770"/>
                    </a:ext>
                  </a:extLst>
                </a:gridCol>
                <a:gridCol w="1078307">
                  <a:extLst>
                    <a:ext uri="{9D8B030D-6E8A-4147-A177-3AD203B41FA5}">
                      <a16:colId xmlns:a16="http://schemas.microsoft.com/office/drawing/2014/main" val="2033651912"/>
                    </a:ext>
                  </a:extLst>
                </a:gridCol>
                <a:gridCol w="1078307">
                  <a:extLst>
                    <a:ext uri="{9D8B030D-6E8A-4147-A177-3AD203B41FA5}">
                      <a16:colId xmlns:a16="http://schemas.microsoft.com/office/drawing/2014/main" val="2354007776"/>
                    </a:ext>
                  </a:extLst>
                </a:gridCol>
                <a:gridCol w="1078307">
                  <a:extLst>
                    <a:ext uri="{9D8B030D-6E8A-4147-A177-3AD203B41FA5}">
                      <a16:colId xmlns:a16="http://schemas.microsoft.com/office/drawing/2014/main" val="3962739152"/>
                    </a:ext>
                  </a:extLst>
                </a:gridCol>
              </a:tblGrid>
              <a:tr h="416731">
                <a:tc rowSpan="2" gridSpan="2">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全体</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kumimoji="1" lang="ja-JP" altLang="en-US"/>
                    </a:p>
                  </a:txBody>
                  <a:tcPr/>
                </a:tc>
                <a:tc rowSpan="2">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300  </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ハンディターミナル</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業務用</a:t>
                      </a:r>
                      <a:r>
                        <a:rPr lang="en-US" sz="1400" b="0" i="0" u="none" strike="noStrike" dirty="0">
                          <a:solidFill>
                            <a:srgbClr val="000000"/>
                          </a:solidFill>
                          <a:effectLst/>
                          <a:latin typeface="游ゴシック" panose="020B0400000000000000" pitchFamily="50" charset="-128"/>
                          <a:ea typeface="游ゴシック" panose="020B0400000000000000" pitchFamily="50" charset="-128"/>
                        </a:rPr>
                        <a:t>PDA</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業務用</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タブレット</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市販スマートフォン</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市販</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タブレット</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その他</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532772"/>
                  </a:ext>
                </a:extLst>
              </a:tr>
              <a:tr h="217663">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15.7</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10.3</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a:solidFill>
                            <a:srgbClr val="262626"/>
                          </a:solidFill>
                          <a:effectLst/>
                          <a:latin typeface="Meiryo UI" panose="020B0604030504040204" pitchFamily="50" charset="-128"/>
                          <a:ea typeface="Meiryo UI" panose="020B0604030504040204" pitchFamily="50" charset="-128"/>
                        </a:rPr>
                        <a:t>21.0</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70.7</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32.3</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0.7</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extLst>
                  <a:ext uri="{0D108BD9-81ED-4DB2-BD59-A6C34878D82A}">
                    <a16:rowId xmlns:a16="http://schemas.microsoft.com/office/drawing/2014/main" val="3264826714"/>
                  </a:ext>
                </a:extLst>
              </a:tr>
              <a:tr h="217663">
                <a:tc rowSpan="10">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業種</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製造</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65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23.1</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16.9</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23.1</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76.9</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26.2</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1.5</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3327100306"/>
                  </a:ext>
                </a:extLst>
              </a:tr>
              <a:tr h="217663">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建設</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23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8.7</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8.7</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26.1</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73.9</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43.5</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3954818381"/>
                  </a:ext>
                </a:extLst>
              </a:tr>
              <a:tr h="217663">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倉庫・物流・運輸</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15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26.7</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20.0</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46.7</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26.7</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2562781857"/>
                  </a:ext>
                </a:extLst>
              </a:tr>
              <a:tr h="217663">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流通・卸売・小売</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42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26.2</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4.8</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16.7</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69.0</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26.2</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2.4</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1280438072"/>
                  </a:ext>
                </a:extLst>
              </a:tr>
              <a:tr h="217663">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金融・保険・証券</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11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9.1</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9.1</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27.3</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90.9</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36.4</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3788913609"/>
                  </a:ext>
                </a:extLst>
              </a:tr>
              <a:tr h="217663">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電気・ガス・水道</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28.6</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14.3</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14.3</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57.1</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14.3</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3235916618"/>
                  </a:ext>
                </a:extLst>
              </a:tr>
              <a:tr h="217663">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医療・介護</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18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5.6</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22.2</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22.2</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44.4</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55.6</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1514773529"/>
                  </a:ext>
                </a:extLst>
              </a:tr>
              <a:tr h="217663">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公共・文教・図書館</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12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8.3</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8.3</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33.3</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58.3</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33.3</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1681977601"/>
                  </a:ext>
                </a:extLst>
              </a:tr>
              <a:tr h="217663">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サービス</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73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11.0</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6.8</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19.2</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74.0</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30.1</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460514710"/>
                  </a:ext>
                </a:extLst>
              </a:tr>
              <a:tr h="217663">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その他</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34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5.9</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2.9</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17.6</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76.5</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41.2</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69220656"/>
                  </a:ext>
                </a:extLst>
              </a:tr>
            </a:tbl>
          </a:graphicData>
        </a:graphic>
      </p:graphicFrame>
      <p:sp>
        <p:nvSpPr>
          <p:cNvPr id="14" name="テキスト ボックス 13">
            <a:extLst>
              <a:ext uri="{FF2B5EF4-FFF2-40B4-BE49-F238E27FC236}">
                <a16:creationId xmlns:a16="http://schemas.microsoft.com/office/drawing/2014/main" id="{B51976A5-6ED9-41B2-AF06-EC1D26DB730C}"/>
              </a:ext>
            </a:extLst>
          </p:cNvPr>
          <p:cNvSpPr txBox="1"/>
          <p:nvPr/>
        </p:nvSpPr>
        <p:spPr>
          <a:xfrm>
            <a:off x="8750857" y="3366685"/>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graphicFrame>
        <p:nvGraphicFramePr>
          <p:cNvPr id="10" name="グラフ 9">
            <a:extLst>
              <a:ext uri="{FF2B5EF4-FFF2-40B4-BE49-F238E27FC236}">
                <a16:creationId xmlns:a16="http://schemas.microsoft.com/office/drawing/2014/main" id="{3F94665A-8A14-4E49-9248-DA55BAE02B38}"/>
              </a:ext>
            </a:extLst>
          </p:cNvPr>
          <p:cNvGraphicFramePr>
            <a:graphicFrameLocks/>
          </p:cNvGraphicFramePr>
          <p:nvPr>
            <p:extLst>
              <p:ext uri="{D42A27DB-BD31-4B8C-83A1-F6EECF244321}">
                <p14:modId xmlns:p14="http://schemas.microsoft.com/office/powerpoint/2010/main" val="1912389152"/>
              </p:ext>
            </p:extLst>
          </p:nvPr>
        </p:nvGraphicFramePr>
        <p:xfrm>
          <a:off x="4482885" y="484322"/>
          <a:ext cx="535221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65105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ja-JP" altLang="en-US" sz="2800" dirty="0">
                <a:solidFill>
                  <a:schemeClr val="bg2"/>
                </a:solidFill>
                <a:latin typeface="HGP創英角ｺﾞｼｯｸUB" pitchFamily="50" charset="-128"/>
                <a:ea typeface="HGP創英角ｺﾞｼｯｸUB" pitchFamily="50" charset="-128"/>
              </a:rPr>
              <a:t>４　</a:t>
            </a:r>
            <a:r>
              <a:rPr lang="ja-JP" altLang="en-US" sz="2800" b="0" dirty="0">
                <a:solidFill>
                  <a:schemeClr val="bg2"/>
                </a:solidFill>
                <a:latin typeface="HGP創英角ｺﾞｼｯｸUB" pitchFamily="50" charset="-128"/>
                <a:ea typeface="HGP創英角ｺﾞｼｯｸUB" pitchFamily="50" charset="-128"/>
              </a:rPr>
              <a:t>最も新しい端末の製品タイプ</a:t>
            </a:r>
            <a:endParaRPr lang="ja-JP" altLang="en-US" sz="2800" dirty="0">
              <a:ea typeface="HGP創英角ｺﾞｼｯｸUB" pitchFamily="50" charset="-128"/>
            </a:endParaRPr>
          </a:p>
        </p:txBody>
      </p:sp>
      <p:sp>
        <p:nvSpPr>
          <p:cNvPr id="8" name="テキスト ボックス 7">
            <a:extLst>
              <a:ext uri="{FF2B5EF4-FFF2-40B4-BE49-F238E27FC236}">
                <a16:creationId xmlns:a16="http://schemas.microsoft.com/office/drawing/2014/main" id="{912C4ED0-01AA-4964-9310-A2A7549A93E9}"/>
              </a:ext>
            </a:extLst>
          </p:cNvPr>
          <p:cNvSpPr txBox="1"/>
          <p:nvPr/>
        </p:nvSpPr>
        <p:spPr>
          <a:xfrm>
            <a:off x="360362" y="654791"/>
            <a:ext cx="4051110" cy="2709909"/>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最も新しい端末（直近に導入したもの）の製品タイプについて回答を⾒ると、 「市販スマートフォン（</a:t>
            </a:r>
            <a:r>
              <a:rPr lang="en-US" altLang="ja-JP" sz="1400" dirty="0">
                <a:solidFill>
                  <a:srgbClr val="595959"/>
                </a:solidFill>
                <a:latin typeface="Meiryo UI" panose="020B0604030504040204" pitchFamily="50" charset="-128"/>
                <a:ea typeface="Meiryo UI" panose="020B0604030504040204" pitchFamily="50" charset="-128"/>
              </a:rPr>
              <a:t>61.7</a:t>
            </a:r>
            <a:r>
              <a:rPr lang="ja-JP" altLang="en-US" sz="1400" dirty="0">
                <a:solidFill>
                  <a:srgbClr val="595959"/>
                </a:solidFill>
                <a:latin typeface="Meiryo UI" panose="020B0604030504040204" pitchFamily="50" charset="-128"/>
                <a:ea typeface="Meiryo UI" panose="020B0604030504040204" pitchFamily="50" charset="-128"/>
              </a:rPr>
              <a:t>％）」が最も多く、次いで「市販タブレット（</a:t>
            </a:r>
            <a:r>
              <a:rPr lang="en-US" altLang="ja-JP" sz="1400" dirty="0">
                <a:solidFill>
                  <a:srgbClr val="595959"/>
                </a:solidFill>
                <a:latin typeface="Meiryo UI" panose="020B0604030504040204" pitchFamily="50" charset="-128"/>
                <a:ea typeface="Meiryo UI" panose="020B0604030504040204" pitchFamily="50" charset="-128"/>
              </a:rPr>
              <a:t>13.7</a:t>
            </a:r>
            <a:r>
              <a:rPr lang="ja-JP" altLang="en-US" sz="1400" dirty="0">
                <a:solidFill>
                  <a:srgbClr val="595959"/>
                </a:solidFill>
                <a:latin typeface="Meiryo UI" panose="020B0604030504040204" pitchFamily="50" charset="-128"/>
                <a:ea typeface="Meiryo UI" panose="020B0604030504040204" pitchFamily="50" charset="-128"/>
              </a:rPr>
              <a:t>％）」、 「業務用タブレット（</a:t>
            </a:r>
            <a:r>
              <a:rPr lang="en-US" altLang="ja-JP" sz="1400" dirty="0">
                <a:solidFill>
                  <a:srgbClr val="595959"/>
                </a:solidFill>
                <a:latin typeface="Meiryo UI" panose="020B0604030504040204" pitchFamily="50" charset="-128"/>
                <a:ea typeface="Meiryo UI" panose="020B0604030504040204" pitchFamily="50" charset="-128"/>
              </a:rPr>
              <a:t>10.3</a:t>
            </a:r>
            <a:r>
              <a:rPr lang="ja-JP" altLang="en-US" sz="1400" dirty="0">
                <a:solidFill>
                  <a:srgbClr val="595959"/>
                </a:solidFill>
                <a:latin typeface="Meiryo UI" panose="020B0604030504040204" pitchFamily="50" charset="-128"/>
                <a:ea typeface="Meiryo UI" panose="020B0604030504040204" pitchFamily="50" charset="-128"/>
              </a:rPr>
              <a:t>％）」、「ハンディターミナル（</a:t>
            </a:r>
            <a:r>
              <a:rPr lang="en-US" altLang="ja-JP" sz="1400" dirty="0">
                <a:solidFill>
                  <a:srgbClr val="595959"/>
                </a:solidFill>
                <a:latin typeface="Meiryo UI" panose="020B0604030504040204" pitchFamily="50" charset="-128"/>
                <a:ea typeface="Meiryo UI" panose="020B0604030504040204" pitchFamily="50" charset="-128"/>
              </a:rPr>
              <a:t>9.3</a:t>
            </a:r>
            <a:r>
              <a:rPr lang="ja-JP" altLang="en-US" sz="1400" dirty="0">
                <a:solidFill>
                  <a:srgbClr val="595959"/>
                </a:solidFill>
                <a:latin typeface="Meiryo UI" panose="020B0604030504040204" pitchFamily="50" charset="-128"/>
                <a:ea typeface="Meiryo UI" panose="020B0604030504040204" pitchFamily="50" charset="-128"/>
              </a:rPr>
              <a:t>％）」、「業務用</a:t>
            </a:r>
            <a:r>
              <a:rPr lang="en-US" altLang="ja-JP" sz="1400" dirty="0">
                <a:solidFill>
                  <a:srgbClr val="595959"/>
                </a:solidFill>
                <a:latin typeface="Meiryo UI" panose="020B0604030504040204" pitchFamily="50" charset="-128"/>
                <a:ea typeface="Meiryo UI" panose="020B0604030504040204" pitchFamily="50" charset="-128"/>
              </a:rPr>
              <a:t>PDA</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4.3</a:t>
            </a:r>
            <a:r>
              <a:rPr lang="ja-JP" altLang="en-US" sz="1400" dirty="0">
                <a:solidFill>
                  <a:srgbClr val="595959"/>
                </a:solidFill>
                <a:latin typeface="Meiryo UI" panose="020B0604030504040204" pitchFamily="50" charset="-128"/>
                <a:ea typeface="Meiryo UI" panose="020B0604030504040204" pitchFamily="50" charset="-128"/>
              </a:rPr>
              <a:t>％）」の順となった。</a:t>
            </a:r>
          </a:p>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「ハンディターミナル」は、倉庫・物流・運輸で</a:t>
            </a:r>
            <a:r>
              <a:rPr lang="en-US" altLang="ja-JP" sz="1400" dirty="0">
                <a:solidFill>
                  <a:srgbClr val="595959"/>
                </a:solidFill>
                <a:latin typeface="Meiryo UI" panose="020B0604030504040204" pitchFamily="50" charset="-128"/>
                <a:ea typeface="Meiryo UI" panose="020B0604030504040204" pitchFamily="50" charset="-128"/>
              </a:rPr>
              <a:t>28.6</a:t>
            </a:r>
            <a:r>
              <a:rPr lang="ja-JP" altLang="en-US" sz="1400" dirty="0">
                <a:solidFill>
                  <a:srgbClr val="595959"/>
                </a:solidFill>
                <a:latin typeface="Meiryo UI" panose="020B0604030504040204" pitchFamily="50" charset="-128"/>
                <a:ea typeface="Meiryo UI" panose="020B0604030504040204" pitchFamily="50" charset="-128"/>
              </a:rPr>
              <a:t>％に達し、「業務用</a:t>
            </a:r>
            <a:r>
              <a:rPr lang="en-US" altLang="ja-JP" sz="1400" dirty="0">
                <a:solidFill>
                  <a:srgbClr val="595959"/>
                </a:solidFill>
                <a:latin typeface="Meiryo UI" panose="020B0604030504040204" pitchFamily="50" charset="-128"/>
                <a:ea typeface="Meiryo UI" panose="020B0604030504040204" pitchFamily="50" charset="-128"/>
              </a:rPr>
              <a:t>PDA</a:t>
            </a:r>
            <a:r>
              <a:rPr lang="ja-JP" altLang="en-US" sz="1400" dirty="0">
                <a:solidFill>
                  <a:srgbClr val="595959"/>
                </a:solidFill>
                <a:latin typeface="Meiryo UI" panose="020B0604030504040204" pitchFamily="50" charset="-128"/>
                <a:ea typeface="Meiryo UI" panose="020B0604030504040204" pitchFamily="50" charset="-128"/>
              </a:rPr>
              <a:t>・タッチタイプ」は、倉庫・物流・運輸で</a:t>
            </a:r>
            <a:r>
              <a:rPr lang="en-US" altLang="ja-JP" sz="1400" dirty="0">
                <a:solidFill>
                  <a:srgbClr val="595959"/>
                </a:solidFill>
                <a:latin typeface="Meiryo UI" panose="020B0604030504040204" pitchFamily="50" charset="-128"/>
                <a:ea typeface="Meiryo UI" panose="020B0604030504040204" pitchFamily="50" charset="-128"/>
              </a:rPr>
              <a:t>20</a:t>
            </a:r>
            <a:r>
              <a:rPr lang="ja-JP" altLang="en-US" sz="1400" dirty="0">
                <a:solidFill>
                  <a:srgbClr val="595959"/>
                </a:solidFill>
                <a:latin typeface="Meiryo UI" panose="020B0604030504040204" pitchFamily="50" charset="-128"/>
                <a:ea typeface="Meiryo UI" panose="020B0604030504040204" pitchFamily="50" charset="-128"/>
              </a:rPr>
              <a:t>％、「業務用タブレット・ノートパッド」は、公共・文教・図書館で</a:t>
            </a:r>
            <a:r>
              <a:rPr lang="en-US" altLang="ja-JP" sz="1400" dirty="0">
                <a:solidFill>
                  <a:srgbClr val="595959"/>
                </a:solidFill>
                <a:latin typeface="Meiryo UI" panose="020B0604030504040204" pitchFamily="50" charset="-128"/>
                <a:ea typeface="Meiryo UI" panose="020B0604030504040204" pitchFamily="50" charset="-128"/>
              </a:rPr>
              <a:t>25</a:t>
            </a:r>
            <a:r>
              <a:rPr lang="ja-JP" altLang="en-US" sz="1400" dirty="0">
                <a:solidFill>
                  <a:srgbClr val="595959"/>
                </a:solidFill>
                <a:latin typeface="Meiryo UI" panose="020B0604030504040204" pitchFamily="50" charset="-128"/>
                <a:ea typeface="Meiryo UI" panose="020B0604030504040204" pitchFamily="50" charset="-128"/>
              </a:rPr>
              <a:t>％であった。</a:t>
            </a:r>
            <a:endParaRPr kumimoji="0" lang="en-US" altLang="ja-JP" sz="1400" kern="0" dirty="0">
              <a:solidFill>
                <a:prstClr val="black"/>
              </a:solidFill>
              <a:latin typeface="Meiryo UI" panose="020B0604030504040204" pitchFamily="50" charset="-128"/>
              <a:ea typeface="Meiryo UI" panose="020B0604030504040204" pitchFamily="50" charset="-128"/>
            </a:endParaRPr>
          </a:p>
        </p:txBody>
      </p:sp>
      <p:graphicFrame>
        <p:nvGraphicFramePr>
          <p:cNvPr id="2" name="表 1">
            <a:extLst>
              <a:ext uri="{FF2B5EF4-FFF2-40B4-BE49-F238E27FC236}">
                <a16:creationId xmlns:a16="http://schemas.microsoft.com/office/drawing/2014/main" id="{49FEDF8E-E10A-49F9-BBF4-41BE6CB70489}"/>
              </a:ext>
            </a:extLst>
          </p:cNvPr>
          <p:cNvGraphicFramePr>
            <a:graphicFrameLocks noGrp="1"/>
          </p:cNvGraphicFramePr>
          <p:nvPr>
            <p:extLst>
              <p:ext uri="{D42A27DB-BD31-4B8C-83A1-F6EECF244321}">
                <p14:modId xmlns:p14="http://schemas.microsoft.com/office/powerpoint/2010/main" val="755245921"/>
              </p:ext>
            </p:extLst>
          </p:nvPr>
        </p:nvGraphicFramePr>
        <p:xfrm>
          <a:off x="454461" y="3583032"/>
          <a:ext cx="9021309" cy="2868451"/>
        </p:xfrm>
        <a:graphic>
          <a:graphicData uri="http://schemas.openxmlformats.org/drawingml/2006/table">
            <a:tbl>
              <a:tblPr/>
              <a:tblGrid>
                <a:gridCol w="729969">
                  <a:extLst>
                    <a:ext uri="{9D8B030D-6E8A-4147-A177-3AD203B41FA5}">
                      <a16:colId xmlns:a16="http://schemas.microsoft.com/office/drawing/2014/main" val="4028836523"/>
                    </a:ext>
                  </a:extLst>
                </a:gridCol>
                <a:gridCol w="1280889">
                  <a:extLst>
                    <a:ext uri="{9D8B030D-6E8A-4147-A177-3AD203B41FA5}">
                      <a16:colId xmlns:a16="http://schemas.microsoft.com/office/drawing/2014/main" val="2580070183"/>
                    </a:ext>
                  </a:extLst>
                </a:gridCol>
                <a:gridCol w="729969">
                  <a:extLst>
                    <a:ext uri="{9D8B030D-6E8A-4147-A177-3AD203B41FA5}">
                      <a16:colId xmlns:a16="http://schemas.microsoft.com/office/drawing/2014/main" val="3008466946"/>
                    </a:ext>
                  </a:extLst>
                </a:gridCol>
                <a:gridCol w="1046747">
                  <a:extLst>
                    <a:ext uri="{9D8B030D-6E8A-4147-A177-3AD203B41FA5}">
                      <a16:colId xmlns:a16="http://schemas.microsoft.com/office/drawing/2014/main" val="3534038376"/>
                    </a:ext>
                  </a:extLst>
                </a:gridCol>
                <a:gridCol w="1046747">
                  <a:extLst>
                    <a:ext uri="{9D8B030D-6E8A-4147-A177-3AD203B41FA5}">
                      <a16:colId xmlns:a16="http://schemas.microsoft.com/office/drawing/2014/main" val="1278336920"/>
                    </a:ext>
                  </a:extLst>
                </a:gridCol>
                <a:gridCol w="1046747">
                  <a:extLst>
                    <a:ext uri="{9D8B030D-6E8A-4147-A177-3AD203B41FA5}">
                      <a16:colId xmlns:a16="http://schemas.microsoft.com/office/drawing/2014/main" val="2145489620"/>
                    </a:ext>
                  </a:extLst>
                </a:gridCol>
                <a:gridCol w="1046747">
                  <a:extLst>
                    <a:ext uri="{9D8B030D-6E8A-4147-A177-3AD203B41FA5}">
                      <a16:colId xmlns:a16="http://schemas.microsoft.com/office/drawing/2014/main" val="184475674"/>
                    </a:ext>
                  </a:extLst>
                </a:gridCol>
                <a:gridCol w="1046747">
                  <a:extLst>
                    <a:ext uri="{9D8B030D-6E8A-4147-A177-3AD203B41FA5}">
                      <a16:colId xmlns:a16="http://schemas.microsoft.com/office/drawing/2014/main" val="85690763"/>
                    </a:ext>
                  </a:extLst>
                </a:gridCol>
                <a:gridCol w="1046747">
                  <a:extLst>
                    <a:ext uri="{9D8B030D-6E8A-4147-A177-3AD203B41FA5}">
                      <a16:colId xmlns:a16="http://schemas.microsoft.com/office/drawing/2014/main" val="4065651545"/>
                    </a:ext>
                  </a:extLst>
                </a:gridCol>
              </a:tblGrid>
              <a:tr h="340245">
                <a:tc rowSpan="2" gridSpan="2">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全体</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kumimoji="1" lang="ja-JP" altLang="en-US"/>
                    </a:p>
                  </a:txBody>
                  <a:tcPr/>
                </a:tc>
                <a:tc rowSpan="2">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300  </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ハンディ</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ターミナル</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業務用</a:t>
                      </a:r>
                      <a:r>
                        <a:rPr lang="en-US" sz="1200" b="0" i="0" u="none" strike="noStrike" dirty="0">
                          <a:solidFill>
                            <a:srgbClr val="000000"/>
                          </a:solidFill>
                          <a:effectLst/>
                          <a:latin typeface="游ゴシック" panose="020B0400000000000000" pitchFamily="50" charset="-128"/>
                          <a:ea typeface="游ゴシック" panose="020B0400000000000000" pitchFamily="50" charset="-128"/>
                        </a:rPr>
                        <a:t>PDA</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業務用</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タブレット</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市販スマートフォン</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市販</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タブレット</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その他</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7090313"/>
                  </a:ext>
                </a:extLst>
              </a:tr>
              <a:tr h="226830">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9.3 </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4.3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10.3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61.7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13.7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262626"/>
                          </a:solidFill>
                          <a:effectLst/>
                          <a:latin typeface="Meiryo UI" panose="020B0604030504040204" pitchFamily="50" charset="-128"/>
                          <a:ea typeface="Meiryo UI" panose="020B0604030504040204" pitchFamily="50" charset="-128"/>
                        </a:rPr>
                        <a:t>0.7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extLst>
                  <a:ext uri="{0D108BD9-81ED-4DB2-BD59-A6C34878D82A}">
                    <a16:rowId xmlns:a16="http://schemas.microsoft.com/office/drawing/2014/main" val="72827095"/>
                  </a:ext>
                </a:extLst>
              </a:tr>
              <a:tr h="226830">
                <a:tc rowSpan="10">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業種</a:t>
                      </a:r>
                    </a:p>
                  </a:txBody>
                  <a:tcPr marL="7561" marR="7561" marT="7561"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製造</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65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13.8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4.6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7.7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64.6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7.7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1.5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2675193558"/>
                  </a:ext>
                </a:extLst>
              </a:tr>
              <a:tr h="226830">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建設</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23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4.3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69.6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13.0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extLst>
                  <a:ext uri="{0D108BD9-81ED-4DB2-BD59-A6C34878D82A}">
                    <a16:rowId xmlns:a16="http://schemas.microsoft.com/office/drawing/2014/main" val="3561116879"/>
                  </a:ext>
                </a:extLst>
              </a:tr>
              <a:tr h="226830">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倉庫・物流・運輸</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15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13.3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46.7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79633753"/>
                  </a:ext>
                </a:extLst>
              </a:tr>
              <a:tr h="226830">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流通・卸売・小売</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42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11.9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4.8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11.9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59.5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9.5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2.4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369590971"/>
                  </a:ext>
                </a:extLst>
              </a:tr>
              <a:tr h="226830">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金融・保険・証券</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9.1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18.2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63.6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9.1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954255753"/>
                  </a:ext>
                </a:extLst>
              </a:tr>
              <a:tr h="226830">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電気・ガス・水道</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28.6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57.1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14.3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449312155"/>
                  </a:ext>
                </a:extLst>
              </a:tr>
              <a:tr h="226830">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医療・介護</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5.6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11.1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11.1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33.3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38.9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426386172"/>
                  </a:ext>
                </a:extLst>
              </a:tr>
              <a:tr h="226830">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公共・文教・図書館</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12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8.3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25.0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16.7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820197021"/>
                  </a:ext>
                </a:extLst>
              </a:tr>
              <a:tr h="226830">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サービス</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73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6.8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4.1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64.4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no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13.7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4256561132"/>
                  </a:ext>
                </a:extLst>
              </a:tr>
              <a:tr h="226830">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その他</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34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2.9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8.8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73.5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14.7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0.0 </a:t>
                      </a:r>
                    </a:p>
                  </a:txBody>
                  <a:tcPr marL="7561" marR="7561" marT="7561"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2875633"/>
                  </a:ext>
                </a:extLst>
              </a:tr>
            </a:tbl>
          </a:graphicData>
        </a:graphic>
      </p:graphicFrame>
      <p:sp>
        <p:nvSpPr>
          <p:cNvPr id="9" name="テキスト ボックス 8">
            <a:extLst>
              <a:ext uri="{FF2B5EF4-FFF2-40B4-BE49-F238E27FC236}">
                <a16:creationId xmlns:a16="http://schemas.microsoft.com/office/drawing/2014/main" id="{828D763F-7470-4287-80ED-A5C3D16DE4C8}"/>
              </a:ext>
            </a:extLst>
          </p:cNvPr>
          <p:cNvSpPr txBox="1"/>
          <p:nvPr/>
        </p:nvSpPr>
        <p:spPr>
          <a:xfrm>
            <a:off x="8889450" y="3275255"/>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graphicFrame>
        <p:nvGraphicFramePr>
          <p:cNvPr id="10" name="グラフ 9">
            <a:extLst>
              <a:ext uri="{FF2B5EF4-FFF2-40B4-BE49-F238E27FC236}">
                <a16:creationId xmlns:a16="http://schemas.microsoft.com/office/drawing/2014/main" id="{F1A70B90-7CBC-4473-96BE-DCC4A0EAFE46}"/>
              </a:ext>
            </a:extLst>
          </p:cNvPr>
          <p:cNvGraphicFramePr>
            <a:graphicFrameLocks/>
          </p:cNvGraphicFramePr>
          <p:nvPr>
            <p:extLst>
              <p:ext uri="{D42A27DB-BD31-4B8C-83A1-F6EECF244321}">
                <p14:modId xmlns:p14="http://schemas.microsoft.com/office/powerpoint/2010/main" val="2377940335"/>
              </p:ext>
            </p:extLst>
          </p:nvPr>
        </p:nvGraphicFramePr>
        <p:xfrm>
          <a:off x="4479010" y="654791"/>
          <a:ext cx="5066628" cy="2671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55969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ja-JP" altLang="en-US" sz="2800" dirty="0">
                <a:solidFill>
                  <a:schemeClr val="bg2"/>
                </a:solidFill>
                <a:latin typeface="HGP創英角ｺﾞｼｯｸUB" pitchFamily="50" charset="-128"/>
                <a:ea typeface="HGP創英角ｺﾞｼｯｸUB" pitchFamily="50" charset="-128"/>
              </a:rPr>
              <a:t>５　</a:t>
            </a:r>
            <a:r>
              <a:rPr lang="ja-JP" altLang="en-US" sz="2800" b="0" dirty="0">
                <a:solidFill>
                  <a:schemeClr val="bg2"/>
                </a:solidFill>
                <a:latin typeface="HGP創英角ｺﾞｼｯｸUB" pitchFamily="50" charset="-128"/>
                <a:ea typeface="HGP創英角ｺﾞｼｯｸUB" pitchFamily="50" charset="-128"/>
              </a:rPr>
              <a:t>最も新しい端末の使用</a:t>
            </a:r>
            <a:r>
              <a:rPr lang="en-US" altLang="ja-JP" sz="2800" b="0" dirty="0">
                <a:solidFill>
                  <a:schemeClr val="bg2"/>
                </a:solidFill>
                <a:latin typeface="HGP創英角ｺﾞｼｯｸUB" pitchFamily="50" charset="-128"/>
                <a:ea typeface="HGP創英角ｺﾞｼｯｸUB" pitchFamily="50" charset="-128"/>
              </a:rPr>
              <a:t>OS</a:t>
            </a:r>
            <a:endParaRPr lang="ja-JP" altLang="en-US" sz="2800" dirty="0">
              <a:ea typeface="HGP創英角ｺﾞｼｯｸUB" pitchFamily="50" charset="-128"/>
            </a:endParaRPr>
          </a:p>
        </p:txBody>
      </p:sp>
      <p:graphicFrame>
        <p:nvGraphicFramePr>
          <p:cNvPr id="2" name="表 1">
            <a:extLst>
              <a:ext uri="{FF2B5EF4-FFF2-40B4-BE49-F238E27FC236}">
                <a16:creationId xmlns:a16="http://schemas.microsoft.com/office/drawing/2014/main" id="{732B579C-1D38-4411-BAE0-7B96C1101B22}"/>
              </a:ext>
            </a:extLst>
          </p:cNvPr>
          <p:cNvGraphicFramePr>
            <a:graphicFrameLocks noGrp="1"/>
          </p:cNvGraphicFramePr>
          <p:nvPr>
            <p:extLst>
              <p:ext uri="{D42A27DB-BD31-4B8C-83A1-F6EECF244321}">
                <p14:modId xmlns:p14="http://schemas.microsoft.com/office/powerpoint/2010/main" val="1256688722"/>
              </p:ext>
            </p:extLst>
          </p:nvPr>
        </p:nvGraphicFramePr>
        <p:xfrm>
          <a:off x="153749" y="4523449"/>
          <a:ext cx="9467677" cy="1817116"/>
        </p:xfrm>
        <a:graphic>
          <a:graphicData uri="http://schemas.openxmlformats.org/drawingml/2006/table">
            <a:tbl>
              <a:tblPr/>
              <a:tblGrid>
                <a:gridCol w="625669">
                  <a:extLst>
                    <a:ext uri="{9D8B030D-6E8A-4147-A177-3AD203B41FA5}">
                      <a16:colId xmlns:a16="http://schemas.microsoft.com/office/drawing/2014/main" val="262284572"/>
                    </a:ext>
                  </a:extLst>
                </a:gridCol>
                <a:gridCol w="1440220">
                  <a:extLst>
                    <a:ext uri="{9D8B030D-6E8A-4147-A177-3AD203B41FA5}">
                      <a16:colId xmlns:a16="http://schemas.microsoft.com/office/drawing/2014/main" val="2234347782"/>
                    </a:ext>
                  </a:extLst>
                </a:gridCol>
                <a:gridCol w="625669">
                  <a:extLst>
                    <a:ext uri="{9D8B030D-6E8A-4147-A177-3AD203B41FA5}">
                      <a16:colId xmlns:a16="http://schemas.microsoft.com/office/drawing/2014/main" val="893112788"/>
                    </a:ext>
                  </a:extLst>
                </a:gridCol>
                <a:gridCol w="968017">
                  <a:extLst>
                    <a:ext uri="{9D8B030D-6E8A-4147-A177-3AD203B41FA5}">
                      <a16:colId xmlns:a16="http://schemas.microsoft.com/office/drawing/2014/main" val="316718400"/>
                    </a:ext>
                  </a:extLst>
                </a:gridCol>
                <a:gridCol w="968017">
                  <a:extLst>
                    <a:ext uri="{9D8B030D-6E8A-4147-A177-3AD203B41FA5}">
                      <a16:colId xmlns:a16="http://schemas.microsoft.com/office/drawing/2014/main" val="2483768072"/>
                    </a:ext>
                  </a:extLst>
                </a:gridCol>
                <a:gridCol w="968017">
                  <a:extLst>
                    <a:ext uri="{9D8B030D-6E8A-4147-A177-3AD203B41FA5}">
                      <a16:colId xmlns:a16="http://schemas.microsoft.com/office/drawing/2014/main" val="855270414"/>
                    </a:ext>
                  </a:extLst>
                </a:gridCol>
                <a:gridCol w="968017">
                  <a:extLst>
                    <a:ext uri="{9D8B030D-6E8A-4147-A177-3AD203B41FA5}">
                      <a16:colId xmlns:a16="http://schemas.microsoft.com/office/drawing/2014/main" val="4085252771"/>
                    </a:ext>
                  </a:extLst>
                </a:gridCol>
                <a:gridCol w="968017">
                  <a:extLst>
                    <a:ext uri="{9D8B030D-6E8A-4147-A177-3AD203B41FA5}">
                      <a16:colId xmlns:a16="http://schemas.microsoft.com/office/drawing/2014/main" val="3857096045"/>
                    </a:ext>
                  </a:extLst>
                </a:gridCol>
                <a:gridCol w="968017">
                  <a:extLst>
                    <a:ext uri="{9D8B030D-6E8A-4147-A177-3AD203B41FA5}">
                      <a16:colId xmlns:a16="http://schemas.microsoft.com/office/drawing/2014/main" val="2099296514"/>
                    </a:ext>
                  </a:extLst>
                </a:gridCol>
                <a:gridCol w="968017">
                  <a:extLst>
                    <a:ext uri="{9D8B030D-6E8A-4147-A177-3AD203B41FA5}">
                      <a16:colId xmlns:a16="http://schemas.microsoft.com/office/drawing/2014/main" val="2267148161"/>
                    </a:ext>
                  </a:extLst>
                </a:gridCol>
              </a:tblGrid>
              <a:tr h="563932">
                <a:tc>
                  <a:txBody>
                    <a:bodyPr/>
                    <a:lstStyle/>
                    <a:p>
                      <a:pPr algn="l"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392" marR="6392" marT="6392" marB="0" anchor="ctr">
                    <a:lnL>
                      <a:noFill/>
                    </a:lnL>
                    <a:lnR>
                      <a:noFill/>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6392" marR="6392" marT="6392" marB="0" anchor="ctr">
                    <a:lnL>
                      <a:noFill/>
                    </a:lnL>
                    <a:lnR>
                      <a:noFill/>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262626"/>
                          </a:solidFill>
                          <a:effectLst/>
                          <a:latin typeface="Meiryo UI" panose="020B0604030504040204" pitchFamily="50" charset="-128"/>
                          <a:ea typeface="Meiryo UI" panose="020B0604030504040204" pitchFamily="50" charset="-128"/>
                        </a:rPr>
                        <a:t>n=</a:t>
                      </a:r>
                    </a:p>
                  </a:txBody>
                  <a:tcPr marL="6392" marR="6392" marT="6392" marB="0" anchor="b">
                    <a:lnL>
                      <a:noFill/>
                    </a:lnL>
                    <a:lnR w="6350" cap="flat" cmpd="sng" algn="ctr">
                      <a:solidFill>
                        <a:srgbClr val="262626"/>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262626"/>
                          </a:solidFill>
                          <a:effectLst/>
                          <a:latin typeface="Meiryo UI" panose="020B0604030504040204" pitchFamily="50" charset="-128"/>
                          <a:ea typeface="Meiryo UI" panose="020B0604030504040204" pitchFamily="50" charset="-128"/>
                        </a:rPr>
                        <a:t>Android</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262626"/>
                          </a:solidFill>
                          <a:effectLst/>
                          <a:latin typeface="Meiryo UI" panose="020B0604030504040204" pitchFamily="50" charset="-128"/>
                          <a:ea typeface="Meiryo UI" panose="020B0604030504040204" pitchFamily="50" charset="-128"/>
                        </a:rPr>
                        <a:t>WindowsCE／Embedded</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262626"/>
                          </a:solidFill>
                          <a:effectLst/>
                          <a:latin typeface="Meiryo UI" panose="020B0604030504040204" pitchFamily="50" charset="-128"/>
                          <a:ea typeface="Meiryo UI" panose="020B0604030504040204" pitchFamily="50" charset="-128"/>
                        </a:rPr>
                        <a:t>Windows10　IoT／11　IoT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262626"/>
                          </a:solidFill>
                          <a:effectLst/>
                          <a:latin typeface="Meiryo UI" panose="020B0604030504040204" pitchFamily="50" charset="-128"/>
                          <a:ea typeface="Meiryo UI" panose="020B0604030504040204" pitchFamily="50" charset="-128"/>
                        </a:rPr>
                        <a:t>Windows10／11</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262626"/>
                          </a:solidFill>
                          <a:effectLst/>
                          <a:latin typeface="Meiryo UI" panose="020B0604030504040204" pitchFamily="50" charset="-128"/>
                          <a:ea typeface="Meiryo UI" panose="020B0604030504040204" pitchFamily="50" charset="-128"/>
                        </a:rPr>
                        <a:t>iOS</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独自</a:t>
                      </a:r>
                      <a:r>
                        <a:rPr lang="en-US" altLang="ja-JP" sz="1200" b="0" i="0" u="none" strike="noStrike">
                          <a:solidFill>
                            <a:srgbClr val="262626"/>
                          </a:solidFill>
                          <a:effectLst/>
                          <a:latin typeface="Meiryo UI" panose="020B0604030504040204" pitchFamily="50" charset="-128"/>
                          <a:ea typeface="Meiryo UI" panose="020B0604030504040204" pitchFamily="50" charset="-128"/>
                        </a:rPr>
                        <a:t>OS</a:t>
                      </a:r>
                      <a:r>
                        <a:rPr lang="ja-JP" altLang="en-US" sz="1200" b="0" i="0" u="none" strike="noStrike">
                          <a:solidFill>
                            <a:srgbClr val="262626"/>
                          </a:solidFill>
                          <a:effectLst/>
                          <a:latin typeface="Meiryo UI" panose="020B0604030504040204" pitchFamily="50" charset="-128"/>
                          <a:ea typeface="Meiryo UI" panose="020B0604030504040204" pitchFamily="50" charset="-128"/>
                        </a:rPr>
                        <a:t>／その他</a:t>
                      </a:r>
                      <a:r>
                        <a:rPr lang="en-US" altLang="ja-JP" sz="1200" b="0" i="0" u="none" strike="noStrike">
                          <a:solidFill>
                            <a:srgbClr val="262626"/>
                          </a:solidFill>
                          <a:effectLst/>
                          <a:latin typeface="Meiryo UI" panose="020B0604030504040204" pitchFamily="50" charset="-128"/>
                          <a:ea typeface="Meiryo UI" panose="020B0604030504040204" pitchFamily="50" charset="-128"/>
                        </a:rPr>
                        <a:t>OS</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わからない</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extLst>
                  <a:ext uri="{0D108BD9-81ED-4DB2-BD59-A6C34878D82A}">
                    <a16:rowId xmlns:a16="http://schemas.microsoft.com/office/drawing/2014/main" val="1392793785"/>
                  </a:ext>
                </a:extLst>
              </a:tr>
              <a:tr h="208864">
                <a:tc rowSpan="6">
                  <a:txBody>
                    <a:bodyPr/>
                    <a:lstStyle/>
                    <a:p>
                      <a:pPr algn="l" fontAlgn="ctr"/>
                      <a:r>
                        <a:rPr lang="en-US" sz="1000" b="0" i="0" u="none" strike="noStrike">
                          <a:solidFill>
                            <a:srgbClr val="262626"/>
                          </a:solidFill>
                          <a:effectLst/>
                          <a:latin typeface="Meiryo UI" panose="020B0604030504040204" pitchFamily="50" charset="-128"/>
                          <a:ea typeface="Meiryo UI" panose="020B0604030504040204" pitchFamily="50" charset="-128"/>
                        </a:rPr>
                        <a:t>OS</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ハンディターミナル</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28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25.0</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3.6</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14.3</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3.6</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32.1</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510587998"/>
                  </a:ext>
                </a:extLst>
              </a:tr>
              <a:tr h="208864">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業務用</a:t>
                      </a:r>
                      <a:r>
                        <a:rPr lang="en-US" sz="1200" b="0" i="0" u="none" strike="noStrike">
                          <a:solidFill>
                            <a:srgbClr val="262626"/>
                          </a:solidFill>
                          <a:effectLst/>
                          <a:latin typeface="Meiryo UI" panose="020B0604030504040204" pitchFamily="50" charset="-128"/>
                          <a:ea typeface="Meiryo UI" panose="020B0604030504040204" pitchFamily="50" charset="-128"/>
                        </a:rPr>
                        <a:t>PDA</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13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30.8</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7.7</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23.1</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7.7</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30.8</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182631321"/>
                  </a:ext>
                </a:extLst>
              </a:tr>
              <a:tr h="208864">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業務用タブレット</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29.0</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3.2</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22.6</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6.5</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6.5</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32.3</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001533584"/>
                  </a:ext>
                </a:extLst>
              </a:tr>
              <a:tr h="208864">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市販スマートフォン</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185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50.3</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1.6</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44.3</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3.8</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064969359"/>
                  </a:ext>
                </a:extLst>
              </a:tr>
              <a:tr h="208864">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市販タブレット</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41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24.4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12.2</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46.3</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14.6</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027385772"/>
                  </a:ext>
                </a:extLst>
              </a:tr>
              <a:tr h="208864">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その他</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50.0</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50.0</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421011883"/>
                  </a:ext>
                </a:extLst>
              </a:tr>
            </a:tbl>
          </a:graphicData>
        </a:graphic>
      </p:graphicFrame>
      <p:graphicFrame>
        <p:nvGraphicFramePr>
          <p:cNvPr id="5" name="グラフ 4">
            <a:extLst>
              <a:ext uri="{FF2B5EF4-FFF2-40B4-BE49-F238E27FC236}">
                <a16:creationId xmlns:a16="http://schemas.microsoft.com/office/drawing/2014/main" id="{0A037B7D-F4CE-42E0-A319-77480A5E17CB}"/>
              </a:ext>
            </a:extLst>
          </p:cNvPr>
          <p:cNvGraphicFramePr>
            <a:graphicFrameLocks/>
          </p:cNvGraphicFramePr>
          <p:nvPr>
            <p:extLst>
              <p:ext uri="{D42A27DB-BD31-4B8C-83A1-F6EECF244321}">
                <p14:modId xmlns:p14="http://schemas.microsoft.com/office/powerpoint/2010/main" val="4123013528"/>
              </p:ext>
            </p:extLst>
          </p:nvPr>
        </p:nvGraphicFramePr>
        <p:xfrm>
          <a:off x="153749" y="1737387"/>
          <a:ext cx="9545637" cy="2556317"/>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a:extLst>
              <a:ext uri="{FF2B5EF4-FFF2-40B4-BE49-F238E27FC236}">
                <a16:creationId xmlns:a16="http://schemas.microsoft.com/office/drawing/2014/main" id="{912C4ED0-01AA-4964-9310-A2A7549A93E9}"/>
              </a:ext>
            </a:extLst>
          </p:cNvPr>
          <p:cNvSpPr txBox="1"/>
          <p:nvPr/>
        </p:nvSpPr>
        <p:spPr>
          <a:xfrm>
            <a:off x="360362" y="745897"/>
            <a:ext cx="9012237" cy="991490"/>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最も多くの端末の種類で回答された</a:t>
            </a:r>
            <a:r>
              <a:rPr lang="en-US" altLang="ja-JP" sz="1400" dirty="0">
                <a:solidFill>
                  <a:srgbClr val="595959"/>
                </a:solidFill>
                <a:latin typeface="Meiryo UI" panose="020B0604030504040204" pitchFamily="50" charset="-128"/>
                <a:ea typeface="Meiryo UI" panose="020B0604030504040204" pitchFamily="50" charset="-128"/>
              </a:rPr>
              <a:t>OS</a:t>
            </a:r>
            <a:r>
              <a:rPr lang="ja-JP" altLang="en-US" sz="1400" dirty="0">
                <a:solidFill>
                  <a:srgbClr val="595959"/>
                </a:solidFill>
                <a:latin typeface="Meiryo UI" panose="020B0604030504040204" pitchFamily="50" charset="-128"/>
                <a:ea typeface="Meiryo UI" panose="020B0604030504040204" pitchFamily="50" charset="-128"/>
              </a:rPr>
              <a:t>は「</a:t>
            </a:r>
            <a:r>
              <a:rPr lang="en-US" altLang="ja-JP" sz="1400" dirty="0">
                <a:solidFill>
                  <a:srgbClr val="595959"/>
                </a:solidFill>
                <a:latin typeface="Meiryo UI" panose="020B0604030504040204" pitchFamily="50" charset="-128"/>
                <a:ea typeface="Meiryo UI" panose="020B0604030504040204" pitchFamily="50" charset="-128"/>
              </a:rPr>
              <a:t>Android</a:t>
            </a:r>
            <a:r>
              <a:rPr lang="ja-JP" altLang="en-US" sz="1400" dirty="0">
                <a:solidFill>
                  <a:srgbClr val="595959"/>
                </a:solidFill>
                <a:latin typeface="Meiryo UI" panose="020B0604030504040204" pitchFamily="50" charset="-128"/>
                <a:ea typeface="Meiryo UI" panose="020B0604030504040204" pitchFamily="50" charset="-128"/>
              </a:rPr>
              <a:t>」であったが市販タブレットのみ「</a:t>
            </a:r>
            <a:r>
              <a:rPr lang="en-US" altLang="ja-JP" sz="1400" dirty="0">
                <a:solidFill>
                  <a:srgbClr val="595959"/>
                </a:solidFill>
                <a:latin typeface="Meiryo UI" panose="020B0604030504040204" pitchFamily="50" charset="-128"/>
                <a:ea typeface="Meiryo UI" panose="020B0604030504040204" pitchFamily="50" charset="-128"/>
              </a:rPr>
              <a:t>iOS</a:t>
            </a:r>
            <a:r>
              <a:rPr lang="ja-JP" altLang="en-US" sz="1400" dirty="0">
                <a:solidFill>
                  <a:srgbClr val="595959"/>
                </a:solidFill>
                <a:latin typeface="Meiryo UI" panose="020B0604030504040204" pitchFamily="50" charset="-128"/>
                <a:ea typeface="Meiryo UI" panose="020B0604030504040204" pitchFamily="50" charset="-128"/>
              </a:rPr>
              <a:t>」であった。</a:t>
            </a:r>
            <a:endParaRPr lang="en-US" altLang="ja-JP" sz="1400" dirty="0">
              <a:solidFill>
                <a:srgbClr val="595959"/>
              </a:solidFill>
              <a:latin typeface="Meiryo UI" panose="020B0604030504040204" pitchFamily="50" charset="-128"/>
              <a:ea typeface="Meiryo UI" panose="020B0604030504040204" pitchFamily="50" charset="-128"/>
            </a:endParaRPr>
          </a:p>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ハンディターミナルでは、「</a:t>
            </a:r>
            <a:r>
              <a:rPr lang="en-US" altLang="ja-JP" sz="1400" dirty="0">
                <a:solidFill>
                  <a:srgbClr val="595959"/>
                </a:solidFill>
                <a:latin typeface="Meiryo UI" panose="020B0604030504040204" pitchFamily="50" charset="-128"/>
                <a:ea typeface="Meiryo UI" panose="020B0604030504040204" pitchFamily="50" charset="-128"/>
              </a:rPr>
              <a:t>Windows</a:t>
            </a:r>
            <a:r>
              <a:rPr lang="ja-JP" altLang="en-US" sz="1400" dirty="0">
                <a:solidFill>
                  <a:srgbClr val="595959"/>
                </a:solidFill>
                <a:latin typeface="Meiryo UI" panose="020B0604030504040204" pitchFamily="50" charset="-128"/>
                <a:ea typeface="Meiryo UI" panose="020B0604030504040204" pitchFamily="50" charset="-128"/>
              </a:rPr>
              <a:t>系（</a:t>
            </a:r>
            <a:r>
              <a:rPr lang="en-US" altLang="ja-JP" sz="1400" dirty="0">
                <a:solidFill>
                  <a:srgbClr val="595959"/>
                </a:solidFill>
                <a:latin typeface="Meiryo UI" panose="020B0604030504040204" pitchFamily="50" charset="-128"/>
                <a:ea typeface="Meiryo UI" panose="020B0604030504040204" pitchFamily="50" charset="-128"/>
              </a:rPr>
              <a:t>CE/Embedded</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10/11 IoT</a:t>
            </a:r>
            <a:r>
              <a:rPr lang="ja-JP" altLang="en-US" sz="1400" dirty="0">
                <a:solidFill>
                  <a:srgbClr val="595959"/>
                </a:solidFill>
                <a:latin typeface="Meiryo UI" panose="020B0604030504040204" pitchFamily="50" charset="-128"/>
                <a:ea typeface="Meiryo UI" panose="020B0604030504040204" pitchFamily="50" charset="-128"/>
              </a:rPr>
              <a:t>の合算）」が</a:t>
            </a:r>
            <a:r>
              <a:rPr lang="en-US" altLang="ja-JP" sz="1400" dirty="0">
                <a:solidFill>
                  <a:srgbClr val="595959"/>
                </a:solidFill>
                <a:latin typeface="Meiryo UI" panose="020B0604030504040204" pitchFamily="50" charset="-128"/>
                <a:ea typeface="Meiryo UI" panose="020B0604030504040204" pitchFamily="50" charset="-128"/>
              </a:rPr>
              <a:t>25</a:t>
            </a:r>
            <a:r>
              <a:rPr lang="ja-JP" altLang="en-US" sz="1400" dirty="0">
                <a:solidFill>
                  <a:srgbClr val="595959"/>
                </a:solidFill>
                <a:latin typeface="Meiryo UI" panose="020B0604030504040204" pitchFamily="50" charset="-128"/>
                <a:ea typeface="Meiryo UI" panose="020B0604030504040204" pitchFamily="50" charset="-128"/>
              </a:rPr>
              <a:t>％であり「</a:t>
            </a:r>
            <a:r>
              <a:rPr lang="en-US" altLang="ja-JP" sz="1400" dirty="0">
                <a:solidFill>
                  <a:srgbClr val="595959"/>
                </a:solidFill>
                <a:latin typeface="Meiryo UI" panose="020B0604030504040204" pitchFamily="50" charset="-128"/>
                <a:ea typeface="Meiryo UI" panose="020B0604030504040204" pitchFamily="50" charset="-128"/>
              </a:rPr>
              <a:t>Android</a:t>
            </a:r>
            <a:r>
              <a:rPr lang="ja-JP" altLang="en-US" sz="1400" dirty="0">
                <a:solidFill>
                  <a:srgbClr val="595959"/>
                </a:solidFill>
                <a:latin typeface="Meiryo UI" panose="020B0604030504040204" pitchFamily="50" charset="-128"/>
                <a:ea typeface="Meiryo UI" panose="020B0604030504040204" pitchFamily="50" charset="-128"/>
              </a:rPr>
              <a:t>」と同等であった。</a:t>
            </a:r>
          </a:p>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業務用</a:t>
            </a:r>
            <a:r>
              <a:rPr lang="en-US" altLang="ja-JP" sz="1400" dirty="0">
                <a:solidFill>
                  <a:srgbClr val="595959"/>
                </a:solidFill>
                <a:latin typeface="Meiryo UI" panose="020B0604030504040204" pitchFamily="50" charset="-128"/>
                <a:ea typeface="Meiryo UI" panose="020B0604030504040204" pitchFamily="50" charset="-128"/>
              </a:rPr>
              <a:t>PDA</a:t>
            </a:r>
            <a:r>
              <a:rPr lang="ja-JP" altLang="en-US" sz="1400" dirty="0">
                <a:solidFill>
                  <a:srgbClr val="595959"/>
                </a:solidFill>
                <a:latin typeface="Meiryo UI" panose="020B0604030504040204" pitchFamily="50" charset="-128"/>
                <a:ea typeface="Meiryo UI" panose="020B0604030504040204" pitchFamily="50" charset="-128"/>
              </a:rPr>
              <a:t>でも、「</a:t>
            </a:r>
            <a:r>
              <a:rPr lang="en-US" altLang="ja-JP" sz="1400" dirty="0">
                <a:solidFill>
                  <a:srgbClr val="595959"/>
                </a:solidFill>
                <a:latin typeface="Meiryo UI" panose="020B0604030504040204" pitchFamily="50" charset="-128"/>
                <a:ea typeface="Meiryo UI" panose="020B0604030504040204" pitchFamily="50" charset="-128"/>
              </a:rPr>
              <a:t>Android</a:t>
            </a:r>
            <a:r>
              <a:rPr lang="ja-JP" altLang="en-US" sz="1400" dirty="0">
                <a:solidFill>
                  <a:srgbClr val="595959"/>
                </a:solidFill>
                <a:latin typeface="Meiryo UI" panose="020B0604030504040204" pitchFamily="50" charset="-128"/>
                <a:ea typeface="Meiryo UI" panose="020B0604030504040204" pitchFamily="50" charset="-128"/>
              </a:rPr>
              <a:t>」と「</a:t>
            </a:r>
            <a:r>
              <a:rPr lang="en-US" altLang="ja-JP" sz="1400" dirty="0">
                <a:solidFill>
                  <a:srgbClr val="595959"/>
                </a:solidFill>
                <a:latin typeface="Meiryo UI" panose="020B0604030504040204" pitchFamily="50" charset="-128"/>
                <a:ea typeface="Meiryo UI" panose="020B0604030504040204" pitchFamily="50" charset="-128"/>
              </a:rPr>
              <a:t>Windows</a:t>
            </a:r>
            <a:r>
              <a:rPr lang="ja-JP" altLang="en-US" sz="1400" dirty="0">
                <a:solidFill>
                  <a:srgbClr val="595959"/>
                </a:solidFill>
                <a:latin typeface="Meiryo UI" panose="020B0604030504040204" pitchFamily="50" charset="-128"/>
                <a:ea typeface="Meiryo UI" panose="020B0604030504040204" pitchFamily="50" charset="-128"/>
              </a:rPr>
              <a:t>系（</a:t>
            </a:r>
            <a:r>
              <a:rPr lang="en-US" altLang="ja-JP" sz="1400" dirty="0">
                <a:solidFill>
                  <a:srgbClr val="595959"/>
                </a:solidFill>
                <a:latin typeface="Meiryo UI" panose="020B0604030504040204" pitchFamily="50" charset="-128"/>
                <a:ea typeface="Meiryo UI" panose="020B0604030504040204" pitchFamily="50" charset="-128"/>
              </a:rPr>
              <a:t>CE/Embedded</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10/11 IoT</a:t>
            </a:r>
            <a:r>
              <a:rPr lang="ja-JP" altLang="en-US" sz="1400" dirty="0">
                <a:solidFill>
                  <a:srgbClr val="595959"/>
                </a:solidFill>
                <a:latin typeface="Meiryo UI" panose="020B0604030504040204" pitchFamily="50" charset="-128"/>
                <a:ea typeface="Meiryo UI" panose="020B0604030504040204" pitchFamily="50" charset="-128"/>
              </a:rPr>
              <a:t>の合算）」 が同等</a:t>
            </a:r>
            <a:r>
              <a:rPr lang="en-US" altLang="ja-JP" sz="1400" dirty="0">
                <a:solidFill>
                  <a:srgbClr val="595959"/>
                </a:solidFill>
                <a:latin typeface="Meiryo UI" panose="020B0604030504040204" pitchFamily="50" charset="-128"/>
                <a:ea typeface="Meiryo UI" panose="020B0604030504040204" pitchFamily="50" charset="-128"/>
              </a:rPr>
              <a:t>30.8%</a:t>
            </a:r>
            <a:r>
              <a:rPr lang="ja-JP" altLang="en-US" sz="1400" dirty="0">
                <a:solidFill>
                  <a:srgbClr val="595959"/>
                </a:solidFill>
                <a:latin typeface="Meiryo UI" panose="020B0604030504040204" pitchFamily="50" charset="-128"/>
                <a:ea typeface="Meiryo UI" panose="020B0604030504040204" pitchFamily="50" charset="-128"/>
              </a:rPr>
              <a:t>であった。</a:t>
            </a:r>
            <a:endParaRPr kumimoji="0" lang="en-US" altLang="ja-JP" sz="1400" kern="0" dirty="0">
              <a:solidFill>
                <a:prstClr val="black"/>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A2F894CE-88AA-4C8D-B96D-6C79638D47A1}"/>
              </a:ext>
            </a:extLst>
          </p:cNvPr>
          <p:cNvSpPr txBox="1"/>
          <p:nvPr/>
        </p:nvSpPr>
        <p:spPr>
          <a:xfrm>
            <a:off x="8921193" y="4215671"/>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401992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ja-JP" altLang="en-US" sz="2800" dirty="0">
                <a:solidFill>
                  <a:schemeClr val="bg2"/>
                </a:solidFill>
                <a:latin typeface="HGP創英角ｺﾞｼｯｸUB" pitchFamily="50" charset="-128"/>
                <a:ea typeface="HGP創英角ｺﾞｼｯｸUB" pitchFamily="50" charset="-128"/>
              </a:rPr>
              <a:t>６　</a:t>
            </a:r>
            <a:r>
              <a:rPr lang="ja-JP" altLang="en-US" sz="2800" b="0" dirty="0">
                <a:solidFill>
                  <a:schemeClr val="bg2"/>
                </a:solidFill>
                <a:latin typeface="HGP創英角ｺﾞｼｯｸUB" pitchFamily="50" charset="-128"/>
                <a:ea typeface="HGP創英角ｺﾞｼｯｸUB" pitchFamily="50" charset="-128"/>
              </a:rPr>
              <a:t>最も新しい端末の使用台数</a:t>
            </a:r>
            <a:endParaRPr lang="ja-JP" altLang="en-US" sz="2800" dirty="0">
              <a:ea typeface="HGP創英角ｺﾞｼｯｸUB" pitchFamily="50" charset="-128"/>
            </a:endParaRPr>
          </a:p>
        </p:txBody>
      </p:sp>
      <p:sp>
        <p:nvSpPr>
          <p:cNvPr id="8" name="テキスト ボックス 7">
            <a:extLst>
              <a:ext uri="{FF2B5EF4-FFF2-40B4-BE49-F238E27FC236}">
                <a16:creationId xmlns:a16="http://schemas.microsoft.com/office/drawing/2014/main" id="{912C4ED0-01AA-4964-9310-A2A7549A93E9}"/>
              </a:ext>
            </a:extLst>
          </p:cNvPr>
          <p:cNvSpPr txBox="1"/>
          <p:nvPr/>
        </p:nvSpPr>
        <p:spPr>
          <a:xfrm>
            <a:off x="360363" y="745897"/>
            <a:ext cx="9111628" cy="910249"/>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最も多くの端末の種類で回答された使用台数は「</a:t>
            </a:r>
            <a:r>
              <a:rPr lang="en-US" altLang="ja-JP" sz="1400" dirty="0">
                <a:solidFill>
                  <a:srgbClr val="595959"/>
                </a:solidFill>
                <a:latin typeface="Meiryo UI" panose="020B0604030504040204" pitchFamily="50" charset="-128"/>
                <a:ea typeface="Meiryo UI" panose="020B0604030504040204" pitchFamily="50" charset="-128"/>
              </a:rPr>
              <a:t>1</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10</a:t>
            </a:r>
            <a:r>
              <a:rPr lang="ja-JP" altLang="en-US" sz="1400" dirty="0">
                <a:solidFill>
                  <a:srgbClr val="595959"/>
                </a:solidFill>
                <a:latin typeface="Meiryo UI" panose="020B0604030504040204" pitchFamily="50" charset="-128"/>
                <a:ea typeface="Meiryo UI" panose="020B0604030504040204" pitchFamily="50" charset="-128"/>
              </a:rPr>
              <a:t>台」であったが業務用</a:t>
            </a:r>
            <a:r>
              <a:rPr lang="en-US" altLang="ja-JP" sz="1400" dirty="0">
                <a:solidFill>
                  <a:srgbClr val="595959"/>
                </a:solidFill>
                <a:latin typeface="Meiryo UI" panose="020B0604030504040204" pitchFamily="50" charset="-128"/>
                <a:ea typeface="Meiryo UI" panose="020B0604030504040204" pitchFamily="50" charset="-128"/>
              </a:rPr>
              <a:t>PDA</a:t>
            </a:r>
            <a:r>
              <a:rPr lang="ja-JP" altLang="en-US" sz="1400" dirty="0">
                <a:solidFill>
                  <a:srgbClr val="595959"/>
                </a:solidFill>
                <a:latin typeface="Meiryo UI" panose="020B0604030504040204" pitchFamily="50" charset="-128"/>
                <a:ea typeface="Meiryo UI" panose="020B0604030504040204" pitchFamily="50" charset="-128"/>
              </a:rPr>
              <a:t>のみ「 「</a:t>
            </a:r>
            <a:r>
              <a:rPr lang="en-US" altLang="ja-JP" sz="1400" dirty="0">
                <a:solidFill>
                  <a:srgbClr val="595959"/>
                </a:solidFill>
                <a:latin typeface="Meiryo UI" panose="020B0604030504040204" pitchFamily="50" charset="-128"/>
                <a:ea typeface="Meiryo UI" panose="020B0604030504040204" pitchFamily="50" charset="-128"/>
              </a:rPr>
              <a:t>11</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100</a:t>
            </a:r>
            <a:r>
              <a:rPr lang="ja-JP" altLang="en-US" sz="1400" dirty="0">
                <a:solidFill>
                  <a:srgbClr val="595959"/>
                </a:solidFill>
                <a:latin typeface="Meiryo UI" panose="020B0604030504040204" pitchFamily="50" charset="-128"/>
                <a:ea typeface="Meiryo UI" panose="020B0604030504040204" pitchFamily="50" charset="-128"/>
              </a:rPr>
              <a:t>台」であった。</a:t>
            </a:r>
          </a:p>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市販スマートフォン、市販タブレットでは「</a:t>
            </a:r>
            <a:r>
              <a:rPr lang="en-US" altLang="ja-JP" sz="1400" dirty="0">
                <a:solidFill>
                  <a:srgbClr val="595959"/>
                </a:solidFill>
                <a:latin typeface="Meiryo UI" panose="020B0604030504040204" pitchFamily="50" charset="-128"/>
                <a:ea typeface="Meiryo UI" panose="020B0604030504040204" pitchFamily="50" charset="-128"/>
              </a:rPr>
              <a:t>1</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10</a:t>
            </a:r>
            <a:r>
              <a:rPr lang="ja-JP" altLang="en-US" sz="1400" dirty="0">
                <a:solidFill>
                  <a:srgbClr val="595959"/>
                </a:solidFill>
                <a:latin typeface="Meiryo UI" panose="020B0604030504040204" pitchFamily="50" charset="-128"/>
                <a:ea typeface="Meiryo UI" panose="020B0604030504040204" pitchFamily="50" charset="-128"/>
              </a:rPr>
              <a:t>台」が過半数を占めており、ハンディターミナル、業務用</a:t>
            </a:r>
            <a:r>
              <a:rPr lang="en-US" altLang="ja-JP" sz="1400" dirty="0">
                <a:solidFill>
                  <a:srgbClr val="595959"/>
                </a:solidFill>
                <a:latin typeface="Meiryo UI" panose="020B0604030504040204" pitchFamily="50" charset="-128"/>
                <a:ea typeface="Meiryo UI" panose="020B0604030504040204" pitchFamily="50" charset="-128"/>
              </a:rPr>
              <a:t>PDA</a:t>
            </a:r>
            <a:r>
              <a:rPr lang="ja-JP" altLang="en-US" sz="1400" dirty="0">
                <a:solidFill>
                  <a:srgbClr val="595959"/>
                </a:solidFill>
                <a:latin typeface="Meiryo UI" panose="020B0604030504040204" pitchFamily="50" charset="-128"/>
                <a:ea typeface="Meiryo UI" panose="020B0604030504040204" pitchFamily="50" charset="-128"/>
              </a:rPr>
              <a:t>でも、業務用タブレットでは</a:t>
            </a:r>
            <a:r>
              <a:rPr lang="en-US" altLang="ja-JP" sz="1400" dirty="0">
                <a:solidFill>
                  <a:srgbClr val="595959"/>
                </a:solidFill>
                <a:latin typeface="Meiryo UI" panose="020B0604030504040204" pitchFamily="50" charset="-128"/>
                <a:ea typeface="Meiryo UI" panose="020B0604030504040204" pitchFamily="50" charset="-128"/>
              </a:rPr>
              <a:t>3</a:t>
            </a:r>
            <a:r>
              <a:rPr lang="ja-JP" altLang="en-US" sz="1400" dirty="0">
                <a:solidFill>
                  <a:srgbClr val="595959"/>
                </a:solidFill>
                <a:latin typeface="Meiryo UI" panose="020B0604030504040204" pitchFamily="50" charset="-128"/>
                <a:ea typeface="Meiryo UI" panose="020B0604030504040204" pitchFamily="50" charset="-128"/>
              </a:rPr>
              <a:t>割ほどが「</a:t>
            </a:r>
            <a:r>
              <a:rPr lang="en-US" altLang="ja-JP" sz="1400" dirty="0">
                <a:solidFill>
                  <a:srgbClr val="595959"/>
                </a:solidFill>
                <a:latin typeface="Meiryo UI" panose="020B0604030504040204" pitchFamily="50" charset="-128"/>
                <a:ea typeface="Meiryo UI" panose="020B0604030504040204" pitchFamily="50" charset="-128"/>
              </a:rPr>
              <a:t>1</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10</a:t>
            </a:r>
            <a:r>
              <a:rPr lang="ja-JP" altLang="en-US" sz="1400" dirty="0">
                <a:solidFill>
                  <a:srgbClr val="595959"/>
                </a:solidFill>
                <a:latin typeface="Meiryo UI" panose="020B0604030504040204" pitchFamily="50" charset="-128"/>
                <a:ea typeface="Meiryo UI" panose="020B0604030504040204" pitchFamily="50" charset="-128"/>
              </a:rPr>
              <a:t>台」であり、</a:t>
            </a:r>
            <a:r>
              <a:rPr lang="en-US" altLang="ja-JP" sz="1400" dirty="0">
                <a:solidFill>
                  <a:srgbClr val="595959"/>
                </a:solidFill>
                <a:latin typeface="Meiryo UI" panose="020B0604030504040204" pitchFamily="50" charset="-128"/>
                <a:ea typeface="Meiryo UI" panose="020B0604030504040204" pitchFamily="50" charset="-128"/>
              </a:rPr>
              <a:t> 100</a:t>
            </a:r>
            <a:r>
              <a:rPr lang="ja-JP" altLang="en-US" sz="1400" dirty="0">
                <a:solidFill>
                  <a:srgbClr val="595959"/>
                </a:solidFill>
                <a:latin typeface="Meiryo UI" panose="020B0604030504040204" pitchFamily="50" charset="-128"/>
                <a:ea typeface="Meiryo UI" panose="020B0604030504040204" pitchFamily="50" charset="-128"/>
              </a:rPr>
              <a:t>台以内の運用が過半数であった。</a:t>
            </a:r>
          </a:p>
        </p:txBody>
      </p:sp>
      <p:graphicFrame>
        <p:nvGraphicFramePr>
          <p:cNvPr id="2" name="表 1">
            <a:extLst>
              <a:ext uri="{FF2B5EF4-FFF2-40B4-BE49-F238E27FC236}">
                <a16:creationId xmlns:a16="http://schemas.microsoft.com/office/drawing/2014/main" id="{1AE01C19-C3ED-49E2-8A9B-AF60A7C5EE92}"/>
              </a:ext>
            </a:extLst>
          </p:cNvPr>
          <p:cNvGraphicFramePr>
            <a:graphicFrameLocks noGrp="1"/>
          </p:cNvGraphicFramePr>
          <p:nvPr>
            <p:extLst>
              <p:ext uri="{D42A27DB-BD31-4B8C-83A1-F6EECF244321}">
                <p14:modId xmlns:p14="http://schemas.microsoft.com/office/powerpoint/2010/main" val="3954745729"/>
              </p:ext>
            </p:extLst>
          </p:nvPr>
        </p:nvGraphicFramePr>
        <p:xfrm>
          <a:off x="360362" y="4631635"/>
          <a:ext cx="9320353" cy="1838738"/>
        </p:xfrm>
        <a:graphic>
          <a:graphicData uri="http://schemas.openxmlformats.org/drawingml/2006/table">
            <a:tbl>
              <a:tblPr/>
              <a:tblGrid>
                <a:gridCol w="615933">
                  <a:extLst>
                    <a:ext uri="{9D8B030D-6E8A-4147-A177-3AD203B41FA5}">
                      <a16:colId xmlns:a16="http://schemas.microsoft.com/office/drawing/2014/main" val="880167140"/>
                    </a:ext>
                  </a:extLst>
                </a:gridCol>
                <a:gridCol w="1329583">
                  <a:extLst>
                    <a:ext uri="{9D8B030D-6E8A-4147-A177-3AD203B41FA5}">
                      <a16:colId xmlns:a16="http://schemas.microsoft.com/office/drawing/2014/main" val="491144310"/>
                    </a:ext>
                  </a:extLst>
                </a:gridCol>
                <a:gridCol w="704159">
                  <a:extLst>
                    <a:ext uri="{9D8B030D-6E8A-4147-A177-3AD203B41FA5}">
                      <a16:colId xmlns:a16="http://schemas.microsoft.com/office/drawing/2014/main" val="3898102706"/>
                    </a:ext>
                  </a:extLst>
                </a:gridCol>
                <a:gridCol w="952954">
                  <a:extLst>
                    <a:ext uri="{9D8B030D-6E8A-4147-A177-3AD203B41FA5}">
                      <a16:colId xmlns:a16="http://schemas.microsoft.com/office/drawing/2014/main" val="3213892793"/>
                    </a:ext>
                  </a:extLst>
                </a:gridCol>
                <a:gridCol w="952954">
                  <a:extLst>
                    <a:ext uri="{9D8B030D-6E8A-4147-A177-3AD203B41FA5}">
                      <a16:colId xmlns:a16="http://schemas.microsoft.com/office/drawing/2014/main" val="3074864221"/>
                    </a:ext>
                  </a:extLst>
                </a:gridCol>
                <a:gridCol w="952954">
                  <a:extLst>
                    <a:ext uri="{9D8B030D-6E8A-4147-A177-3AD203B41FA5}">
                      <a16:colId xmlns:a16="http://schemas.microsoft.com/office/drawing/2014/main" val="1473185768"/>
                    </a:ext>
                  </a:extLst>
                </a:gridCol>
                <a:gridCol w="952954">
                  <a:extLst>
                    <a:ext uri="{9D8B030D-6E8A-4147-A177-3AD203B41FA5}">
                      <a16:colId xmlns:a16="http://schemas.microsoft.com/office/drawing/2014/main" val="2272458047"/>
                    </a:ext>
                  </a:extLst>
                </a:gridCol>
                <a:gridCol w="952954">
                  <a:extLst>
                    <a:ext uri="{9D8B030D-6E8A-4147-A177-3AD203B41FA5}">
                      <a16:colId xmlns:a16="http://schemas.microsoft.com/office/drawing/2014/main" val="3459569297"/>
                    </a:ext>
                  </a:extLst>
                </a:gridCol>
                <a:gridCol w="952954">
                  <a:extLst>
                    <a:ext uri="{9D8B030D-6E8A-4147-A177-3AD203B41FA5}">
                      <a16:colId xmlns:a16="http://schemas.microsoft.com/office/drawing/2014/main" val="2972459417"/>
                    </a:ext>
                  </a:extLst>
                </a:gridCol>
                <a:gridCol w="952954">
                  <a:extLst>
                    <a:ext uri="{9D8B030D-6E8A-4147-A177-3AD203B41FA5}">
                      <a16:colId xmlns:a16="http://schemas.microsoft.com/office/drawing/2014/main" val="3826634041"/>
                    </a:ext>
                  </a:extLst>
                </a:gridCol>
              </a:tblGrid>
              <a:tr h="449390">
                <a:tc>
                  <a:txBody>
                    <a:bodyPr/>
                    <a:lstStyle/>
                    <a:p>
                      <a:pPr algn="l"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392" marR="6392" marT="6392" marB="0" anchor="ctr">
                    <a:lnL>
                      <a:noFill/>
                    </a:lnL>
                    <a:lnR>
                      <a:noFill/>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6392" marR="6392" marT="6392" marB="0" anchor="ctr">
                    <a:lnL>
                      <a:noFill/>
                    </a:lnL>
                    <a:lnR>
                      <a:noFill/>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262626"/>
                          </a:solidFill>
                          <a:effectLst/>
                          <a:latin typeface="Meiryo UI" panose="020B0604030504040204" pitchFamily="50" charset="-128"/>
                          <a:ea typeface="Meiryo UI" panose="020B0604030504040204" pitchFamily="50" charset="-128"/>
                        </a:rPr>
                        <a:t>n=</a:t>
                      </a:r>
                    </a:p>
                  </a:txBody>
                  <a:tcPr marL="6392" marR="6392" marT="6392" marB="0" anchor="b">
                    <a:lnL>
                      <a:noFill/>
                    </a:lnL>
                    <a:lnR w="6350" cap="flat" cmpd="sng" algn="ctr">
                      <a:solidFill>
                        <a:srgbClr val="262626"/>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10</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台</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11</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100</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台</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101</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500</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台</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501</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a:t>
                      </a:r>
                      <a:endParaRPr lang="en-US" altLang="ja-JP" sz="1200" b="0" i="0" u="none" strike="noStrike" dirty="0">
                        <a:solidFill>
                          <a:srgbClr val="262626"/>
                        </a:solidFill>
                        <a:effectLst/>
                        <a:latin typeface="Meiryo UI" panose="020B0604030504040204" pitchFamily="50" charset="-128"/>
                        <a:ea typeface="Meiryo UI" panose="020B0604030504040204" pitchFamily="50" charset="-128"/>
                      </a:endParaRPr>
                    </a:p>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1,000</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台</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1,001</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5,000</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台</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5,001</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台以上</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わからない</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extLst>
                  <a:ext uri="{0D108BD9-81ED-4DB2-BD59-A6C34878D82A}">
                    <a16:rowId xmlns:a16="http://schemas.microsoft.com/office/drawing/2014/main" val="1388028161"/>
                  </a:ext>
                </a:extLst>
              </a:tr>
              <a:tr h="231558">
                <a:tc rowSpan="6">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使用台数</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ハンディターミナル</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28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32.1</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17.9</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10.7</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7.1</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3.6</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7.1</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456940708"/>
                  </a:ext>
                </a:extLst>
              </a:tr>
              <a:tr h="231558">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業務用</a:t>
                      </a:r>
                      <a:r>
                        <a:rPr lang="en-US" sz="1200" b="0" i="0" u="none" strike="noStrike" dirty="0">
                          <a:solidFill>
                            <a:srgbClr val="262626"/>
                          </a:solidFill>
                          <a:effectLst/>
                          <a:latin typeface="Meiryo UI" panose="020B0604030504040204" pitchFamily="50" charset="-128"/>
                          <a:ea typeface="Meiryo UI" panose="020B0604030504040204" pitchFamily="50" charset="-128"/>
                        </a:rPr>
                        <a:t>PDA</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13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30.8</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38.5</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7.7</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23.1</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68071531"/>
                  </a:ext>
                </a:extLst>
              </a:tr>
              <a:tr h="231558">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業務用タブレット</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31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32.3</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22.6</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12.9</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3.2</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29.0</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423325711"/>
                  </a:ext>
                </a:extLst>
              </a:tr>
              <a:tr h="231558">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市販スマートフォン</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185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61.6</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7.0</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4.3</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2.2</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5.9</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0.5</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18.4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060437947"/>
                  </a:ext>
                </a:extLst>
              </a:tr>
              <a:tr h="231558">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市販タブレット</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41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51.2</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12.2</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4.9</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29.3</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008081632"/>
                  </a:ext>
                </a:extLst>
              </a:tr>
              <a:tr h="231558">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その他</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50.0</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50.0</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3610650417"/>
                  </a:ext>
                </a:extLst>
              </a:tr>
            </a:tbl>
          </a:graphicData>
        </a:graphic>
      </p:graphicFrame>
      <p:graphicFrame>
        <p:nvGraphicFramePr>
          <p:cNvPr id="5" name="グラフ 4">
            <a:extLst>
              <a:ext uri="{FF2B5EF4-FFF2-40B4-BE49-F238E27FC236}">
                <a16:creationId xmlns:a16="http://schemas.microsoft.com/office/drawing/2014/main" id="{A42BD83F-7763-4287-A52E-1553F7BD6EF8}"/>
              </a:ext>
            </a:extLst>
          </p:cNvPr>
          <p:cNvGraphicFramePr>
            <a:graphicFrameLocks/>
          </p:cNvGraphicFramePr>
          <p:nvPr>
            <p:extLst>
              <p:ext uri="{D42A27DB-BD31-4B8C-83A1-F6EECF244321}">
                <p14:modId xmlns:p14="http://schemas.microsoft.com/office/powerpoint/2010/main" val="204420937"/>
              </p:ext>
            </p:extLst>
          </p:nvPr>
        </p:nvGraphicFramePr>
        <p:xfrm>
          <a:off x="0" y="1718365"/>
          <a:ext cx="9906000" cy="2719008"/>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id="{C3EDB63D-91FF-455A-96DD-8952A1962B70}"/>
              </a:ext>
            </a:extLst>
          </p:cNvPr>
          <p:cNvSpPr txBox="1"/>
          <p:nvPr/>
        </p:nvSpPr>
        <p:spPr>
          <a:xfrm>
            <a:off x="8850150" y="4323857"/>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2798135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ja-JP" altLang="en-US" sz="2800" dirty="0">
                <a:solidFill>
                  <a:schemeClr val="bg2"/>
                </a:solidFill>
                <a:latin typeface="HGP創英角ｺﾞｼｯｸUB" pitchFamily="50" charset="-128"/>
                <a:ea typeface="HGP創英角ｺﾞｼｯｸUB" pitchFamily="50" charset="-128"/>
              </a:rPr>
              <a:t>７　</a:t>
            </a:r>
            <a:r>
              <a:rPr lang="ja-JP" altLang="en-US" sz="2800" b="0" dirty="0">
                <a:solidFill>
                  <a:schemeClr val="bg2"/>
                </a:solidFill>
                <a:latin typeface="HGP創英角ｺﾞｼｯｸUB" pitchFamily="50" charset="-128"/>
                <a:ea typeface="HGP創英角ｺﾞｼｯｸUB" pitchFamily="50" charset="-128"/>
              </a:rPr>
              <a:t>最も新しい端末の想定使用年数</a:t>
            </a:r>
            <a:endParaRPr lang="ja-JP" altLang="en-US" sz="2800" dirty="0">
              <a:ea typeface="HGP創英角ｺﾞｼｯｸUB" pitchFamily="50" charset="-128"/>
            </a:endParaRPr>
          </a:p>
        </p:txBody>
      </p:sp>
      <p:sp>
        <p:nvSpPr>
          <p:cNvPr id="8" name="テキスト ボックス 7">
            <a:extLst>
              <a:ext uri="{FF2B5EF4-FFF2-40B4-BE49-F238E27FC236}">
                <a16:creationId xmlns:a16="http://schemas.microsoft.com/office/drawing/2014/main" id="{912C4ED0-01AA-4964-9310-A2A7549A93E9}"/>
              </a:ext>
            </a:extLst>
          </p:cNvPr>
          <p:cNvSpPr txBox="1"/>
          <p:nvPr/>
        </p:nvSpPr>
        <p:spPr>
          <a:xfrm>
            <a:off x="360363" y="745897"/>
            <a:ext cx="4051110" cy="1423210"/>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最も新しい端末の想定使用年数は、全体値で⾒ると、 「</a:t>
            </a:r>
            <a:r>
              <a:rPr lang="en-US" altLang="ja-JP" sz="1400" dirty="0">
                <a:solidFill>
                  <a:srgbClr val="595959"/>
                </a:solidFill>
                <a:latin typeface="Meiryo UI" panose="020B0604030504040204" pitchFamily="50" charset="-128"/>
                <a:ea typeface="Meiryo UI" panose="020B0604030504040204" pitchFamily="50" charset="-128"/>
              </a:rPr>
              <a:t>3</a:t>
            </a:r>
            <a:r>
              <a:rPr lang="ja-JP" altLang="en-US" sz="1400" dirty="0">
                <a:solidFill>
                  <a:srgbClr val="595959"/>
                </a:solidFill>
                <a:latin typeface="Meiryo UI" panose="020B0604030504040204" pitchFamily="50" charset="-128"/>
                <a:ea typeface="Meiryo UI" panose="020B0604030504040204" pitchFamily="50" charset="-128"/>
              </a:rPr>
              <a:t>年以内（</a:t>
            </a:r>
            <a:r>
              <a:rPr lang="en-US" altLang="ja-JP" sz="1400" dirty="0">
                <a:solidFill>
                  <a:srgbClr val="595959"/>
                </a:solidFill>
                <a:latin typeface="Meiryo UI" panose="020B0604030504040204" pitchFamily="50" charset="-128"/>
                <a:ea typeface="Meiryo UI" panose="020B0604030504040204" pitchFamily="50" charset="-128"/>
              </a:rPr>
              <a:t>33.7</a:t>
            </a:r>
            <a:r>
              <a:rPr lang="ja-JP" altLang="en-US" sz="1400" dirty="0">
                <a:solidFill>
                  <a:srgbClr val="595959"/>
                </a:solidFill>
                <a:latin typeface="Meiryo UI" panose="020B0604030504040204" pitchFamily="50" charset="-128"/>
                <a:ea typeface="Meiryo UI" panose="020B0604030504040204" pitchFamily="50" charset="-128"/>
              </a:rPr>
              <a:t>％）」が最も高く、次いで、「</a:t>
            </a:r>
            <a:r>
              <a:rPr lang="en-US" altLang="ja-JP" sz="1400" dirty="0">
                <a:solidFill>
                  <a:srgbClr val="595959"/>
                </a:solidFill>
                <a:latin typeface="Meiryo UI" panose="020B0604030504040204" pitchFamily="50" charset="-128"/>
                <a:ea typeface="Meiryo UI" panose="020B0604030504040204" pitchFamily="50" charset="-128"/>
              </a:rPr>
              <a:t>4〜6</a:t>
            </a:r>
            <a:r>
              <a:rPr lang="ja-JP" altLang="en-US" sz="1400" dirty="0">
                <a:solidFill>
                  <a:srgbClr val="595959"/>
                </a:solidFill>
                <a:latin typeface="Meiryo UI" panose="020B0604030504040204" pitchFamily="50" charset="-128"/>
                <a:ea typeface="Meiryo UI" panose="020B0604030504040204" pitchFamily="50" charset="-128"/>
              </a:rPr>
              <a:t>年以内」が</a:t>
            </a:r>
            <a:r>
              <a:rPr lang="en-US" altLang="ja-JP" sz="1400" dirty="0">
                <a:solidFill>
                  <a:srgbClr val="595959"/>
                </a:solidFill>
                <a:latin typeface="Meiryo UI" panose="020B0604030504040204" pitchFamily="50" charset="-128"/>
                <a:ea typeface="Meiryo UI" panose="020B0604030504040204" pitchFamily="50" charset="-128"/>
              </a:rPr>
              <a:t>25.</a:t>
            </a:r>
            <a:r>
              <a:rPr lang="ja-JP" altLang="en-US" sz="1400" dirty="0">
                <a:solidFill>
                  <a:srgbClr val="595959"/>
                </a:solidFill>
                <a:latin typeface="Meiryo UI" panose="020B0604030504040204" pitchFamily="50" charset="-128"/>
                <a:ea typeface="Meiryo UI" panose="020B0604030504040204" pitchFamily="50" charset="-128"/>
              </a:rPr>
              <a:t>０％、、「</a:t>
            </a:r>
            <a:r>
              <a:rPr lang="en-US" altLang="ja-JP" sz="1400" dirty="0">
                <a:solidFill>
                  <a:srgbClr val="595959"/>
                </a:solidFill>
                <a:latin typeface="Meiryo UI" panose="020B0604030504040204" pitchFamily="50" charset="-128"/>
                <a:ea typeface="Meiryo UI" panose="020B0604030504040204" pitchFamily="50" charset="-128"/>
              </a:rPr>
              <a:t>7〜10</a:t>
            </a:r>
            <a:r>
              <a:rPr lang="ja-JP" altLang="en-US" sz="1400" dirty="0">
                <a:solidFill>
                  <a:srgbClr val="595959"/>
                </a:solidFill>
                <a:latin typeface="Meiryo UI" panose="020B0604030504040204" pitchFamily="50" charset="-128"/>
                <a:ea typeface="Meiryo UI" panose="020B0604030504040204" pitchFamily="50" charset="-128"/>
              </a:rPr>
              <a:t>年以内（</a:t>
            </a:r>
            <a:r>
              <a:rPr lang="en-US" altLang="ja-JP" sz="1400" dirty="0">
                <a:solidFill>
                  <a:srgbClr val="595959"/>
                </a:solidFill>
                <a:latin typeface="Meiryo UI" panose="020B0604030504040204" pitchFamily="50" charset="-128"/>
                <a:ea typeface="Meiryo UI" panose="020B0604030504040204" pitchFamily="50" charset="-128"/>
              </a:rPr>
              <a:t>5.0</a:t>
            </a:r>
            <a:r>
              <a:rPr lang="ja-JP" altLang="en-US" sz="1400" dirty="0">
                <a:solidFill>
                  <a:srgbClr val="595959"/>
                </a:solidFill>
                <a:latin typeface="Meiryo UI" panose="020B0604030504040204" pitchFamily="50" charset="-128"/>
                <a:ea typeface="Meiryo UI" panose="020B0604030504040204" pitchFamily="50" charset="-128"/>
              </a:rPr>
              <a:t>％）」となった。　</a:t>
            </a:r>
          </a:p>
          <a:p>
            <a:pPr marR="0" lvl="0" defTabSz="914400" eaLnBrk="1" fontAlgn="auto" latinLnBrk="0" hangingPunct="1">
              <a:lnSpc>
                <a:spcPts val="2000"/>
              </a:lnSpc>
              <a:spcBef>
                <a:spcPts val="600"/>
              </a:spcBef>
              <a:spcAft>
                <a:spcPts val="0"/>
              </a:spcAft>
              <a:buClrTx/>
              <a:buSzTx/>
              <a:tabLst/>
              <a:defRPr/>
            </a:pPr>
            <a:endParaRPr kumimoji="0" lang="en-US" altLang="ja-JP" sz="1400" kern="0" dirty="0">
              <a:solidFill>
                <a:prstClr val="black"/>
              </a:solidFill>
              <a:latin typeface="Meiryo UI" panose="020B0604030504040204" pitchFamily="50" charset="-128"/>
              <a:ea typeface="Meiryo UI" panose="020B0604030504040204" pitchFamily="50" charset="-128"/>
            </a:endParaRPr>
          </a:p>
        </p:txBody>
      </p:sp>
      <p:graphicFrame>
        <p:nvGraphicFramePr>
          <p:cNvPr id="6" name="グラフ 5">
            <a:extLst>
              <a:ext uri="{FF2B5EF4-FFF2-40B4-BE49-F238E27FC236}">
                <a16:creationId xmlns:a16="http://schemas.microsoft.com/office/drawing/2014/main" id="{99B96BB6-02D7-4E9F-8AE0-9F9FE3173FC7}"/>
              </a:ext>
            </a:extLst>
          </p:cNvPr>
          <p:cNvGraphicFramePr>
            <a:graphicFrameLocks/>
          </p:cNvGraphicFramePr>
          <p:nvPr>
            <p:extLst>
              <p:ext uri="{D42A27DB-BD31-4B8C-83A1-F6EECF244321}">
                <p14:modId xmlns:p14="http://schemas.microsoft.com/office/powerpoint/2010/main" val="894143981"/>
              </p:ext>
            </p:extLst>
          </p:nvPr>
        </p:nvGraphicFramePr>
        <p:xfrm>
          <a:off x="4411473" y="668724"/>
          <a:ext cx="5259301" cy="34162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 3">
            <a:extLst>
              <a:ext uri="{FF2B5EF4-FFF2-40B4-BE49-F238E27FC236}">
                <a16:creationId xmlns:a16="http://schemas.microsoft.com/office/drawing/2014/main" id="{3FFFEF7C-1CF9-4AE5-8F4B-3D0F1957215E}"/>
              </a:ext>
            </a:extLst>
          </p:cNvPr>
          <p:cNvGraphicFramePr>
            <a:graphicFrameLocks noGrp="1"/>
          </p:cNvGraphicFramePr>
          <p:nvPr>
            <p:extLst>
              <p:ext uri="{D42A27DB-BD31-4B8C-83A1-F6EECF244321}">
                <p14:modId xmlns:p14="http://schemas.microsoft.com/office/powerpoint/2010/main" val="1355711836"/>
              </p:ext>
            </p:extLst>
          </p:nvPr>
        </p:nvGraphicFramePr>
        <p:xfrm>
          <a:off x="360362" y="4154557"/>
          <a:ext cx="9310408" cy="2151529"/>
        </p:xfrm>
        <a:graphic>
          <a:graphicData uri="http://schemas.openxmlformats.org/drawingml/2006/table">
            <a:tbl>
              <a:tblPr/>
              <a:tblGrid>
                <a:gridCol w="615276">
                  <a:extLst>
                    <a:ext uri="{9D8B030D-6E8A-4147-A177-3AD203B41FA5}">
                      <a16:colId xmlns:a16="http://schemas.microsoft.com/office/drawing/2014/main" val="2410019533"/>
                    </a:ext>
                  </a:extLst>
                </a:gridCol>
                <a:gridCol w="1416297">
                  <a:extLst>
                    <a:ext uri="{9D8B030D-6E8A-4147-A177-3AD203B41FA5}">
                      <a16:colId xmlns:a16="http://schemas.microsoft.com/office/drawing/2014/main" val="606490525"/>
                    </a:ext>
                  </a:extLst>
                </a:gridCol>
                <a:gridCol w="615276">
                  <a:extLst>
                    <a:ext uri="{9D8B030D-6E8A-4147-A177-3AD203B41FA5}">
                      <a16:colId xmlns:a16="http://schemas.microsoft.com/office/drawing/2014/main" val="2619135350"/>
                    </a:ext>
                  </a:extLst>
                </a:gridCol>
                <a:gridCol w="951937">
                  <a:extLst>
                    <a:ext uri="{9D8B030D-6E8A-4147-A177-3AD203B41FA5}">
                      <a16:colId xmlns:a16="http://schemas.microsoft.com/office/drawing/2014/main" val="3676017864"/>
                    </a:ext>
                  </a:extLst>
                </a:gridCol>
                <a:gridCol w="951937">
                  <a:extLst>
                    <a:ext uri="{9D8B030D-6E8A-4147-A177-3AD203B41FA5}">
                      <a16:colId xmlns:a16="http://schemas.microsoft.com/office/drawing/2014/main" val="3058119718"/>
                    </a:ext>
                  </a:extLst>
                </a:gridCol>
                <a:gridCol w="951937">
                  <a:extLst>
                    <a:ext uri="{9D8B030D-6E8A-4147-A177-3AD203B41FA5}">
                      <a16:colId xmlns:a16="http://schemas.microsoft.com/office/drawing/2014/main" val="2870694364"/>
                    </a:ext>
                  </a:extLst>
                </a:gridCol>
                <a:gridCol w="951937">
                  <a:extLst>
                    <a:ext uri="{9D8B030D-6E8A-4147-A177-3AD203B41FA5}">
                      <a16:colId xmlns:a16="http://schemas.microsoft.com/office/drawing/2014/main" val="3485694177"/>
                    </a:ext>
                  </a:extLst>
                </a:gridCol>
                <a:gridCol w="951937">
                  <a:extLst>
                    <a:ext uri="{9D8B030D-6E8A-4147-A177-3AD203B41FA5}">
                      <a16:colId xmlns:a16="http://schemas.microsoft.com/office/drawing/2014/main" val="889866823"/>
                    </a:ext>
                  </a:extLst>
                </a:gridCol>
                <a:gridCol w="951937">
                  <a:extLst>
                    <a:ext uri="{9D8B030D-6E8A-4147-A177-3AD203B41FA5}">
                      <a16:colId xmlns:a16="http://schemas.microsoft.com/office/drawing/2014/main" val="382772211"/>
                    </a:ext>
                  </a:extLst>
                </a:gridCol>
                <a:gridCol w="951937">
                  <a:extLst>
                    <a:ext uri="{9D8B030D-6E8A-4147-A177-3AD203B41FA5}">
                      <a16:colId xmlns:a16="http://schemas.microsoft.com/office/drawing/2014/main" val="741026108"/>
                    </a:ext>
                  </a:extLst>
                </a:gridCol>
              </a:tblGrid>
              <a:tr h="440085">
                <a:tc>
                  <a:txBody>
                    <a:bodyPr/>
                    <a:lstStyle/>
                    <a:p>
                      <a:pPr algn="l"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392" marR="6392" marT="63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392" marR="6392" marT="63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262626"/>
                          </a:solidFill>
                          <a:effectLst/>
                          <a:latin typeface="Meiryo UI" panose="020B0604030504040204" pitchFamily="50" charset="-128"/>
                          <a:ea typeface="Meiryo UI" panose="020B0604030504040204" pitchFamily="50" charset="-128"/>
                        </a:rPr>
                        <a:t>n=</a:t>
                      </a:r>
                    </a:p>
                  </a:txBody>
                  <a:tcPr marL="6392" marR="6392" marT="6392" marB="0" anchor="b">
                    <a:lnL>
                      <a:noFill/>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0" i="0" u="none" strike="noStrike">
                          <a:solidFill>
                            <a:srgbClr val="262626"/>
                          </a:solidFill>
                          <a:effectLst/>
                          <a:latin typeface="Meiryo UI" panose="020B0604030504040204" pitchFamily="50" charset="-128"/>
                          <a:ea typeface="Meiryo UI" panose="020B0604030504040204" pitchFamily="50" charset="-128"/>
                        </a:rPr>
                        <a:t>3</a:t>
                      </a:r>
                      <a:r>
                        <a:rPr lang="ja-JP" altLang="en-US" sz="1000" b="0" i="0" u="none" strike="noStrike">
                          <a:solidFill>
                            <a:srgbClr val="262626"/>
                          </a:solidFill>
                          <a:effectLst/>
                          <a:latin typeface="Meiryo UI" panose="020B0604030504040204" pitchFamily="50" charset="-128"/>
                          <a:ea typeface="Meiryo UI" panose="020B0604030504040204" pitchFamily="50" charset="-128"/>
                        </a:rPr>
                        <a:t>年以内</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000" b="0" i="0" u="none" strike="noStrike">
                          <a:solidFill>
                            <a:srgbClr val="262626"/>
                          </a:solidFill>
                          <a:effectLst/>
                          <a:latin typeface="Meiryo UI" panose="020B0604030504040204" pitchFamily="50" charset="-128"/>
                          <a:ea typeface="Meiryo UI" panose="020B0604030504040204" pitchFamily="50" charset="-128"/>
                        </a:rPr>
                        <a:t>4</a:t>
                      </a:r>
                      <a:r>
                        <a:rPr lang="ja-JP" altLang="en-US" sz="1000" b="0" i="0" u="none" strike="noStrike">
                          <a:solidFill>
                            <a:srgbClr val="262626"/>
                          </a:solidFill>
                          <a:effectLst/>
                          <a:latin typeface="Meiryo UI" panose="020B0604030504040204" pitchFamily="50" charset="-128"/>
                          <a:ea typeface="Meiryo UI" panose="020B0604030504040204" pitchFamily="50" charset="-128"/>
                        </a:rPr>
                        <a:t>～</a:t>
                      </a:r>
                      <a:r>
                        <a:rPr lang="en-US" altLang="ja-JP" sz="1000" b="0" i="0" u="none" strike="noStrike">
                          <a:solidFill>
                            <a:srgbClr val="262626"/>
                          </a:solidFill>
                          <a:effectLst/>
                          <a:latin typeface="Meiryo UI" panose="020B0604030504040204" pitchFamily="50" charset="-128"/>
                          <a:ea typeface="Meiryo UI" panose="020B0604030504040204" pitchFamily="50" charset="-128"/>
                        </a:rPr>
                        <a:t>6</a:t>
                      </a:r>
                      <a:r>
                        <a:rPr lang="ja-JP" altLang="en-US" sz="1000" b="0" i="0" u="none" strike="noStrike">
                          <a:solidFill>
                            <a:srgbClr val="262626"/>
                          </a:solidFill>
                          <a:effectLst/>
                          <a:latin typeface="Meiryo UI" panose="020B0604030504040204" pitchFamily="50" charset="-128"/>
                          <a:ea typeface="Meiryo UI" panose="020B0604030504040204" pitchFamily="50" charset="-128"/>
                        </a:rPr>
                        <a:t>年以内</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000" b="0" i="0" u="none" strike="noStrike">
                          <a:solidFill>
                            <a:srgbClr val="262626"/>
                          </a:solidFill>
                          <a:effectLst/>
                          <a:latin typeface="Meiryo UI" panose="020B0604030504040204" pitchFamily="50" charset="-128"/>
                          <a:ea typeface="Meiryo UI" panose="020B0604030504040204" pitchFamily="50" charset="-128"/>
                        </a:rPr>
                        <a:t>7</a:t>
                      </a:r>
                      <a:r>
                        <a:rPr lang="ja-JP" altLang="en-US" sz="1000" b="0" i="0" u="none" strike="noStrike">
                          <a:solidFill>
                            <a:srgbClr val="262626"/>
                          </a:solidFill>
                          <a:effectLst/>
                          <a:latin typeface="Meiryo UI" panose="020B0604030504040204" pitchFamily="50" charset="-128"/>
                          <a:ea typeface="Meiryo UI" panose="020B0604030504040204" pitchFamily="50" charset="-128"/>
                        </a:rPr>
                        <a:t>～</a:t>
                      </a:r>
                      <a:r>
                        <a:rPr lang="en-US" altLang="ja-JP" sz="1000" b="0" i="0" u="none" strike="noStrike">
                          <a:solidFill>
                            <a:srgbClr val="262626"/>
                          </a:solidFill>
                          <a:effectLst/>
                          <a:latin typeface="Meiryo UI" panose="020B0604030504040204" pitchFamily="50" charset="-128"/>
                          <a:ea typeface="Meiryo UI" panose="020B0604030504040204" pitchFamily="50" charset="-128"/>
                        </a:rPr>
                        <a:t>10</a:t>
                      </a:r>
                      <a:r>
                        <a:rPr lang="ja-JP" altLang="en-US" sz="1000" b="0" i="0" u="none" strike="noStrike">
                          <a:solidFill>
                            <a:srgbClr val="262626"/>
                          </a:solidFill>
                          <a:effectLst/>
                          <a:latin typeface="Meiryo UI" panose="020B0604030504040204" pitchFamily="50" charset="-128"/>
                          <a:ea typeface="Meiryo UI" panose="020B0604030504040204" pitchFamily="50" charset="-128"/>
                        </a:rPr>
                        <a:t>年以内</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メーカーサポートが終了</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故障するまで</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使用年数は定めていない</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わからない</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extLst>
                  <a:ext uri="{0D108BD9-81ED-4DB2-BD59-A6C34878D82A}">
                    <a16:rowId xmlns:a16="http://schemas.microsoft.com/office/drawing/2014/main" val="3376509683"/>
                  </a:ext>
                </a:extLst>
              </a:tr>
              <a:tr h="244492">
                <a:tc rowSpan="7">
                  <a:txBody>
                    <a:bodyPr/>
                    <a:lstStyle/>
                    <a:p>
                      <a:pPr algn="ctr"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使用年数</a:t>
                      </a:r>
                    </a:p>
                  </a:txBody>
                  <a:tcPr marL="6392" marR="6392" marT="63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392" marR="6392" marT="63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altLang="ja-JP" sz="1000" b="0" i="0" u="none" strike="noStrike">
                          <a:solidFill>
                            <a:srgbClr val="262626"/>
                          </a:solidFill>
                          <a:effectLst/>
                          <a:latin typeface="Meiryo UI" panose="020B0604030504040204" pitchFamily="50" charset="-128"/>
                          <a:ea typeface="Meiryo UI" panose="020B0604030504040204" pitchFamily="50" charset="-128"/>
                        </a:rPr>
                        <a:t>300  </a:t>
                      </a:r>
                    </a:p>
                  </a:txBody>
                  <a:tcPr marL="6392" marR="6392" marT="6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0" i="0" u="none" strike="noStrike">
                          <a:solidFill>
                            <a:srgbClr val="262626"/>
                          </a:solidFill>
                          <a:effectLst/>
                          <a:latin typeface="Meiryo UI" panose="020B0604030504040204" pitchFamily="50" charset="-128"/>
                          <a:ea typeface="Meiryo UI" panose="020B0604030504040204" pitchFamily="50" charset="-128"/>
                        </a:rPr>
                        <a:t>33.7 </a:t>
                      </a:r>
                    </a:p>
                  </a:txBody>
                  <a:tcPr marL="6392" marR="6392" marT="6392"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en-US" altLang="ja-JP" sz="1000" b="0" i="0" u="none" strike="noStrike">
                          <a:solidFill>
                            <a:srgbClr val="262626"/>
                          </a:solidFill>
                          <a:effectLst/>
                          <a:latin typeface="Meiryo UI" panose="020B0604030504040204" pitchFamily="50" charset="-128"/>
                          <a:ea typeface="Meiryo UI" panose="020B0604030504040204" pitchFamily="50" charset="-128"/>
                        </a:rPr>
                        <a:t>25.0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000" b="0" i="0" u="none" strike="noStrike">
                          <a:solidFill>
                            <a:srgbClr val="262626"/>
                          </a:solidFill>
                          <a:effectLst/>
                          <a:latin typeface="Meiryo UI" panose="020B0604030504040204" pitchFamily="50" charset="-128"/>
                          <a:ea typeface="Meiryo UI" panose="020B0604030504040204" pitchFamily="50" charset="-128"/>
                        </a:rPr>
                        <a:t>5.0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000" b="0" i="0" u="none" strike="noStrike">
                          <a:solidFill>
                            <a:srgbClr val="262626"/>
                          </a:solidFill>
                          <a:effectLst/>
                          <a:latin typeface="Meiryo UI" panose="020B0604030504040204" pitchFamily="50" charset="-128"/>
                          <a:ea typeface="Meiryo UI" panose="020B0604030504040204" pitchFamily="50" charset="-128"/>
                        </a:rPr>
                        <a:t>2.3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000" b="0" i="0" u="none" strike="noStrike">
                          <a:solidFill>
                            <a:srgbClr val="262626"/>
                          </a:solidFill>
                          <a:effectLst/>
                          <a:latin typeface="Meiryo UI" panose="020B0604030504040204" pitchFamily="50" charset="-128"/>
                          <a:ea typeface="Meiryo UI" panose="020B0604030504040204" pitchFamily="50" charset="-128"/>
                        </a:rPr>
                        <a:t>2.0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000" b="0" i="0" u="none" strike="noStrike">
                          <a:solidFill>
                            <a:srgbClr val="262626"/>
                          </a:solidFill>
                          <a:effectLst/>
                          <a:latin typeface="Meiryo UI" panose="020B0604030504040204" pitchFamily="50" charset="-128"/>
                          <a:ea typeface="Meiryo UI" panose="020B0604030504040204" pitchFamily="50" charset="-128"/>
                        </a:rPr>
                        <a:t>9.3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000" b="0" i="0" u="none" strike="noStrike">
                          <a:solidFill>
                            <a:srgbClr val="262626"/>
                          </a:solidFill>
                          <a:effectLst/>
                          <a:latin typeface="Meiryo UI" panose="020B0604030504040204" pitchFamily="50" charset="-128"/>
                          <a:ea typeface="Meiryo UI" panose="020B0604030504040204" pitchFamily="50" charset="-128"/>
                        </a:rPr>
                        <a:t>22.7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extLst>
                  <a:ext uri="{0D108BD9-81ED-4DB2-BD59-A6C34878D82A}">
                    <a16:rowId xmlns:a16="http://schemas.microsoft.com/office/drawing/2014/main" val="2044856807"/>
                  </a:ext>
                </a:extLst>
              </a:tr>
              <a:tr h="244492">
                <a:tc vMerge="1">
                  <a:txBody>
                    <a:bodyPr/>
                    <a:lstStyle/>
                    <a:p>
                      <a:endParaRPr kumimoji="1" lang="ja-JP" altLang="en-US"/>
                    </a:p>
                  </a:txBody>
                  <a:tcPr/>
                </a:tc>
                <a:tc>
                  <a:txBody>
                    <a:bodyPr/>
                    <a:lstStyle/>
                    <a:p>
                      <a:pPr algn="l"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ハンディターミナル</a:t>
                      </a:r>
                    </a:p>
                  </a:txBody>
                  <a:tcPr marL="6392" marR="6392" marT="6392"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28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21.4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25.0</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14.3</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32.1</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4157640467"/>
                  </a:ext>
                </a:extLst>
              </a:tr>
              <a:tr h="244492">
                <a:tc vMerge="1">
                  <a:txBody>
                    <a:bodyPr/>
                    <a:lstStyle/>
                    <a:p>
                      <a:endParaRPr kumimoji="1" lang="ja-JP" altLang="en-US"/>
                    </a:p>
                  </a:txBody>
                  <a:tcPr/>
                </a:tc>
                <a:tc>
                  <a:txBody>
                    <a:bodyPr/>
                    <a:lstStyle/>
                    <a:p>
                      <a:pPr algn="l"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業務用</a:t>
                      </a:r>
                      <a:r>
                        <a:rPr lang="en-US" sz="1000" b="0" i="0" u="none" strike="noStrike">
                          <a:solidFill>
                            <a:srgbClr val="262626"/>
                          </a:solidFill>
                          <a:effectLst/>
                          <a:latin typeface="Meiryo UI" panose="020B0604030504040204" pitchFamily="50" charset="-128"/>
                          <a:ea typeface="Meiryo UI" panose="020B0604030504040204" pitchFamily="50" charset="-128"/>
                        </a:rPr>
                        <a:t>PDA</a:t>
                      </a:r>
                    </a:p>
                  </a:txBody>
                  <a:tcPr marL="6392" marR="6392" marT="6392"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13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30.8</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15.4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15.4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7.7</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30.8</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315132693"/>
                  </a:ext>
                </a:extLst>
              </a:tr>
              <a:tr h="244492">
                <a:tc vMerge="1">
                  <a:txBody>
                    <a:bodyPr/>
                    <a:lstStyle/>
                    <a:p>
                      <a:endParaRPr kumimoji="1" lang="ja-JP" altLang="en-US"/>
                    </a:p>
                  </a:txBody>
                  <a:tcPr/>
                </a:tc>
                <a:tc>
                  <a:txBody>
                    <a:bodyPr/>
                    <a:lstStyle/>
                    <a:p>
                      <a:pPr algn="l"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業務用タブレット</a:t>
                      </a:r>
                    </a:p>
                  </a:txBody>
                  <a:tcPr marL="6392" marR="6392" marT="6392"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31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19.4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25.8</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3.2</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9.7</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6.5</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35.5</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96227172"/>
                  </a:ext>
                </a:extLst>
              </a:tr>
              <a:tr h="244492">
                <a:tc vMerge="1">
                  <a:txBody>
                    <a:bodyPr/>
                    <a:lstStyle/>
                    <a:p>
                      <a:endParaRPr kumimoji="1" lang="ja-JP" altLang="en-US"/>
                    </a:p>
                  </a:txBody>
                  <a:tcPr/>
                </a:tc>
                <a:tc>
                  <a:txBody>
                    <a:bodyPr/>
                    <a:lstStyle/>
                    <a:p>
                      <a:pPr algn="l"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市販スマートフォン</a:t>
                      </a:r>
                    </a:p>
                  </a:txBody>
                  <a:tcPr marL="6392" marR="6392" marT="6392"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185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42.2</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24.9</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3.8</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2.2</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0.5</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9.2</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17.3</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011665956"/>
                  </a:ext>
                </a:extLst>
              </a:tr>
              <a:tr h="244492">
                <a:tc vMerge="1">
                  <a:txBody>
                    <a:bodyPr/>
                    <a:lstStyle/>
                    <a:p>
                      <a:endParaRPr kumimoji="1" lang="ja-JP" altLang="en-US"/>
                    </a:p>
                  </a:txBody>
                  <a:tcPr/>
                </a:tc>
                <a:tc>
                  <a:txBody>
                    <a:bodyPr/>
                    <a:lstStyle/>
                    <a:p>
                      <a:pPr algn="l"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市販タブレット</a:t>
                      </a:r>
                    </a:p>
                  </a:txBody>
                  <a:tcPr marL="6392" marR="6392" marT="6392"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17.1</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29.3</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4.9</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2.4</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17.1</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26.8</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957414042"/>
                  </a:ext>
                </a:extLst>
              </a:tr>
              <a:tr h="244492">
                <a:tc vMerge="1">
                  <a:txBody>
                    <a:bodyPr/>
                    <a:lstStyle/>
                    <a:p>
                      <a:endParaRPr kumimoji="1" lang="ja-JP" altLang="en-US"/>
                    </a:p>
                  </a:txBody>
                  <a:tcPr/>
                </a:tc>
                <a:tc>
                  <a:txBody>
                    <a:bodyPr/>
                    <a:lstStyle/>
                    <a:p>
                      <a:pPr algn="l" fontAlgn="ctr"/>
                      <a:r>
                        <a:rPr lang="ja-JP" altLang="en-US" sz="1000" b="0" i="0" u="none" strike="noStrike">
                          <a:solidFill>
                            <a:srgbClr val="262626"/>
                          </a:solidFill>
                          <a:effectLst/>
                          <a:latin typeface="Meiryo UI" panose="020B0604030504040204" pitchFamily="50" charset="-128"/>
                          <a:ea typeface="Meiryo UI" panose="020B0604030504040204" pitchFamily="50" charset="-128"/>
                        </a:rPr>
                        <a:t>その他</a:t>
                      </a:r>
                    </a:p>
                  </a:txBody>
                  <a:tcPr marL="6392" marR="6392" marT="6392"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  </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50.0</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50.0</a:t>
                      </a:r>
                    </a:p>
                  </a:txBody>
                  <a:tcPr marL="6392" marR="6392" marT="639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3511736758"/>
                  </a:ext>
                </a:extLst>
              </a:tr>
            </a:tbl>
          </a:graphicData>
        </a:graphic>
      </p:graphicFrame>
      <p:sp>
        <p:nvSpPr>
          <p:cNvPr id="9" name="テキスト ボックス 8">
            <a:extLst>
              <a:ext uri="{FF2B5EF4-FFF2-40B4-BE49-F238E27FC236}">
                <a16:creationId xmlns:a16="http://schemas.microsoft.com/office/drawing/2014/main" id="{125CA7EB-01A9-45C9-A4F2-0208EF8377E8}"/>
              </a:ext>
            </a:extLst>
          </p:cNvPr>
          <p:cNvSpPr txBox="1"/>
          <p:nvPr/>
        </p:nvSpPr>
        <p:spPr>
          <a:xfrm>
            <a:off x="8767959" y="3811993"/>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6752545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246677" y="962024"/>
            <a:ext cx="9314835" cy="5261392"/>
          </a:xfrm>
          <a:prstGeom prst="rect">
            <a:avLst/>
          </a:prstGeom>
          <a:gradFill rotWithShape="1">
            <a:gsLst>
              <a:gs pos="0">
                <a:srgbClr val="99CCFF">
                  <a:alpha val="78000"/>
                </a:srgbClr>
              </a:gs>
              <a:gs pos="50000">
                <a:srgbClr val="CCECFF"/>
              </a:gs>
              <a:gs pos="100000">
                <a:srgbClr val="99CCFF">
                  <a:alpha val="78000"/>
                </a:srgbClr>
              </a:gs>
            </a:gsLst>
            <a:lin ang="5400000" scaled="1"/>
          </a:gradFill>
          <a:ln>
            <a:noFill/>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endParaRPr lang="ja-JP" altLang="en-US" dirty="0">
              <a:ea typeface="HGP創英角ｺﾞｼｯｸUB" pitchFamily="50" charset="-128"/>
            </a:endParaRPr>
          </a:p>
        </p:txBody>
      </p:sp>
      <p:sp>
        <p:nvSpPr>
          <p:cNvPr id="23556" name="Rectangle 3"/>
          <p:cNvSpPr>
            <a:spLocks noChangeArrowheads="1"/>
          </p:cNvSpPr>
          <p:nvPr/>
        </p:nvSpPr>
        <p:spPr bwMode="auto">
          <a:xfrm>
            <a:off x="344488" y="894603"/>
            <a:ext cx="9696214" cy="3539430"/>
          </a:xfrm>
          <a:prstGeom prst="rect">
            <a:avLst/>
          </a:prstGeom>
          <a:noFill/>
          <a:ln w="9525">
            <a:noFill/>
            <a:miter lim="800000"/>
            <a:headEnd/>
            <a:tailEnd/>
          </a:ln>
        </p:spPr>
        <p:txBody>
          <a:bodyPr wrap="square">
            <a:spAutoFit/>
          </a:bodyPr>
          <a:lstStyle/>
          <a:p>
            <a:pPr>
              <a:lnSpc>
                <a:spcPct val="200000"/>
              </a:lnSpc>
            </a:pPr>
            <a:r>
              <a:rPr lang="ja-JP" altLang="en-US" sz="2800" dirty="0">
                <a:ea typeface="HGP創英角ｺﾞｼｯｸUB" pitchFamily="50" charset="-128"/>
              </a:rPr>
              <a:t>１．ハンディターミナルの定義　～　カテゴリーの説明</a:t>
            </a:r>
          </a:p>
          <a:p>
            <a:pPr>
              <a:lnSpc>
                <a:spcPct val="200000"/>
              </a:lnSpc>
            </a:pPr>
            <a:r>
              <a:rPr lang="ja-JP" altLang="en-US" sz="2800" dirty="0">
                <a:ea typeface="HGP創英角ｺﾞｼｯｸUB" pitchFamily="50" charset="-128"/>
              </a:rPr>
              <a:t>２．国内出荷実績</a:t>
            </a:r>
            <a:endParaRPr lang="en-US" altLang="ja-JP" sz="2800" dirty="0">
              <a:ea typeface="HGP創英角ｺﾞｼｯｸUB" pitchFamily="50" charset="-128"/>
            </a:endParaRPr>
          </a:p>
          <a:p>
            <a:endParaRPr lang="en-US" altLang="ja-JP" sz="2800" dirty="0">
              <a:ea typeface="HGP創英角ｺﾞｼｯｸUB" pitchFamily="50" charset="-128"/>
            </a:endParaRPr>
          </a:p>
          <a:p>
            <a:br>
              <a:rPr lang="en-US" altLang="ja-JP" sz="2800" dirty="0">
                <a:ea typeface="HGP創英角ｺﾞｼｯｸUB" pitchFamily="50" charset="-128"/>
              </a:rPr>
            </a:br>
            <a:r>
              <a:rPr lang="ja-JP" altLang="en-US" sz="2800" dirty="0">
                <a:ea typeface="HGP創英角ｺﾞｼｯｸUB" pitchFamily="50" charset="-128"/>
              </a:rPr>
              <a:t>参考　　アンケート報告</a:t>
            </a:r>
            <a:endParaRPr lang="en-US" altLang="ja-JP" sz="2800" dirty="0">
              <a:ea typeface="HGP創英角ｺﾞｼｯｸUB" pitchFamily="50" charset="-128"/>
            </a:endParaRPr>
          </a:p>
          <a:p>
            <a:r>
              <a:rPr lang="ja-JP" altLang="en-US" sz="2800" dirty="0">
                <a:ea typeface="HGP創英角ｺﾞｼｯｸUB" pitchFamily="50" charset="-128"/>
              </a:rPr>
              <a:t>　　　　　ハンディターミナルの利用実態調査</a:t>
            </a:r>
            <a:endParaRPr lang="en-US" altLang="ja-JP" sz="2800" dirty="0">
              <a:ea typeface="HGP創英角ｺﾞｼｯｸUB" pitchFamily="50" charset="-128"/>
            </a:endParaRPr>
          </a:p>
        </p:txBody>
      </p:sp>
      <p:sp>
        <p:nvSpPr>
          <p:cNvPr id="23557" name="Rectangle 2"/>
          <p:cNvSpPr>
            <a:spLocks noChangeArrowheads="1"/>
          </p:cNvSpPr>
          <p:nvPr/>
        </p:nvSpPr>
        <p:spPr bwMode="auto">
          <a:xfrm>
            <a:off x="344488" y="1588"/>
            <a:ext cx="7954962" cy="519112"/>
          </a:xfrm>
          <a:prstGeom prst="rect">
            <a:avLst/>
          </a:prstGeom>
          <a:noFill/>
          <a:ln w="9525">
            <a:noFill/>
            <a:miter lim="800000"/>
            <a:headEnd/>
            <a:tailEnd/>
          </a:ln>
        </p:spPr>
        <p:txBody>
          <a:bodyPr anchor="ctr">
            <a:spAutoFit/>
          </a:bodyPr>
          <a:lstStyle/>
          <a:p>
            <a:r>
              <a:rPr lang="ja-JP" altLang="en-US" sz="2800" dirty="0">
                <a:latin typeface="ＭＳ Ｐゴシック" charset="-128"/>
                <a:ea typeface="HGP創英角ｺﾞｼｯｸUB" pitchFamily="50" charset="-128"/>
              </a:rPr>
              <a:t>報告内容</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ja-JP" altLang="en-US" sz="2800" dirty="0">
                <a:solidFill>
                  <a:schemeClr val="bg2"/>
                </a:solidFill>
                <a:latin typeface="HGP創英角ｺﾞｼｯｸUB" pitchFamily="50" charset="-128"/>
                <a:ea typeface="HGP創英角ｺﾞｼｯｸUB" pitchFamily="50" charset="-128"/>
              </a:rPr>
              <a:t>８　</a:t>
            </a:r>
            <a:r>
              <a:rPr lang="ja-JP" altLang="en-US" sz="2800" b="0" dirty="0">
                <a:solidFill>
                  <a:schemeClr val="bg2"/>
                </a:solidFill>
                <a:latin typeface="HGP創英角ｺﾞｼｯｸUB" pitchFamily="50" charset="-128"/>
                <a:ea typeface="HGP創英角ｺﾞｼｯｸUB" pitchFamily="50" charset="-128"/>
              </a:rPr>
              <a:t>最も新しい端末の選定重視ポイント</a:t>
            </a:r>
            <a:endParaRPr lang="ja-JP" altLang="en-US" sz="2800" dirty="0">
              <a:ea typeface="HGP創英角ｺﾞｼｯｸUB" pitchFamily="50" charset="-128"/>
            </a:endParaRPr>
          </a:p>
        </p:txBody>
      </p:sp>
      <p:sp>
        <p:nvSpPr>
          <p:cNvPr id="8" name="テキスト ボックス 7">
            <a:extLst>
              <a:ext uri="{FF2B5EF4-FFF2-40B4-BE49-F238E27FC236}">
                <a16:creationId xmlns:a16="http://schemas.microsoft.com/office/drawing/2014/main" id="{912C4ED0-01AA-4964-9310-A2A7549A93E9}"/>
              </a:ext>
            </a:extLst>
          </p:cNvPr>
          <p:cNvSpPr txBox="1"/>
          <p:nvPr/>
        </p:nvSpPr>
        <p:spPr>
          <a:xfrm>
            <a:off x="242808" y="745897"/>
            <a:ext cx="9396606" cy="1166730"/>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最も新しい端末の選定にあたっての重視ポイントは、全体値で⾒ると、「電池のもち」が</a:t>
            </a:r>
            <a:r>
              <a:rPr lang="en-US" altLang="ja-JP" sz="1400" dirty="0">
                <a:solidFill>
                  <a:srgbClr val="595959"/>
                </a:solidFill>
                <a:latin typeface="Meiryo UI" panose="020B0604030504040204" pitchFamily="50" charset="-128"/>
                <a:ea typeface="Meiryo UI" panose="020B0604030504040204" pitchFamily="50" charset="-128"/>
              </a:rPr>
              <a:t>27.3</a:t>
            </a:r>
            <a:r>
              <a:rPr lang="ja-JP" altLang="en-US" sz="1400" dirty="0">
                <a:solidFill>
                  <a:srgbClr val="595959"/>
                </a:solidFill>
                <a:latin typeface="Meiryo UI" panose="020B0604030504040204" pitchFamily="50" charset="-128"/>
                <a:ea typeface="Meiryo UI" panose="020B0604030504040204" pitchFamily="50" charset="-128"/>
              </a:rPr>
              <a:t>％で最も多いが、全体的に</a:t>
            </a:r>
            <a:r>
              <a:rPr lang="en-US" altLang="ja-JP" sz="1400" dirty="0">
                <a:solidFill>
                  <a:srgbClr val="595959"/>
                </a:solidFill>
                <a:latin typeface="Meiryo UI" panose="020B0604030504040204" pitchFamily="50" charset="-128"/>
                <a:ea typeface="Meiryo UI" panose="020B0604030504040204" pitchFamily="50" charset="-128"/>
              </a:rPr>
              <a:t>27</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21%</a:t>
            </a:r>
            <a:r>
              <a:rPr lang="ja-JP" altLang="en-US" sz="1400" dirty="0">
                <a:solidFill>
                  <a:srgbClr val="595959"/>
                </a:solidFill>
                <a:latin typeface="Meiryo UI" panose="020B0604030504040204" pitchFamily="50" charset="-128"/>
                <a:ea typeface="Meiryo UI" panose="020B0604030504040204" pitchFamily="50" charset="-128"/>
              </a:rPr>
              <a:t>で回答が分散しており、過半数を超える項目はなかった。</a:t>
            </a:r>
            <a:endParaRPr lang="en-US" altLang="ja-JP" sz="1400" dirty="0">
              <a:solidFill>
                <a:srgbClr val="595959"/>
              </a:solidFill>
              <a:latin typeface="Meiryo UI" panose="020B0604030504040204" pitchFamily="50" charset="-128"/>
              <a:ea typeface="Meiryo UI" panose="020B0604030504040204" pitchFamily="50" charset="-128"/>
            </a:endParaRPr>
          </a:p>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ハンディターミナルは「堅牢性」が</a:t>
            </a:r>
            <a:r>
              <a:rPr lang="en-US" altLang="ja-JP" sz="1400" dirty="0">
                <a:solidFill>
                  <a:srgbClr val="595959"/>
                </a:solidFill>
                <a:latin typeface="Meiryo UI" panose="020B0604030504040204" pitchFamily="50" charset="-128"/>
                <a:ea typeface="Meiryo UI" panose="020B0604030504040204" pitchFamily="50" charset="-128"/>
              </a:rPr>
              <a:t>39.3</a:t>
            </a:r>
            <a:r>
              <a:rPr lang="ja-JP" altLang="en-US" sz="1400" dirty="0">
                <a:solidFill>
                  <a:srgbClr val="595959"/>
                </a:solidFill>
                <a:latin typeface="Meiryo UI" panose="020B0604030504040204" pitchFamily="50" charset="-128"/>
                <a:ea typeface="Meiryo UI" panose="020B0604030504040204" pitchFamily="50" charset="-128"/>
              </a:rPr>
              <a:t>％で最も高く、「読み取りの信頼性・高速性」が</a:t>
            </a:r>
            <a:r>
              <a:rPr lang="en-US" altLang="ja-JP" sz="1400" dirty="0">
                <a:solidFill>
                  <a:srgbClr val="595959"/>
                </a:solidFill>
                <a:latin typeface="Meiryo UI" panose="020B0604030504040204" pitchFamily="50" charset="-128"/>
                <a:ea typeface="Meiryo UI" panose="020B0604030504040204" pitchFamily="50" charset="-128"/>
              </a:rPr>
              <a:t>35.7</a:t>
            </a:r>
            <a:r>
              <a:rPr lang="ja-JP" altLang="en-US" sz="1400" dirty="0">
                <a:solidFill>
                  <a:srgbClr val="595959"/>
                </a:solidFill>
                <a:latin typeface="Meiryo UI" panose="020B0604030504040204" pitchFamily="50" charset="-128"/>
                <a:ea typeface="Meiryo UI" panose="020B0604030504040204" pitchFamily="50" charset="-128"/>
              </a:rPr>
              <a:t>％で続いた。業務用</a:t>
            </a:r>
            <a:r>
              <a:rPr lang="en-US" altLang="ja-JP" sz="1400" dirty="0">
                <a:solidFill>
                  <a:srgbClr val="595959"/>
                </a:solidFill>
                <a:latin typeface="Meiryo UI" panose="020B0604030504040204" pitchFamily="50" charset="-128"/>
                <a:ea typeface="Meiryo UI" panose="020B0604030504040204" pitchFamily="50" charset="-128"/>
              </a:rPr>
              <a:t>PDA</a:t>
            </a:r>
            <a:r>
              <a:rPr lang="ja-JP" altLang="en-US" sz="1400" dirty="0">
                <a:solidFill>
                  <a:srgbClr val="595959"/>
                </a:solidFill>
                <a:latin typeface="Meiryo UI" panose="020B0604030504040204" pitchFamily="50" charset="-128"/>
                <a:ea typeface="Meiryo UI" panose="020B0604030504040204" pitchFamily="50" charset="-128"/>
              </a:rPr>
              <a:t>は「操作のしやすさ（キー操作）」と「ディスプレイのサイズ・見やすさ」が続いた。業務用タブレットは「保守・サポートが受けやすいこと」、が最も多かった。</a:t>
            </a:r>
          </a:p>
        </p:txBody>
      </p:sp>
      <p:sp>
        <p:nvSpPr>
          <p:cNvPr id="4" name="テキスト ボックス 3">
            <a:extLst>
              <a:ext uri="{FF2B5EF4-FFF2-40B4-BE49-F238E27FC236}">
                <a16:creationId xmlns:a16="http://schemas.microsoft.com/office/drawing/2014/main" id="{6F46FAE3-BE40-4423-9B44-6DC8AB052997}"/>
              </a:ext>
            </a:extLst>
          </p:cNvPr>
          <p:cNvSpPr txBox="1"/>
          <p:nvPr/>
        </p:nvSpPr>
        <p:spPr>
          <a:xfrm>
            <a:off x="8808929" y="2147458"/>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graphicFrame>
        <p:nvGraphicFramePr>
          <p:cNvPr id="2" name="表 1">
            <a:extLst>
              <a:ext uri="{FF2B5EF4-FFF2-40B4-BE49-F238E27FC236}">
                <a16:creationId xmlns:a16="http://schemas.microsoft.com/office/drawing/2014/main" id="{126F0D32-466B-40D0-9792-553DD02F473C}"/>
              </a:ext>
            </a:extLst>
          </p:cNvPr>
          <p:cNvGraphicFramePr>
            <a:graphicFrameLocks noGrp="1"/>
          </p:cNvGraphicFramePr>
          <p:nvPr>
            <p:extLst>
              <p:ext uri="{D42A27DB-BD31-4B8C-83A1-F6EECF244321}">
                <p14:modId xmlns:p14="http://schemas.microsoft.com/office/powerpoint/2010/main" val="3360264686"/>
              </p:ext>
            </p:extLst>
          </p:nvPr>
        </p:nvGraphicFramePr>
        <p:xfrm>
          <a:off x="360362" y="3363132"/>
          <a:ext cx="9131502" cy="3067226"/>
        </p:xfrm>
        <a:graphic>
          <a:graphicData uri="http://schemas.openxmlformats.org/drawingml/2006/table">
            <a:tbl>
              <a:tblPr/>
              <a:tblGrid>
                <a:gridCol w="1055728">
                  <a:extLst>
                    <a:ext uri="{9D8B030D-6E8A-4147-A177-3AD203B41FA5}">
                      <a16:colId xmlns:a16="http://schemas.microsoft.com/office/drawing/2014/main" val="3370619920"/>
                    </a:ext>
                  </a:extLst>
                </a:gridCol>
                <a:gridCol w="576841">
                  <a:extLst>
                    <a:ext uri="{9D8B030D-6E8A-4147-A177-3AD203B41FA5}">
                      <a16:colId xmlns:a16="http://schemas.microsoft.com/office/drawing/2014/main" val="696766512"/>
                    </a:ext>
                  </a:extLst>
                </a:gridCol>
                <a:gridCol w="576841">
                  <a:extLst>
                    <a:ext uri="{9D8B030D-6E8A-4147-A177-3AD203B41FA5}">
                      <a16:colId xmlns:a16="http://schemas.microsoft.com/office/drawing/2014/main" val="4047791622"/>
                    </a:ext>
                  </a:extLst>
                </a:gridCol>
                <a:gridCol w="576841">
                  <a:extLst>
                    <a:ext uri="{9D8B030D-6E8A-4147-A177-3AD203B41FA5}">
                      <a16:colId xmlns:a16="http://schemas.microsoft.com/office/drawing/2014/main" val="1068147017"/>
                    </a:ext>
                  </a:extLst>
                </a:gridCol>
                <a:gridCol w="576841">
                  <a:extLst>
                    <a:ext uri="{9D8B030D-6E8A-4147-A177-3AD203B41FA5}">
                      <a16:colId xmlns:a16="http://schemas.microsoft.com/office/drawing/2014/main" val="3589521170"/>
                    </a:ext>
                  </a:extLst>
                </a:gridCol>
                <a:gridCol w="576841">
                  <a:extLst>
                    <a:ext uri="{9D8B030D-6E8A-4147-A177-3AD203B41FA5}">
                      <a16:colId xmlns:a16="http://schemas.microsoft.com/office/drawing/2014/main" val="3614279705"/>
                    </a:ext>
                  </a:extLst>
                </a:gridCol>
                <a:gridCol w="576841">
                  <a:extLst>
                    <a:ext uri="{9D8B030D-6E8A-4147-A177-3AD203B41FA5}">
                      <a16:colId xmlns:a16="http://schemas.microsoft.com/office/drawing/2014/main" val="830681315"/>
                    </a:ext>
                  </a:extLst>
                </a:gridCol>
                <a:gridCol w="576841">
                  <a:extLst>
                    <a:ext uri="{9D8B030D-6E8A-4147-A177-3AD203B41FA5}">
                      <a16:colId xmlns:a16="http://schemas.microsoft.com/office/drawing/2014/main" val="3467299827"/>
                    </a:ext>
                  </a:extLst>
                </a:gridCol>
                <a:gridCol w="576841">
                  <a:extLst>
                    <a:ext uri="{9D8B030D-6E8A-4147-A177-3AD203B41FA5}">
                      <a16:colId xmlns:a16="http://schemas.microsoft.com/office/drawing/2014/main" val="558274793"/>
                    </a:ext>
                  </a:extLst>
                </a:gridCol>
                <a:gridCol w="576841">
                  <a:extLst>
                    <a:ext uri="{9D8B030D-6E8A-4147-A177-3AD203B41FA5}">
                      <a16:colId xmlns:a16="http://schemas.microsoft.com/office/drawing/2014/main" val="3637211885"/>
                    </a:ext>
                  </a:extLst>
                </a:gridCol>
                <a:gridCol w="576841">
                  <a:extLst>
                    <a:ext uri="{9D8B030D-6E8A-4147-A177-3AD203B41FA5}">
                      <a16:colId xmlns:a16="http://schemas.microsoft.com/office/drawing/2014/main" val="1520443145"/>
                    </a:ext>
                  </a:extLst>
                </a:gridCol>
                <a:gridCol w="576841">
                  <a:extLst>
                    <a:ext uri="{9D8B030D-6E8A-4147-A177-3AD203B41FA5}">
                      <a16:colId xmlns:a16="http://schemas.microsoft.com/office/drawing/2014/main" val="3679318428"/>
                    </a:ext>
                  </a:extLst>
                </a:gridCol>
                <a:gridCol w="576841">
                  <a:extLst>
                    <a:ext uri="{9D8B030D-6E8A-4147-A177-3AD203B41FA5}">
                      <a16:colId xmlns:a16="http://schemas.microsoft.com/office/drawing/2014/main" val="604279396"/>
                    </a:ext>
                  </a:extLst>
                </a:gridCol>
                <a:gridCol w="576841">
                  <a:extLst>
                    <a:ext uri="{9D8B030D-6E8A-4147-A177-3AD203B41FA5}">
                      <a16:colId xmlns:a16="http://schemas.microsoft.com/office/drawing/2014/main" val="2242961364"/>
                    </a:ext>
                  </a:extLst>
                </a:gridCol>
                <a:gridCol w="576841">
                  <a:extLst>
                    <a:ext uri="{9D8B030D-6E8A-4147-A177-3AD203B41FA5}">
                      <a16:colId xmlns:a16="http://schemas.microsoft.com/office/drawing/2014/main" val="3307068878"/>
                    </a:ext>
                  </a:extLst>
                </a:gridCol>
              </a:tblGrid>
              <a:tr h="1657664">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6110" marR="6110" marT="611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6110" marR="6110" marT="61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電池のもち（駆動時間）</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操作のしやすさ（タッチパネル操作）</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操作のしやすさ（キー操作）</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保守・サポートが受けやすいこと</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ディスプレイのサイズ・見やすさ</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安定的に調達できること</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堅牢性（防水・耐久性等を含む）</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通信機能</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読み取りの信頼性・高速性</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軽さ・持ちやすさ・握りやすさ</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en-US" altLang="ja-JP" sz="1200" b="0" i="0" u="none" strike="noStrike" dirty="0">
                          <a:solidFill>
                            <a:srgbClr val="262626"/>
                          </a:solidFill>
                          <a:effectLst/>
                          <a:latin typeface="Meiryo UI" panose="020B0604030504040204" pitchFamily="50" charset="-128"/>
                          <a:ea typeface="Meiryo UI" panose="020B0604030504040204" pitchFamily="50" charset="-128"/>
                        </a:rPr>
                        <a:t>OS</a:t>
                      </a: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・アプリ開発のしやすさ</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電池交換ができる／交換が容易</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その他</a:t>
                      </a:r>
                    </a:p>
                  </a:txBody>
                  <a:tcPr marL="6110" marR="6110" marT="611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524229640"/>
                  </a:ext>
                </a:extLst>
              </a:tr>
              <a:tr h="181468">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6110" marR="6110" marT="611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t>
                      </a:r>
                    </a:p>
                  </a:txBody>
                  <a:tcPr marL="6110" marR="6110" marT="611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000" b="0" i="0" u="none" strike="noStrike">
                          <a:solidFill>
                            <a:srgbClr val="262626"/>
                          </a:solidFill>
                          <a:effectLst/>
                          <a:latin typeface="Meiryo UI" panose="020B0604030504040204" pitchFamily="50" charset="-128"/>
                          <a:ea typeface="Meiryo UI" panose="020B0604030504040204" pitchFamily="50" charset="-128"/>
                        </a:rPr>
                        <a:t>　</a:t>
                      </a:r>
                    </a:p>
                  </a:txBody>
                  <a:tcPr marL="6110" marR="6110" marT="6110" marB="0" vert="eaVert">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0424608"/>
                  </a:ext>
                </a:extLst>
              </a:tr>
              <a:tr h="175724">
                <a:tc>
                  <a:txBody>
                    <a:bodyPr/>
                    <a:lstStyle/>
                    <a:p>
                      <a:pPr algn="l" fontAlgn="ctr"/>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全体</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0" i="0" u="none" strike="noStrike" dirty="0">
                          <a:solidFill>
                            <a:srgbClr val="262626"/>
                          </a:solidFill>
                          <a:effectLst/>
                          <a:latin typeface="Meiryo UI" panose="020B0604030504040204" pitchFamily="50" charset="-128"/>
                          <a:ea typeface="Meiryo UI" panose="020B0604030504040204" pitchFamily="50" charset="-128"/>
                        </a:rPr>
                        <a:t>300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27.3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27.0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26.0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24.0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23.7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23.7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23.0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21.7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18.0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16.7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12.7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4.7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11.3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222178"/>
                  </a:ext>
                </a:extLst>
              </a:tr>
              <a:tr h="151957">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ハンディターミナル</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28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14.3</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25.0</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32.1</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17.9</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14.3</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21.4</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39.3</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28.6</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35.7</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21.4</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25.0</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14.3</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14.3</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5364610"/>
                  </a:ext>
                </a:extLst>
              </a:tr>
              <a:tr h="175724">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業務用</a:t>
                      </a:r>
                      <a:r>
                        <a:rPr lang="en-US" sz="1100" b="0" i="0" u="none" strike="noStrike" dirty="0">
                          <a:solidFill>
                            <a:srgbClr val="000000"/>
                          </a:solidFill>
                          <a:effectLst/>
                          <a:latin typeface="Meiryo UI" panose="020B0604030504040204" pitchFamily="50" charset="-128"/>
                          <a:ea typeface="Meiryo UI" panose="020B0604030504040204" pitchFamily="50" charset="-128"/>
                        </a:rPr>
                        <a:t>PDA</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13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15.4</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7.7</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30.8</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23.1</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30.8</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15.4</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23.1</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7.7</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7.7</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7.7</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15.4</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7.7</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15.4</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163787"/>
                  </a:ext>
                </a:extLst>
              </a:tr>
              <a:tr h="175724">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業務用タブレット</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31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19.4</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35.5</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41.9</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45.2</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38.7</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25.8</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25.8</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19.4</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25.8</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25.8</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12.9</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9.7</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6.5</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899904"/>
                  </a:ext>
                </a:extLst>
              </a:tr>
              <a:tr h="175724">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市販スマートフォン</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185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31.9</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25.9</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19.5</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21.6</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21.6</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24.3</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21.1</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22.7</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14.6</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13.5</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9.7</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2.7</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10.8</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2399402"/>
                  </a:ext>
                </a:extLst>
              </a:tr>
              <a:tr h="175724">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市販タブレット</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41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24.4</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34.1</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36.6</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19.5</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26.8</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24.4</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19.5</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17.1</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19.5</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22.0</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17.1</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2.4</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14.6</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1503804"/>
                  </a:ext>
                </a:extLst>
              </a:tr>
              <a:tr h="175724">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  </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50.0</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50.0</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100.0</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50.0</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50.0</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p>
                  </a:txBody>
                  <a:tcPr marL="6110" marR="6110" marT="6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1714707"/>
                  </a:ext>
                </a:extLst>
              </a:tr>
            </a:tbl>
          </a:graphicData>
        </a:graphic>
      </p:graphicFrame>
      <p:graphicFrame>
        <p:nvGraphicFramePr>
          <p:cNvPr id="6" name="グラフ 5">
            <a:extLst>
              <a:ext uri="{FF2B5EF4-FFF2-40B4-BE49-F238E27FC236}">
                <a16:creationId xmlns:a16="http://schemas.microsoft.com/office/drawing/2014/main" id="{CF3DD9B4-07DF-4507-B0C0-2CA06EBBE956}"/>
              </a:ext>
            </a:extLst>
          </p:cNvPr>
          <p:cNvGraphicFramePr>
            <a:graphicFrameLocks/>
          </p:cNvGraphicFramePr>
          <p:nvPr>
            <p:extLst>
              <p:ext uri="{D42A27DB-BD31-4B8C-83A1-F6EECF244321}">
                <p14:modId xmlns:p14="http://schemas.microsoft.com/office/powerpoint/2010/main" val="416649494"/>
              </p:ext>
            </p:extLst>
          </p:nvPr>
        </p:nvGraphicFramePr>
        <p:xfrm>
          <a:off x="1983782" y="2209074"/>
          <a:ext cx="7655631" cy="1154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602710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ja-JP" altLang="en-US" sz="2800" dirty="0">
                <a:solidFill>
                  <a:schemeClr val="bg2"/>
                </a:solidFill>
                <a:latin typeface="HGP創英角ｺﾞｼｯｸUB" pitchFamily="50" charset="-128"/>
                <a:ea typeface="HGP創英角ｺﾞｼｯｸUB" pitchFamily="50" charset="-128"/>
              </a:rPr>
              <a:t>９　</a:t>
            </a:r>
            <a:r>
              <a:rPr lang="ja-JP" altLang="en-US" sz="2800" b="0" dirty="0">
                <a:solidFill>
                  <a:schemeClr val="bg2"/>
                </a:solidFill>
                <a:latin typeface="HGP創英角ｺﾞｼｯｸUB" pitchFamily="50" charset="-128"/>
                <a:ea typeface="HGP創英角ｺﾞｼｯｸUB" pitchFamily="50" charset="-128"/>
              </a:rPr>
              <a:t>最も新しい端末の使用用途（使われ方）</a:t>
            </a:r>
            <a:endParaRPr lang="ja-JP" altLang="en-US" sz="2800" dirty="0">
              <a:ea typeface="HGP創英角ｺﾞｼｯｸUB" pitchFamily="50" charset="-128"/>
            </a:endParaRPr>
          </a:p>
        </p:txBody>
      </p:sp>
      <p:sp>
        <p:nvSpPr>
          <p:cNvPr id="8" name="テキスト ボックス 7">
            <a:extLst>
              <a:ext uri="{FF2B5EF4-FFF2-40B4-BE49-F238E27FC236}">
                <a16:creationId xmlns:a16="http://schemas.microsoft.com/office/drawing/2014/main" id="{912C4ED0-01AA-4964-9310-A2A7549A93E9}"/>
              </a:ext>
            </a:extLst>
          </p:cNvPr>
          <p:cNvSpPr txBox="1"/>
          <p:nvPr/>
        </p:nvSpPr>
        <p:spPr>
          <a:xfrm>
            <a:off x="360363" y="745897"/>
            <a:ext cx="9336410" cy="1243674"/>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最も新しい端末の使用用途について、まず全体値を⾒ると、「音声通話・音声コミュニケーション」と「カメラを使った写真・動画撮影</a:t>
            </a:r>
          </a:p>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」が、それぞれ</a:t>
            </a:r>
            <a:r>
              <a:rPr lang="en-US" altLang="ja-JP" sz="1400" dirty="0">
                <a:solidFill>
                  <a:srgbClr val="595959"/>
                </a:solidFill>
                <a:latin typeface="Meiryo UI" panose="020B0604030504040204" pitchFamily="50" charset="-128"/>
                <a:ea typeface="Meiryo UI" panose="020B0604030504040204" pitchFamily="50" charset="-128"/>
              </a:rPr>
              <a:t>47.3</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44.3</a:t>
            </a:r>
            <a:r>
              <a:rPr lang="ja-JP" altLang="en-US" sz="1400" dirty="0">
                <a:solidFill>
                  <a:srgbClr val="595959"/>
                </a:solidFill>
                <a:latin typeface="Meiryo UI" panose="020B0604030504040204" pitchFamily="50" charset="-128"/>
                <a:ea typeface="Meiryo UI" panose="020B0604030504040204" pitchFamily="50" charset="-128"/>
              </a:rPr>
              <a:t>％でという結果だった。</a:t>
            </a:r>
          </a:p>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ハンディターミナルでは「バーコードの読み取り」</a:t>
            </a:r>
            <a:r>
              <a:rPr lang="en-US" altLang="ja-JP" sz="1400" dirty="0">
                <a:solidFill>
                  <a:srgbClr val="595959"/>
                </a:solidFill>
                <a:latin typeface="Meiryo UI" panose="020B0604030504040204" pitchFamily="50" charset="-128"/>
                <a:ea typeface="Meiryo UI" panose="020B0604030504040204" pitchFamily="50" charset="-128"/>
              </a:rPr>
              <a:t>67.9% </a:t>
            </a:r>
            <a:r>
              <a:rPr lang="ja-JP" altLang="en-US" sz="1400" dirty="0">
                <a:solidFill>
                  <a:srgbClr val="595959"/>
                </a:solidFill>
                <a:latin typeface="Meiryo UI" panose="020B0604030504040204" pitchFamily="50" charset="-128"/>
                <a:ea typeface="Meiryo UI" panose="020B0604030504040204" pitchFamily="50" charset="-128"/>
              </a:rPr>
              <a:t>、 「</a:t>
            </a:r>
            <a:r>
              <a:rPr lang="en-US" altLang="ja-JP" sz="1400" dirty="0">
                <a:solidFill>
                  <a:srgbClr val="595959"/>
                </a:solidFill>
                <a:latin typeface="Meiryo UI" panose="020B0604030504040204" pitchFamily="50" charset="-128"/>
                <a:ea typeface="Meiryo UI" panose="020B0604030504040204" pitchFamily="50" charset="-128"/>
              </a:rPr>
              <a:t>QR</a:t>
            </a:r>
            <a:r>
              <a:rPr lang="ja-JP" altLang="en-US" sz="1400" dirty="0">
                <a:solidFill>
                  <a:srgbClr val="595959"/>
                </a:solidFill>
                <a:latin typeface="Meiryo UI" panose="020B0604030504040204" pitchFamily="50" charset="-128"/>
                <a:ea typeface="Meiryo UI" panose="020B0604030504040204" pitchFamily="50" charset="-128"/>
              </a:rPr>
              <a:t>コードの読み取り」</a:t>
            </a:r>
            <a:r>
              <a:rPr lang="en-US" altLang="ja-JP" sz="1400" dirty="0">
                <a:solidFill>
                  <a:srgbClr val="595959"/>
                </a:solidFill>
                <a:latin typeface="Meiryo UI" panose="020B0604030504040204" pitchFamily="50" charset="-128"/>
                <a:ea typeface="Meiryo UI" panose="020B0604030504040204" pitchFamily="50" charset="-128"/>
              </a:rPr>
              <a:t>50%</a:t>
            </a:r>
            <a:r>
              <a:rPr lang="ja-JP" altLang="en-US" sz="1400" dirty="0">
                <a:solidFill>
                  <a:srgbClr val="595959"/>
                </a:solidFill>
                <a:latin typeface="Meiryo UI" panose="020B0604030504040204" pitchFamily="50" charset="-128"/>
                <a:ea typeface="Meiryo UI" panose="020B0604030504040204" pitchFamily="50" charset="-128"/>
              </a:rPr>
              <a:t>と過半数を超えていた。業務用</a:t>
            </a:r>
            <a:r>
              <a:rPr lang="en-US" altLang="ja-JP" sz="1400" dirty="0">
                <a:solidFill>
                  <a:srgbClr val="595959"/>
                </a:solidFill>
                <a:latin typeface="Meiryo UI" panose="020B0604030504040204" pitchFamily="50" charset="-128"/>
                <a:ea typeface="Meiryo UI" panose="020B0604030504040204" pitchFamily="50" charset="-128"/>
              </a:rPr>
              <a:t>PDA</a:t>
            </a:r>
            <a:r>
              <a:rPr lang="ja-JP" altLang="en-US" sz="1400" dirty="0">
                <a:solidFill>
                  <a:srgbClr val="595959"/>
                </a:solidFill>
                <a:latin typeface="Meiryo UI" panose="020B0604030504040204" pitchFamily="50" charset="-128"/>
                <a:ea typeface="Meiryo UI" panose="020B0604030504040204" pitchFamily="50" charset="-128"/>
              </a:rPr>
              <a:t>でも「</a:t>
            </a:r>
            <a:r>
              <a:rPr lang="en-US" altLang="ja-JP" sz="1400" dirty="0">
                <a:solidFill>
                  <a:srgbClr val="595959"/>
                </a:solidFill>
                <a:latin typeface="Meiryo UI" panose="020B0604030504040204" pitchFamily="50" charset="-128"/>
                <a:ea typeface="Meiryo UI" panose="020B0604030504040204" pitchFamily="50" charset="-128"/>
              </a:rPr>
              <a:t>QR</a:t>
            </a:r>
            <a:r>
              <a:rPr lang="ja-JP" altLang="en-US" sz="1400" dirty="0">
                <a:solidFill>
                  <a:srgbClr val="595959"/>
                </a:solidFill>
                <a:latin typeface="Meiryo UI" panose="020B0604030504040204" pitchFamily="50" charset="-128"/>
                <a:ea typeface="Meiryo UI" panose="020B0604030504040204" pitchFamily="50" charset="-128"/>
              </a:rPr>
              <a:t>コードの読み取り」</a:t>
            </a:r>
            <a:r>
              <a:rPr lang="en-US" altLang="ja-JP" sz="1400" dirty="0">
                <a:solidFill>
                  <a:srgbClr val="595959"/>
                </a:solidFill>
                <a:latin typeface="Meiryo UI" panose="020B0604030504040204" pitchFamily="50" charset="-128"/>
                <a:ea typeface="Meiryo UI" panose="020B0604030504040204" pitchFamily="50" charset="-128"/>
              </a:rPr>
              <a:t>53.8%</a:t>
            </a:r>
            <a:r>
              <a:rPr lang="ja-JP" altLang="en-US" sz="1400" dirty="0">
                <a:solidFill>
                  <a:srgbClr val="595959"/>
                </a:solidFill>
                <a:latin typeface="Meiryo UI" panose="020B0604030504040204" pitchFamily="50" charset="-128"/>
                <a:ea typeface="Meiryo UI" panose="020B0604030504040204" pitchFamily="50" charset="-128"/>
              </a:rPr>
              <a:t>、「バーコードの読み取り」</a:t>
            </a:r>
            <a:r>
              <a:rPr lang="en-US" altLang="ja-JP" sz="1400" dirty="0">
                <a:solidFill>
                  <a:srgbClr val="595959"/>
                </a:solidFill>
                <a:latin typeface="Meiryo UI" panose="020B0604030504040204" pitchFamily="50" charset="-128"/>
                <a:ea typeface="Meiryo UI" panose="020B0604030504040204" pitchFamily="50" charset="-128"/>
              </a:rPr>
              <a:t>46.2% </a:t>
            </a:r>
            <a:r>
              <a:rPr lang="ja-JP" altLang="en-US" sz="1400" dirty="0">
                <a:solidFill>
                  <a:srgbClr val="595959"/>
                </a:solidFill>
                <a:latin typeface="Meiryo UI" panose="020B0604030504040204" pitchFamily="50" charset="-128"/>
                <a:ea typeface="Meiryo UI" panose="020B0604030504040204" pitchFamily="50" charset="-128"/>
              </a:rPr>
              <a:t>と高い。</a:t>
            </a:r>
          </a:p>
        </p:txBody>
      </p:sp>
      <p:graphicFrame>
        <p:nvGraphicFramePr>
          <p:cNvPr id="3" name="表 2">
            <a:extLst>
              <a:ext uri="{FF2B5EF4-FFF2-40B4-BE49-F238E27FC236}">
                <a16:creationId xmlns:a16="http://schemas.microsoft.com/office/drawing/2014/main" id="{0848D375-54CE-40D4-A64D-ABBBA0D2C993}"/>
              </a:ext>
            </a:extLst>
          </p:cNvPr>
          <p:cNvGraphicFramePr>
            <a:graphicFrameLocks noGrp="1"/>
          </p:cNvGraphicFramePr>
          <p:nvPr>
            <p:extLst>
              <p:ext uri="{D42A27DB-BD31-4B8C-83A1-F6EECF244321}">
                <p14:modId xmlns:p14="http://schemas.microsoft.com/office/powerpoint/2010/main" val="230870451"/>
              </p:ext>
            </p:extLst>
          </p:nvPr>
        </p:nvGraphicFramePr>
        <p:xfrm>
          <a:off x="243285" y="3227383"/>
          <a:ext cx="9453488" cy="3249207"/>
        </p:xfrm>
        <a:graphic>
          <a:graphicData uri="http://schemas.openxmlformats.org/drawingml/2006/table">
            <a:tbl>
              <a:tblPr/>
              <a:tblGrid>
                <a:gridCol w="1348512">
                  <a:extLst>
                    <a:ext uri="{9D8B030D-6E8A-4147-A177-3AD203B41FA5}">
                      <a16:colId xmlns:a16="http://schemas.microsoft.com/office/drawing/2014/main" val="2601622854"/>
                    </a:ext>
                  </a:extLst>
                </a:gridCol>
                <a:gridCol w="736816">
                  <a:extLst>
                    <a:ext uri="{9D8B030D-6E8A-4147-A177-3AD203B41FA5}">
                      <a16:colId xmlns:a16="http://schemas.microsoft.com/office/drawing/2014/main" val="3535399178"/>
                    </a:ext>
                  </a:extLst>
                </a:gridCol>
                <a:gridCol w="736816">
                  <a:extLst>
                    <a:ext uri="{9D8B030D-6E8A-4147-A177-3AD203B41FA5}">
                      <a16:colId xmlns:a16="http://schemas.microsoft.com/office/drawing/2014/main" val="2591566696"/>
                    </a:ext>
                  </a:extLst>
                </a:gridCol>
                <a:gridCol w="736816">
                  <a:extLst>
                    <a:ext uri="{9D8B030D-6E8A-4147-A177-3AD203B41FA5}">
                      <a16:colId xmlns:a16="http://schemas.microsoft.com/office/drawing/2014/main" val="3922523047"/>
                    </a:ext>
                  </a:extLst>
                </a:gridCol>
                <a:gridCol w="736816">
                  <a:extLst>
                    <a:ext uri="{9D8B030D-6E8A-4147-A177-3AD203B41FA5}">
                      <a16:colId xmlns:a16="http://schemas.microsoft.com/office/drawing/2014/main" val="2841152764"/>
                    </a:ext>
                  </a:extLst>
                </a:gridCol>
                <a:gridCol w="736816">
                  <a:extLst>
                    <a:ext uri="{9D8B030D-6E8A-4147-A177-3AD203B41FA5}">
                      <a16:colId xmlns:a16="http://schemas.microsoft.com/office/drawing/2014/main" val="386413938"/>
                    </a:ext>
                  </a:extLst>
                </a:gridCol>
                <a:gridCol w="736816">
                  <a:extLst>
                    <a:ext uri="{9D8B030D-6E8A-4147-A177-3AD203B41FA5}">
                      <a16:colId xmlns:a16="http://schemas.microsoft.com/office/drawing/2014/main" val="3271116099"/>
                    </a:ext>
                  </a:extLst>
                </a:gridCol>
                <a:gridCol w="736816">
                  <a:extLst>
                    <a:ext uri="{9D8B030D-6E8A-4147-A177-3AD203B41FA5}">
                      <a16:colId xmlns:a16="http://schemas.microsoft.com/office/drawing/2014/main" val="3395303360"/>
                    </a:ext>
                  </a:extLst>
                </a:gridCol>
                <a:gridCol w="736816">
                  <a:extLst>
                    <a:ext uri="{9D8B030D-6E8A-4147-A177-3AD203B41FA5}">
                      <a16:colId xmlns:a16="http://schemas.microsoft.com/office/drawing/2014/main" val="2132660247"/>
                    </a:ext>
                  </a:extLst>
                </a:gridCol>
                <a:gridCol w="736816">
                  <a:extLst>
                    <a:ext uri="{9D8B030D-6E8A-4147-A177-3AD203B41FA5}">
                      <a16:colId xmlns:a16="http://schemas.microsoft.com/office/drawing/2014/main" val="566431215"/>
                    </a:ext>
                  </a:extLst>
                </a:gridCol>
                <a:gridCol w="736816">
                  <a:extLst>
                    <a:ext uri="{9D8B030D-6E8A-4147-A177-3AD203B41FA5}">
                      <a16:colId xmlns:a16="http://schemas.microsoft.com/office/drawing/2014/main" val="2389657904"/>
                    </a:ext>
                  </a:extLst>
                </a:gridCol>
                <a:gridCol w="736816">
                  <a:extLst>
                    <a:ext uri="{9D8B030D-6E8A-4147-A177-3AD203B41FA5}">
                      <a16:colId xmlns:a16="http://schemas.microsoft.com/office/drawing/2014/main" val="4036487721"/>
                    </a:ext>
                  </a:extLst>
                </a:gridCol>
              </a:tblGrid>
              <a:tr h="1439903">
                <a:tc>
                  <a:txBody>
                    <a:bodyPr/>
                    <a:lstStyle/>
                    <a:p>
                      <a:pPr algn="l"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p>
                  </a:txBody>
                  <a:tcPr marL="7539" marR="7539" marT="753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p>
                  </a:txBody>
                  <a:tcPr marL="7539" marR="7539" marT="753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1400" b="0" i="0" u="none" strike="noStrike" dirty="0">
                          <a:solidFill>
                            <a:srgbClr val="262626"/>
                          </a:solidFill>
                          <a:effectLst/>
                          <a:latin typeface="Meiryo UI" panose="020B0604030504040204" pitchFamily="50" charset="-128"/>
                          <a:ea typeface="Meiryo UI" panose="020B0604030504040204" pitchFamily="50" charset="-128"/>
                        </a:rPr>
                        <a:t>音声通話・音声コミュニケーション</a:t>
                      </a:r>
                    </a:p>
                  </a:txBody>
                  <a:tcPr marL="7539" marR="7539" marT="7539"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1400" b="0" i="0" u="none" strike="noStrike" dirty="0">
                          <a:solidFill>
                            <a:srgbClr val="262626"/>
                          </a:solidFill>
                          <a:effectLst/>
                          <a:latin typeface="Meiryo UI" panose="020B0604030504040204" pitchFamily="50" charset="-128"/>
                          <a:ea typeface="Meiryo UI" panose="020B0604030504040204" pitchFamily="50" charset="-128"/>
                        </a:rPr>
                        <a:t>カメラを使った写真・動画撮影</a:t>
                      </a:r>
                    </a:p>
                  </a:txBody>
                  <a:tcPr marL="7539" marR="7539" marT="7539"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en-US" altLang="ja-JP" sz="1400" b="0" i="0" u="none" strike="noStrike" dirty="0">
                          <a:solidFill>
                            <a:srgbClr val="262626"/>
                          </a:solidFill>
                          <a:effectLst/>
                          <a:latin typeface="Meiryo UI" panose="020B0604030504040204" pitchFamily="50" charset="-128"/>
                          <a:ea typeface="Meiryo UI" panose="020B0604030504040204" pitchFamily="50" charset="-128"/>
                        </a:rPr>
                        <a:t>QR</a:t>
                      </a:r>
                      <a:r>
                        <a:rPr lang="ja-JP" altLang="en-US" sz="1400" b="0" i="0" u="none" strike="noStrike" dirty="0">
                          <a:solidFill>
                            <a:srgbClr val="262626"/>
                          </a:solidFill>
                          <a:effectLst/>
                          <a:latin typeface="Meiryo UI" panose="020B0604030504040204" pitchFamily="50" charset="-128"/>
                          <a:ea typeface="Meiryo UI" panose="020B0604030504040204" pitchFamily="50" charset="-128"/>
                        </a:rPr>
                        <a:t>コードの読み取り</a:t>
                      </a:r>
                    </a:p>
                  </a:txBody>
                  <a:tcPr marL="7539" marR="7539" marT="7539"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1400" b="0" i="0" u="none" strike="noStrike">
                          <a:solidFill>
                            <a:srgbClr val="262626"/>
                          </a:solidFill>
                          <a:effectLst/>
                          <a:latin typeface="Meiryo UI" panose="020B0604030504040204" pitchFamily="50" charset="-128"/>
                          <a:ea typeface="Meiryo UI" panose="020B0604030504040204" pitchFamily="50" charset="-128"/>
                        </a:rPr>
                        <a:t>バーコードの読み取り</a:t>
                      </a:r>
                    </a:p>
                  </a:txBody>
                  <a:tcPr marL="7539" marR="7539" marT="7539"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en-US" altLang="ja-JP" sz="1400" b="0" i="0" u="none" strike="noStrike">
                          <a:solidFill>
                            <a:srgbClr val="262626"/>
                          </a:solidFill>
                          <a:effectLst/>
                          <a:latin typeface="Meiryo UI" panose="020B0604030504040204" pitchFamily="50" charset="-128"/>
                          <a:ea typeface="Meiryo UI" panose="020B0604030504040204" pitchFamily="50" charset="-128"/>
                        </a:rPr>
                        <a:t>GPS</a:t>
                      </a:r>
                      <a:r>
                        <a:rPr lang="ja-JP" altLang="en-US" sz="1400" b="0" i="0" u="none" strike="noStrike">
                          <a:solidFill>
                            <a:srgbClr val="262626"/>
                          </a:solidFill>
                          <a:effectLst/>
                          <a:latin typeface="Meiryo UI" panose="020B0604030504040204" pitchFamily="50" charset="-128"/>
                          <a:ea typeface="Meiryo UI" panose="020B0604030504040204" pitchFamily="50" charset="-128"/>
                        </a:rPr>
                        <a:t>・地図・位置情報確認</a:t>
                      </a:r>
                    </a:p>
                  </a:txBody>
                  <a:tcPr marL="7539" marR="7539" marT="7539"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1400" b="0" i="0" u="none" strike="noStrike" dirty="0">
                          <a:solidFill>
                            <a:srgbClr val="262626"/>
                          </a:solidFill>
                          <a:effectLst/>
                          <a:latin typeface="Meiryo UI" panose="020B0604030504040204" pitchFamily="50" charset="-128"/>
                          <a:ea typeface="Meiryo UI" panose="020B0604030504040204" pitchFamily="50" charset="-128"/>
                        </a:rPr>
                        <a:t>データ・情報の収集・閲覧・共有</a:t>
                      </a:r>
                    </a:p>
                  </a:txBody>
                  <a:tcPr marL="7539" marR="7539" marT="7539"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1400" b="0" i="0" u="none" strike="noStrike">
                          <a:solidFill>
                            <a:srgbClr val="262626"/>
                          </a:solidFill>
                          <a:effectLst/>
                          <a:latin typeface="Meiryo UI" panose="020B0604030504040204" pitchFamily="50" charset="-128"/>
                          <a:ea typeface="Meiryo UI" panose="020B0604030504040204" pitchFamily="50" charset="-128"/>
                        </a:rPr>
                        <a:t>文字情報の読み取り（</a:t>
                      </a:r>
                      <a:r>
                        <a:rPr lang="en-US" altLang="ja-JP" sz="1400" b="0" i="0" u="none" strike="noStrike">
                          <a:solidFill>
                            <a:srgbClr val="262626"/>
                          </a:solidFill>
                          <a:effectLst/>
                          <a:latin typeface="Meiryo UI" panose="020B0604030504040204" pitchFamily="50" charset="-128"/>
                          <a:ea typeface="Meiryo UI" panose="020B0604030504040204" pitchFamily="50" charset="-128"/>
                        </a:rPr>
                        <a:t>OCR</a:t>
                      </a:r>
                      <a:r>
                        <a:rPr lang="ja-JP" altLang="en-US" sz="1400" b="0" i="0" u="none" strike="noStrike">
                          <a:solidFill>
                            <a:srgbClr val="262626"/>
                          </a:solidFill>
                          <a:effectLst/>
                          <a:latin typeface="Meiryo UI" panose="020B0604030504040204" pitchFamily="50" charset="-128"/>
                          <a:ea typeface="Meiryo UI" panose="020B0604030504040204" pitchFamily="50" charset="-128"/>
                        </a:rPr>
                        <a:t>機能）</a:t>
                      </a:r>
                    </a:p>
                  </a:txBody>
                  <a:tcPr marL="7539" marR="7539" marT="7539"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en-US" sz="1400" b="0" i="0" u="none" strike="noStrike" dirty="0">
                          <a:solidFill>
                            <a:srgbClr val="262626"/>
                          </a:solidFill>
                          <a:effectLst/>
                          <a:latin typeface="Meiryo UI" panose="020B0604030504040204" pitchFamily="50" charset="-128"/>
                          <a:ea typeface="Meiryo UI" panose="020B0604030504040204" pitchFamily="50" charset="-128"/>
                        </a:rPr>
                        <a:t>NFC</a:t>
                      </a:r>
                      <a:r>
                        <a:rPr lang="ja-JP" altLang="en-US" sz="1400" b="0" i="0" u="none" strike="noStrike" dirty="0">
                          <a:solidFill>
                            <a:srgbClr val="262626"/>
                          </a:solidFill>
                          <a:effectLst/>
                          <a:latin typeface="Meiryo UI" panose="020B0604030504040204" pitchFamily="50" charset="-128"/>
                          <a:ea typeface="Meiryo UI" panose="020B0604030504040204" pitchFamily="50" charset="-128"/>
                        </a:rPr>
                        <a:t>の読み取り</a:t>
                      </a:r>
                    </a:p>
                  </a:txBody>
                  <a:tcPr marL="7539" marR="7539" marT="7539"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en-US" sz="1400" b="0" i="0" u="none" strike="noStrike">
                          <a:solidFill>
                            <a:srgbClr val="262626"/>
                          </a:solidFill>
                          <a:effectLst/>
                          <a:latin typeface="Meiryo UI" panose="020B0604030504040204" pitchFamily="50" charset="-128"/>
                          <a:ea typeface="Meiryo UI" panose="020B0604030504040204" pitchFamily="50" charset="-128"/>
                        </a:rPr>
                        <a:t>RFID</a:t>
                      </a:r>
                      <a:r>
                        <a:rPr lang="ja-JP" altLang="en-US" sz="1400" b="0" i="0" u="none" strike="noStrike">
                          <a:solidFill>
                            <a:srgbClr val="262626"/>
                          </a:solidFill>
                          <a:effectLst/>
                          <a:latin typeface="Meiryo UI" panose="020B0604030504040204" pitchFamily="50" charset="-128"/>
                          <a:ea typeface="Meiryo UI" panose="020B0604030504040204" pitchFamily="50" charset="-128"/>
                        </a:rPr>
                        <a:t>の読み取り</a:t>
                      </a:r>
                    </a:p>
                  </a:txBody>
                  <a:tcPr marL="7539" marR="7539" marT="7539"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1400" b="0" i="0" u="none" strike="noStrike" dirty="0">
                          <a:solidFill>
                            <a:srgbClr val="262626"/>
                          </a:solidFill>
                          <a:effectLst/>
                          <a:latin typeface="Meiryo UI" panose="020B0604030504040204" pitchFamily="50" charset="-128"/>
                          <a:ea typeface="Meiryo UI" panose="020B0604030504040204" pitchFamily="50" charset="-128"/>
                        </a:rPr>
                        <a:t>その他</a:t>
                      </a:r>
                    </a:p>
                  </a:txBody>
                  <a:tcPr marL="7539" marR="7539" marT="7539"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97965712"/>
                  </a:ext>
                </a:extLst>
              </a:tr>
              <a:tr h="226163">
                <a:tc>
                  <a:txBody>
                    <a:bodyPr/>
                    <a:lstStyle/>
                    <a:p>
                      <a:pPr algn="l"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　</a:t>
                      </a:r>
                    </a:p>
                  </a:txBody>
                  <a:tcPr marL="7539" marR="7539" marT="753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solidFill>
                            <a:srgbClr val="000000"/>
                          </a:solidFill>
                          <a:effectLst/>
                          <a:latin typeface="Meiryo UI" panose="020B0604030504040204" pitchFamily="50" charset="-128"/>
                          <a:ea typeface="Meiryo UI" panose="020B0604030504040204" pitchFamily="50" charset="-128"/>
                        </a:rPr>
                        <a:t>n=</a:t>
                      </a:r>
                    </a:p>
                  </a:txBody>
                  <a:tcPr marL="7539" marR="7539" marT="753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7366540"/>
                  </a:ext>
                </a:extLst>
              </a:tr>
              <a:tr h="226163">
                <a:tc>
                  <a:txBody>
                    <a:bodyPr/>
                    <a:lstStyle/>
                    <a:p>
                      <a:pPr algn="l" fontAlgn="ctr"/>
                      <a:r>
                        <a:rPr lang="ja-JP" altLang="en-US" sz="1400" b="0" i="0" u="none" strike="noStrike">
                          <a:solidFill>
                            <a:srgbClr val="262626"/>
                          </a:solidFill>
                          <a:effectLst/>
                          <a:latin typeface="Meiryo UI" panose="020B0604030504040204" pitchFamily="50" charset="-128"/>
                          <a:ea typeface="Meiryo UI" panose="020B0604030504040204" pitchFamily="50" charset="-128"/>
                        </a:rPr>
                        <a:t>全体</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300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47.3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44.3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35.3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29.0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27.0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13.7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10.7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7.0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7.0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4.3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112646"/>
                  </a:ext>
                </a:extLst>
              </a:tr>
              <a:tr h="226163">
                <a:tc>
                  <a:txBody>
                    <a:bodyPr/>
                    <a:lstStyle/>
                    <a:p>
                      <a:pPr algn="l"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ハンディターミナル</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28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10.7</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14.3</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50.0</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67.9</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7.1</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21.4</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10.7</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28.6</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1275172"/>
                  </a:ext>
                </a:extLst>
              </a:tr>
              <a:tr h="226163">
                <a:tc>
                  <a:txBody>
                    <a:bodyPr/>
                    <a:lstStyle/>
                    <a:p>
                      <a:pPr algn="l"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業務用</a:t>
                      </a:r>
                      <a:r>
                        <a:rPr lang="en-US" sz="1400" b="0" i="0" u="none" strike="noStrike">
                          <a:solidFill>
                            <a:srgbClr val="000000"/>
                          </a:solidFill>
                          <a:effectLst/>
                          <a:latin typeface="Meiryo UI" panose="020B0604030504040204" pitchFamily="50" charset="-128"/>
                          <a:ea typeface="Meiryo UI" panose="020B0604030504040204" pitchFamily="50" charset="-128"/>
                        </a:rPr>
                        <a:t>PDA</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13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15.4</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23.1</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53.8</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46.2</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15.4</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15.4</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23.1</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23.1</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5450214"/>
                  </a:ext>
                </a:extLst>
              </a:tr>
              <a:tr h="226163">
                <a:tc>
                  <a:txBody>
                    <a:bodyPr/>
                    <a:lstStyle/>
                    <a:p>
                      <a:pPr algn="l"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業務用タブレット</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31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29.0</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35.5</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29.0</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22.6</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12.9</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29.0</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22.6</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9.7</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6.5</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3.2</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485720"/>
                  </a:ext>
                </a:extLst>
              </a:tr>
              <a:tr h="226163">
                <a:tc>
                  <a:txBody>
                    <a:bodyPr/>
                    <a:lstStyle/>
                    <a:p>
                      <a:pPr algn="l"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市販スマートフォン</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185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64.3</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52.4</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32.4</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23.8</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35.1</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10.3</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 </a:t>
                      </a:r>
                      <a:r>
                        <a:rPr lang="en-US" altLang="ja-JP" sz="1400" b="0" i="0" u="none" strike="noStrike">
                          <a:solidFill>
                            <a:srgbClr val="000000"/>
                          </a:solidFill>
                          <a:effectLst/>
                          <a:latin typeface="Meiryo UI" panose="020B0604030504040204" pitchFamily="50" charset="-128"/>
                          <a:ea typeface="Meiryo UI" panose="020B0604030504040204" pitchFamily="50" charset="-128"/>
                        </a:rPr>
                        <a:t>8.1</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 </a:t>
                      </a:r>
                      <a:r>
                        <a:rPr lang="en-US" altLang="ja-JP" sz="1400" b="0" i="0" u="none" strike="noStrike">
                          <a:solidFill>
                            <a:srgbClr val="000000"/>
                          </a:solidFill>
                          <a:effectLst/>
                          <a:latin typeface="Meiryo UI" panose="020B0604030504040204" pitchFamily="50" charset="-128"/>
                          <a:ea typeface="Meiryo UI" panose="020B0604030504040204" pitchFamily="50" charset="-128"/>
                        </a:rPr>
                        <a:t>6.5</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4.3</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4.9</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9625474"/>
                  </a:ext>
                </a:extLst>
              </a:tr>
              <a:tr h="226163">
                <a:tc>
                  <a:txBody>
                    <a:bodyPr/>
                    <a:lstStyle/>
                    <a:p>
                      <a:pPr algn="l"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市販タブレット</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41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22.0</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41.5</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36.6</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24.4</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19.5</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26.8</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 </a:t>
                      </a:r>
                      <a:r>
                        <a:rPr lang="en-US" altLang="ja-JP" sz="1400" b="0" i="0" u="none" strike="noStrike">
                          <a:solidFill>
                            <a:srgbClr val="000000"/>
                          </a:solidFill>
                          <a:effectLst/>
                          <a:latin typeface="Meiryo UI" panose="020B0604030504040204" pitchFamily="50" charset="-128"/>
                          <a:ea typeface="Meiryo UI" panose="020B0604030504040204" pitchFamily="50" charset="-128"/>
                        </a:rPr>
                        <a:t>9.8</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7.3</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4952905"/>
                  </a:ext>
                </a:extLst>
              </a:tr>
              <a:tr h="226163">
                <a:tc>
                  <a:txBody>
                    <a:bodyPr/>
                    <a:lstStyle/>
                    <a:p>
                      <a:pPr algn="l"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その他</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  </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50.0</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50.0</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50.0</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4068679"/>
                  </a:ext>
                </a:extLst>
              </a:tr>
            </a:tbl>
          </a:graphicData>
        </a:graphic>
      </p:graphicFrame>
      <p:graphicFrame>
        <p:nvGraphicFramePr>
          <p:cNvPr id="9" name="グラフ 8">
            <a:extLst>
              <a:ext uri="{FF2B5EF4-FFF2-40B4-BE49-F238E27FC236}">
                <a16:creationId xmlns:a16="http://schemas.microsoft.com/office/drawing/2014/main" id="{7175A9B4-535F-459E-9A6A-9BDA45FE4CF7}"/>
              </a:ext>
            </a:extLst>
          </p:cNvPr>
          <p:cNvGraphicFramePr>
            <a:graphicFrameLocks/>
          </p:cNvGraphicFramePr>
          <p:nvPr>
            <p:extLst>
              <p:ext uri="{D42A27DB-BD31-4B8C-83A1-F6EECF244321}">
                <p14:modId xmlns:p14="http://schemas.microsoft.com/office/powerpoint/2010/main" val="1386508671"/>
              </p:ext>
            </p:extLst>
          </p:nvPr>
        </p:nvGraphicFramePr>
        <p:xfrm>
          <a:off x="2323749" y="1989572"/>
          <a:ext cx="7407480" cy="1271366"/>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142F1D78-E51A-4AFA-902D-E014AB04A0FA}"/>
              </a:ext>
            </a:extLst>
          </p:cNvPr>
          <p:cNvSpPr txBox="1"/>
          <p:nvPr/>
        </p:nvSpPr>
        <p:spPr>
          <a:xfrm>
            <a:off x="8828418" y="2034129"/>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9424137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ja-JP" altLang="en-US" sz="2800" dirty="0">
                <a:solidFill>
                  <a:schemeClr val="bg2"/>
                </a:solidFill>
                <a:latin typeface="HGP創英角ｺﾞｼｯｸUB" pitchFamily="50" charset="-128"/>
                <a:ea typeface="HGP創英角ｺﾞｼｯｸUB" pitchFamily="50" charset="-128"/>
              </a:rPr>
              <a:t>１０　</a:t>
            </a:r>
            <a:r>
              <a:rPr lang="ja-JP" altLang="en-US" sz="2800" b="0" dirty="0">
                <a:solidFill>
                  <a:schemeClr val="bg2"/>
                </a:solidFill>
                <a:latin typeface="HGP創英角ｺﾞｼｯｸUB" pitchFamily="50" charset="-128"/>
                <a:ea typeface="HGP創英角ｺﾞｼｯｸUB" pitchFamily="50" charset="-128"/>
              </a:rPr>
              <a:t>テンキーボタン搭載ハンディターミナル使用に関して</a:t>
            </a:r>
            <a:endParaRPr lang="ja-JP" altLang="en-US" sz="2800" dirty="0">
              <a:ea typeface="HGP創英角ｺﾞｼｯｸUB" pitchFamily="50" charset="-128"/>
            </a:endParaRPr>
          </a:p>
        </p:txBody>
      </p:sp>
      <p:sp>
        <p:nvSpPr>
          <p:cNvPr id="8" name="テキスト ボックス 7">
            <a:extLst>
              <a:ext uri="{FF2B5EF4-FFF2-40B4-BE49-F238E27FC236}">
                <a16:creationId xmlns:a16="http://schemas.microsoft.com/office/drawing/2014/main" id="{912C4ED0-01AA-4964-9310-A2A7549A93E9}"/>
              </a:ext>
            </a:extLst>
          </p:cNvPr>
          <p:cNvSpPr txBox="1"/>
          <p:nvPr/>
        </p:nvSpPr>
        <p:spPr>
          <a:xfrm>
            <a:off x="334676" y="687174"/>
            <a:ext cx="9236645" cy="1089786"/>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現場業務で、テンキーボタンが搭載されたハンディターミナルを、まったく使用していない回答者（</a:t>
            </a:r>
            <a:r>
              <a:rPr lang="en-US" altLang="ja-JP" sz="1400" dirty="0">
                <a:solidFill>
                  <a:srgbClr val="595959"/>
                </a:solidFill>
                <a:latin typeface="Meiryo UI" panose="020B0604030504040204" pitchFamily="50" charset="-128"/>
                <a:ea typeface="Meiryo UI" panose="020B0604030504040204" pitchFamily="50" charset="-128"/>
              </a:rPr>
              <a:t>N</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253</a:t>
            </a:r>
            <a:r>
              <a:rPr lang="ja-JP" altLang="en-US" sz="1400" dirty="0">
                <a:solidFill>
                  <a:srgbClr val="595959"/>
                </a:solidFill>
                <a:latin typeface="Meiryo UI" panose="020B0604030504040204" pitchFamily="50" charset="-128"/>
                <a:ea typeface="Meiryo UI" panose="020B0604030504040204" pitchFamily="50" charset="-128"/>
              </a:rPr>
              <a:t>）に、その検討⾏動について答えてもらった。その結果「テンキーボタン搭載端末を初めて知った」が</a:t>
            </a:r>
            <a:r>
              <a:rPr lang="en-US" altLang="ja-JP" sz="1400" dirty="0">
                <a:solidFill>
                  <a:srgbClr val="595959"/>
                </a:solidFill>
                <a:latin typeface="Meiryo UI" panose="020B0604030504040204" pitchFamily="50" charset="-128"/>
                <a:ea typeface="Meiryo UI" panose="020B0604030504040204" pitchFamily="50" charset="-128"/>
              </a:rPr>
              <a:t>43.1%</a:t>
            </a:r>
            <a:r>
              <a:rPr lang="ja-JP" altLang="en-US" sz="1400" dirty="0">
                <a:solidFill>
                  <a:srgbClr val="595959"/>
                </a:solidFill>
                <a:latin typeface="Meiryo UI" panose="020B0604030504040204" pitchFamily="50" charset="-128"/>
                <a:ea typeface="Meiryo UI" panose="020B0604030504040204" pitchFamily="50" charset="-128"/>
              </a:rPr>
              <a:t>、「</a:t>
            </a:r>
            <a:r>
              <a:rPr lang="ja-JP" altLang="en-US" sz="1400" b="0" i="0" u="none" strike="noStrike" dirty="0">
                <a:solidFill>
                  <a:srgbClr val="262626"/>
                </a:solidFill>
                <a:effectLst/>
                <a:latin typeface="Meiryo UI" panose="020B0604030504040204" pitchFamily="50" charset="-128"/>
                <a:ea typeface="Meiryo UI" panose="020B0604030504040204" pitchFamily="50" charset="-128"/>
              </a:rPr>
              <a:t>テンキーボタン搭載端末があることは知っていたが、検討対象にならなかった</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24.9</a:t>
            </a:r>
            <a:r>
              <a:rPr lang="ja-JP" altLang="en-US" sz="1400" dirty="0">
                <a:solidFill>
                  <a:srgbClr val="595959"/>
                </a:solidFill>
                <a:latin typeface="Meiryo UI" panose="020B0604030504040204" pitchFamily="50" charset="-128"/>
                <a:ea typeface="Meiryo UI" panose="020B0604030504040204" pitchFamily="50" charset="-128"/>
              </a:rPr>
              <a:t>％であった。製造、建築、金融・保険・証券</a:t>
            </a:r>
            <a:r>
              <a:rPr lang="ja-JP" altLang="en-US" sz="1400" dirty="0">
                <a:solidFill>
                  <a:srgbClr val="262626"/>
                </a:solidFill>
                <a:latin typeface="Meiryo UI" panose="020B0604030504040204" pitchFamily="50" charset="-128"/>
                <a:ea typeface="Meiryo UI" panose="020B0604030504040204" pitchFamily="50" charset="-128"/>
              </a:rPr>
              <a:t>、</a:t>
            </a:r>
            <a:r>
              <a:rPr lang="ja-JP" altLang="en-US" sz="1400" b="0" i="0" u="none" strike="noStrike" dirty="0">
                <a:solidFill>
                  <a:srgbClr val="262626"/>
                </a:solidFill>
                <a:effectLst/>
                <a:latin typeface="Meiryo UI" panose="020B0604030504040204" pitchFamily="50" charset="-128"/>
                <a:ea typeface="Meiryo UI" panose="020B0604030504040204" pitchFamily="50" charset="-128"/>
              </a:rPr>
              <a:t>公共・文教・図書館、サービスで認知度が低い傾向であった。</a:t>
            </a:r>
          </a:p>
        </p:txBody>
      </p:sp>
      <p:graphicFrame>
        <p:nvGraphicFramePr>
          <p:cNvPr id="2" name="表 1">
            <a:extLst>
              <a:ext uri="{FF2B5EF4-FFF2-40B4-BE49-F238E27FC236}">
                <a16:creationId xmlns:a16="http://schemas.microsoft.com/office/drawing/2014/main" id="{D2CC7273-5D96-4727-80B8-D415B216FF13}"/>
              </a:ext>
            </a:extLst>
          </p:cNvPr>
          <p:cNvGraphicFramePr>
            <a:graphicFrameLocks noGrp="1"/>
          </p:cNvGraphicFramePr>
          <p:nvPr>
            <p:extLst>
              <p:ext uri="{D42A27DB-BD31-4B8C-83A1-F6EECF244321}">
                <p14:modId xmlns:p14="http://schemas.microsoft.com/office/powerpoint/2010/main" val="3148384356"/>
              </p:ext>
            </p:extLst>
          </p:nvPr>
        </p:nvGraphicFramePr>
        <p:xfrm>
          <a:off x="334677" y="2524842"/>
          <a:ext cx="9236645" cy="3966022"/>
        </p:xfrm>
        <a:graphic>
          <a:graphicData uri="http://schemas.openxmlformats.org/drawingml/2006/table">
            <a:tbl>
              <a:tblPr/>
              <a:tblGrid>
                <a:gridCol w="674301">
                  <a:extLst>
                    <a:ext uri="{9D8B030D-6E8A-4147-A177-3AD203B41FA5}">
                      <a16:colId xmlns:a16="http://schemas.microsoft.com/office/drawing/2014/main" val="1884345826"/>
                    </a:ext>
                  </a:extLst>
                </a:gridCol>
                <a:gridCol w="1526718">
                  <a:extLst>
                    <a:ext uri="{9D8B030D-6E8A-4147-A177-3AD203B41FA5}">
                      <a16:colId xmlns:a16="http://schemas.microsoft.com/office/drawing/2014/main" val="3740163925"/>
                    </a:ext>
                  </a:extLst>
                </a:gridCol>
                <a:gridCol w="674301">
                  <a:extLst>
                    <a:ext uri="{9D8B030D-6E8A-4147-A177-3AD203B41FA5}">
                      <a16:colId xmlns:a16="http://schemas.microsoft.com/office/drawing/2014/main" val="3669789127"/>
                    </a:ext>
                  </a:extLst>
                </a:gridCol>
                <a:gridCol w="1272265">
                  <a:extLst>
                    <a:ext uri="{9D8B030D-6E8A-4147-A177-3AD203B41FA5}">
                      <a16:colId xmlns:a16="http://schemas.microsoft.com/office/drawing/2014/main" val="2725691240"/>
                    </a:ext>
                  </a:extLst>
                </a:gridCol>
                <a:gridCol w="1272265">
                  <a:extLst>
                    <a:ext uri="{9D8B030D-6E8A-4147-A177-3AD203B41FA5}">
                      <a16:colId xmlns:a16="http://schemas.microsoft.com/office/drawing/2014/main" val="3624902320"/>
                    </a:ext>
                  </a:extLst>
                </a:gridCol>
                <a:gridCol w="1272265">
                  <a:extLst>
                    <a:ext uri="{9D8B030D-6E8A-4147-A177-3AD203B41FA5}">
                      <a16:colId xmlns:a16="http://schemas.microsoft.com/office/drawing/2014/main" val="1887439939"/>
                    </a:ext>
                  </a:extLst>
                </a:gridCol>
                <a:gridCol w="1272265">
                  <a:extLst>
                    <a:ext uri="{9D8B030D-6E8A-4147-A177-3AD203B41FA5}">
                      <a16:colId xmlns:a16="http://schemas.microsoft.com/office/drawing/2014/main" val="2203309418"/>
                    </a:ext>
                  </a:extLst>
                </a:gridCol>
                <a:gridCol w="1272265">
                  <a:extLst>
                    <a:ext uri="{9D8B030D-6E8A-4147-A177-3AD203B41FA5}">
                      <a16:colId xmlns:a16="http://schemas.microsoft.com/office/drawing/2014/main" val="2265348244"/>
                    </a:ext>
                  </a:extLst>
                </a:gridCol>
              </a:tblGrid>
              <a:tr h="467481">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6583" marR="6583" marT="6583" marB="0" anchor="ctr">
                    <a:lnL>
                      <a:noFill/>
                    </a:lnL>
                    <a:lnR>
                      <a:noFill/>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6583" marR="6583" marT="6583" marB="0" anchor="ctr">
                    <a:lnL>
                      <a:noFill/>
                    </a:lnL>
                    <a:lnR>
                      <a:noFill/>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262626"/>
                          </a:solidFill>
                          <a:effectLst/>
                          <a:latin typeface="Meiryo UI" panose="020B0604030504040204" pitchFamily="50" charset="-128"/>
                          <a:ea typeface="Meiryo UI" panose="020B0604030504040204" pitchFamily="50" charset="-128"/>
                        </a:rPr>
                        <a:t>n=</a:t>
                      </a:r>
                    </a:p>
                  </a:txBody>
                  <a:tcPr marL="6583" marR="6583" marT="6583" marB="0" anchor="b">
                    <a:lnL>
                      <a:noFill/>
                    </a:lnL>
                    <a:lnR w="6350" cap="flat" cmpd="sng" algn="ctr">
                      <a:solidFill>
                        <a:srgbClr val="262626"/>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かつては、テンキーボタン搭載端末を使用していた</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テンキーボタン搭載端末も検討したが、最終的に他の端末を導入した</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テンキーボタン搭載端末があることは知っていたが、検討対象にならなかった</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テンキーボタン搭載端末を初めて知った</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その他</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extLst>
                  <a:ext uri="{0D108BD9-81ED-4DB2-BD59-A6C34878D82A}">
                    <a16:rowId xmlns:a16="http://schemas.microsoft.com/office/drawing/2014/main" val="271158350"/>
                  </a:ext>
                </a:extLst>
              </a:tr>
              <a:tr h="119997">
                <a:tc gridSpan="2">
                  <a:txBody>
                    <a:bodyPr/>
                    <a:lstStyle/>
                    <a:p>
                      <a:pPr algn="ctr"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全体</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253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19.4</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9.5</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24.9</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43.1</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3.2</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132220067"/>
                  </a:ext>
                </a:extLst>
              </a:tr>
              <a:tr h="119997">
                <a:tc rowSpan="10">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業種</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製造</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50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14.0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28.0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44.0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102702527"/>
                  </a:ext>
                </a:extLst>
              </a:tr>
              <a:tr h="119997">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建設</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28.6</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9.5</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4.8</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57.1</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4176823629"/>
                  </a:ext>
                </a:extLst>
              </a:tr>
              <a:tr h="119997">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倉庫・物流・運輸</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18.2</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36.4</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45.5</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726839754"/>
                  </a:ext>
                </a:extLst>
              </a:tr>
              <a:tr h="196511">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流通・卸売・小売</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31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22.6</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6.5</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35.5</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32.3</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3.2</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662627234"/>
                  </a:ext>
                </a:extLst>
              </a:tr>
              <a:tr h="119997">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金融・保険・証券</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799134376"/>
                  </a:ext>
                </a:extLst>
              </a:tr>
              <a:tr h="119997">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電気・ガス・水道</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869891639"/>
                  </a:ext>
                </a:extLst>
              </a:tr>
              <a:tr h="119997">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医療・介護</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17.6</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17.6</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29.4</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29.4</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5.9</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451680008"/>
                  </a:ext>
                </a:extLst>
              </a:tr>
              <a:tr h="119997">
                <a:tc vMerge="1">
                  <a:txBody>
                    <a:bodyPr/>
                    <a:lstStyle/>
                    <a:p>
                      <a:endParaRPr kumimoji="1" lang="ja-JP" altLang="en-US"/>
                    </a:p>
                  </a:txBody>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公共・文教・図書館</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18.2</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9.1</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27.3</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45.5</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588788505"/>
                  </a:ext>
                </a:extLst>
              </a:tr>
              <a:tr h="119997">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サービス</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65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21.5</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7.7</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29.2</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41.5</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619120941"/>
                  </a:ext>
                </a:extLst>
              </a:tr>
              <a:tr h="119997">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その他</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32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18.8</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12.5</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9.4</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50.0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9.4</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3453961262"/>
                  </a:ext>
                </a:extLst>
              </a:tr>
              <a:tr h="119997">
                <a:tc rowSpan="6">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最も新しい端末</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ハンディターミナル</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0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992024536"/>
                  </a:ext>
                </a:extLst>
              </a:tr>
              <a:tr h="119997">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業務用</a:t>
                      </a:r>
                      <a:r>
                        <a:rPr lang="en-US" sz="1200" b="0" i="0" u="none" strike="noStrike">
                          <a:solidFill>
                            <a:srgbClr val="262626"/>
                          </a:solidFill>
                          <a:effectLst/>
                          <a:latin typeface="Meiryo UI" panose="020B0604030504040204" pitchFamily="50" charset="-128"/>
                          <a:ea typeface="Meiryo UI" panose="020B0604030504040204" pitchFamily="50" charset="-128"/>
                        </a:rPr>
                        <a:t>PDA</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36.4</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36.4</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9.1</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18.2</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973528182"/>
                  </a:ext>
                </a:extLst>
              </a:tr>
              <a:tr h="119997">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業務用タブレット</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25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8.0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24.0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48.0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578689752"/>
                  </a:ext>
                </a:extLst>
              </a:tr>
              <a:tr h="119997">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市販スマートフォン</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178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20.8</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6.2</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22.5</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47.8</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2.8</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586033506"/>
                  </a:ext>
                </a:extLst>
              </a:tr>
              <a:tr h="119997">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市販タブレット</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37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16.2</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8.1</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45.9</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21.6</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8.1</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4209529734"/>
                  </a:ext>
                </a:extLst>
              </a:tr>
              <a:tr h="119997">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その他</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solidFill>
                      <a:srgbClr val="FFFFFF"/>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  </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100.0</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6583" marR="6583" marT="6583"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3801268604"/>
                  </a:ext>
                </a:extLst>
              </a:tr>
            </a:tbl>
          </a:graphicData>
        </a:graphic>
      </p:graphicFrame>
      <p:graphicFrame>
        <p:nvGraphicFramePr>
          <p:cNvPr id="6" name="グラフ 5">
            <a:extLst>
              <a:ext uri="{FF2B5EF4-FFF2-40B4-BE49-F238E27FC236}">
                <a16:creationId xmlns:a16="http://schemas.microsoft.com/office/drawing/2014/main" id="{83083DAA-8016-436A-8C18-CC88DEC22724}"/>
              </a:ext>
            </a:extLst>
          </p:cNvPr>
          <p:cNvGraphicFramePr>
            <a:graphicFrameLocks/>
          </p:cNvGraphicFramePr>
          <p:nvPr>
            <p:extLst>
              <p:ext uri="{D42A27DB-BD31-4B8C-83A1-F6EECF244321}">
                <p14:modId xmlns:p14="http://schemas.microsoft.com/office/powerpoint/2010/main" val="2414466456"/>
              </p:ext>
            </p:extLst>
          </p:nvPr>
        </p:nvGraphicFramePr>
        <p:xfrm>
          <a:off x="3196206" y="1776960"/>
          <a:ext cx="6375115" cy="759089"/>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8">
            <a:extLst>
              <a:ext uri="{FF2B5EF4-FFF2-40B4-BE49-F238E27FC236}">
                <a16:creationId xmlns:a16="http://schemas.microsoft.com/office/drawing/2014/main" id="{3B500C1C-5B21-40D1-89E2-9670B802D72A}"/>
              </a:ext>
            </a:extLst>
          </p:cNvPr>
          <p:cNvSpPr txBox="1"/>
          <p:nvPr/>
        </p:nvSpPr>
        <p:spPr>
          <a:xfrm>
            <a:off x="8811640" y="1776960"/>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27166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ja-JP" altLang="en-US" sz="2800">
                <a:solidFill>
                  <a:schemeClr val="bg2"/>
                </a:solidFill>
                <a:latin typeface="HGP創英角ｺﾞｼｯｸUB" pitchFamily="50" charset="-128"/>
                <a:ea typeface="HGP創英角ｺﾞｼｯｸUB" pitchFamily="50" charset="-128"/>
              </a:rPr>
              <a:t>１１　</a:t>
            </a:r>
            <a:r>
              <a:rPr lang="ja-JP" altLang="en-US" sz="2800" b="0">
                <a:solidFill>
                  <a:schemeClr val="bg2"/>
                </a:solidFill>
                <a:latin typeface="HGP創英角ｺﾞｼｯｸUB" pitchFamily="50" charset="-128"/>
                <a:ea typeface="HGP創英角ｺﾞｼｯｸUB" pitchFamily="50" charset="-128"/>
              </a:rPr>
              <a:t>次期端末を選ぶとしたら、どのようなタイプの端末を選ぶか</a:t>
            </a:r>
            <a:endParaRPr lang="ja-JP" altLang="en-US" sz="2800" dirty="0">
              <a:ea typeface="HGP創英角ｺﾞｼｯｸUB" pitchFamily="50" charset="-128"/>
            </a:endParaRPr>
          </a:p>
        </p:txBody>
      </p:sp>
      <p:graphicFrame>
        <p:nvGraphicFramePr>
          <p:cNvPr id="2" name="表 1">
            <a:extLst>
              <a:ext uri="{FF2B5EF4-FFF2-40B4-BE49-F238E27FC236}">
                <a16:creationId xmlns:a16="http://schemas.microsoft.com/office/drawing/2014/main" id="{E37F2E54-3C4C-462C-BDAA-F21ED98569D0}"/>
              </a:ext>
            </a:extLst>
          </p:cNvPr>
          <p:cNvGraphicFramePr>
            <a:graphicFrameLocks noGrp="1"/>
          </p:cNvGraphicFramePr>
          <p:nvPr>
            <p:extLst>
              <p:ext uri="{D42A27DB-BD31-4B8C-83A1-F6EECF244321}">
                <p14:modId xmlns:p14="http://schemas.microsoft.com/office/powerpoint/2010/main" val="560618399"/>
              </p:ext>
            </p:extLst>
          </p:nvPr>
        </p:nvGraphicFramePr>
        <p:xfrm>
          <a:off x="360362" y="2057529"/>
          <a:ext cx="9001385" cy="4437516"/>
        </p:xfrm>
        <a:graphic>
          <a:graphicData uri="http://schemas.openxmlformats.org/drawingml/2006/table">
            <a:tbl>
              <a:tblPr/>
              <a:tblGrid>
                <a:gridCol w="893396">
                  <a:extLst>
                    <a:ext uri="{9D8B030D-6E8A-4147-A177-3AD203B41FA5}">
                      <a16:colId xmlns:a16="http://schemas.microsoft.com/office/drawing/2014/main" val="1648557415"/>
                    </a:ext>
                  </a:extLst>
                </a:gridCol>
                <a:gridCol w="1854217">
                  <a:extLst>
                    <a:ext uri="{9D8B030D-6E8A-4147-A177-3AD203B41FA5}">
                      <a16:colId xmlns:a16="http://schemas.microsoft.com/office/drawing/2014/main" val="1209676079"/>
                    </a:ext>
                  </a:extLst>
                </a:gridCol>
                <a:gridCol w="893396">
                  <a:extLst>
                    <a:ext uri="{9D8B030D-6E8A-4147-A177-3AD203B41FA5}">
                      <a16:colId xmlns:a16="http://schemas.microsoft.com/office/drawing/2014/main" val="3409395552"/>
                    </a:ext>
                  </a:extLst>
                </a:gridCol>
                <a:gridCol w="893396">
                  <a:extLst>
                    <a:ext uri="{9D8B030D-6E8A-4147-A177-3AD203B41FA5}">
                      <a16:colId xmlns:a16="http://schemas.microsoft.com/office/drawing/2014/main" val="1941706340"/>
                    </a:ext>
                  </a:extLst>
                </a:gridCol>
                <a:gridCol w="893396">
                  <a:extLst>
                    <a:ext uri="{9D8B030D-6E8A-4147-A177-3AD203B41FA5}">
                      <a16:colId xmlns:a16="http://schemas.microsoft.com/office/drawing/2014/main" val="4074492126"/>
                    </a:ext>
                  </a:extLst>
                </a:gridCol>
                <a:gridCol w="893396">
                  <a:extLst>
                    <a:ext uri="{9D8B030D-6E8A-4147-A177-3AD203B41FA5}">
                      <a16:colId xmlns:a16="http://schemas.microsoft.com/office/drawing/2014/main" val="1510389518"/>
                    </a:ext>
                  </a:extLst>
                </a:gridCol>
                <a:gridCol w="893396">
                  <a:extLst>
                    <a:ext uri="{9D8B030D-6E8A-4147-A177-3AD203B41FA5}">
                      <a16:colId xmlns:a16="http://schemas.microsoft.com/office/drawing/2014/main" val="1163823472"/>
                    </a:ext>
                  </a:extLst>
                </a:gridCol>
                <a:gridCol w="893396">
                  <a:extLst>
                    <a:ext uri="{9D8B030D-6E8A-4147-A177-3AD203B41FA5}">
                      <a16:colId xmlns:a16="http://schemas.microsoft.com/office/drawing/2014/main" val="605618862"/>
                    </a:ext>
                  </a:extLst>
                </a:gridCol>
                <a:gridCol w="893396">
                  <a:extLst>
                    <a:ext uri="{9D8B030D-6E8A-4147-A177-3AD203B41FA5}">
                      <a16:colId xmlns:a16="http://schemas.microsoft.com/office/drawing/2014/main" val="1721713337"/>
                    </a:ext>
                  </a:extLst>
                </a:gridCol>
              </a:tblGrid>
              <a:tr h="1045650">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5557" marR="5557" marT="5557" marB="0" anchor="ctr">
                    <a:lnL>
                      <a:noFill/>
                    </a:lnL>
                    <a:lnR>
                      <a:noFill/>
                    </a:lnR>
                    <a:lnT>
                      <a:noFill/>
                    </a:lnT>
                    <a:lnB>
                      <a:noFill/>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5557" marR="5557" marT="5557" marB="0" anchor="ctr">
                    <a:lnL>
                      <a:noFill/>
                    </a:lnL>
                    <a:lnR>
                      <a:noFill/>
                    </a:lnR>
                    <a:lnT>
                      <a:noFill/>
                    </a:lnT>
                    <a:lnB>
                      <a:noFill/>
                    </a:lnB>
                    <a:solidFill>
                      <a:srgbClr val="FFFFFF"/>
                    </a:solidFill>
                  </a:tcPr>
                </a:tc>
                <a:tc rowSpan="2">
                  <a:txBody>
                    <a:bodyPr/>
                    <a:lstStyle/>
                    <a:p>
                      <a:pPr algn="ctr" fontAlgn="b"/>
                      <a:r>
                        <a:rPr lang="en-US" sz="1200" b="0" i="0" u="none" strike="noStrike">
                          <a:solidFill>
                            <a:srgbClr val="262626"/>
                          </a:solidFill>
                          <a:effectLst/>
                          <a:latin typeface="Meiryo UI" panose="020B0604030504040204" pitchFamily="50" charset="-128"/>
                          <a:ea typeface="Meiryo UI" panose="020B0604030504040204" pitchFamily="50" charset="-128"/>
                        </a:rPr>
                        <a:t>n=</a:t>
                      </a:r>
                    </a:p>
                  </a:txBody>
                  <a:tcPr marL="5557" marR="5557" marT="5557" marB="0" anchor="b">
                    <a:lnL>
                      <a:noFill/>
                    </a:lnL>
                    <a:lnR w="6350" cap="flat" cmpd="sng" algn="ctr">
                      <a:solidFill>
                        <a:srgbClr val="262626"/>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ctr"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市販スマートフォン</a:t>
                      </a:r>
                    </a:p>
                  </a:txBody>
                  <a:tcPr marL="5557" marR="5557" marT="5557"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市販タブレット</a:t>
                      </a:r>
                    </a:p>
                  </a:txBody>
                  <a:tcPr marL="5557" marR="5557" marT="5557"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ハンディターミナル</a:t>
                      </a:r>
                    </a:p>
                  </a:txBody>
                  <a:tcPr marL="5557" marR="5557" marT="5557"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業務用タブレット</a:t>
                      </a:r>
                    </a:p>
                  </a:txBody>
                  <a:tcPr marL="5557" marR="5557" marT="5557"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業務用</a:t>
                      </a:r>
                      <a:r>
                        <a:rPr lang="en-US" sz="1200" b="0" i="0" u="none" strike="noStrike" dirty="0">
                          <a:solidFill>
                            <a:srgbClr val="262626"/>
                          </a:solidFill>
                          <a:effectLst/>
                          <a:latin typeface="Meiryo UI" panose="020B0604030504040204" pitchFamily="50" charset="-128"/>
                          <a:ea typeface="Meiryo UI" panose="020B0604030504040204" pitchFamily="50" charset="-128"/>
                        </a:rPr>
                        <a:t>PDA</a:t>
                      </a:r>
                    </a:p>
                  </a:txBody>
                  <a:tcPr marL="5557" marR="5557" marT="5557"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その他</a:t>
                      </a:r>
                    </a:p>
                  </a:txBody>
                  <a:tcPr marL="5557" marR="5557" marT="5557"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151084555"/>
                  </a:ext>
                </a:extLst>
              </a:tr>
              <a:tr h="162695">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5557" marR="5557" marT="5557" marB="0" anchor="ctr">
                    <a:lnL>
                      <a:noFill/>
                    </a:lnL>
                    <a:lnR>
                      <a:noFill/>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5557" marR="5557" marT="5557" marB="0" anchor="ctr">
                    <a:lnL>
                      <a:noFill/>
                    </a:lnL>
                    <a:lnR>
                      <a:noFill/>
                    </a:lnR>
                    <a:lnT>
                      <a:noFill/>
                    </a:lnT>
                    <a:lnB w="6350" cap="flat" cmpd="sng" algn="ctr">
                      <a:solidFill>
                        <a:srgbClr val="262626"/>
                      </a:solidFill>
                      <a:prstDash val="solid"/>
                      <a:round/>
                      <a:headEnd type="none" w="med" len="med"/>
                      <a:tailEnd type="none" w="med" len="med"/>
                    </a:lnB>
                    <a:solidFill>
                      <a:srgbClr val="FFFFFF"/>
                    </a:solidFill>
                  </a:tcPr>
                </a:tc>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solidFill>
                      <a:srgbClr val="FFFFFF"/>
                    </a:solidFill>
                  </a:tcPr>
                </a:tc>
                <a:extLst>
                  <a:ext uri="{0D108BD9-81ED-4DB2-BD59-A6C34878D82A}">
                    <a16:rowId xmlns:a16="http://schemas.microsoft.com/office/drawing/2014/main" val="3089220282"/>
                  </a:ext>
                </a:extLst>
              </a:tr>
              <a:tr h="162695">
                <a:tc gridSpan="2">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全体</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300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57.3</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29.0</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19.3</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13.3</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1340351062"/>
                  </a:ext>
                </a:extLst>
              </a:tr>
              <a:tr h="162695">
                <a:tc rowSpan="10">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業種</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製造</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65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64.6</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21.5</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18.5</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16.9</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3.1</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041770998"/>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建設</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23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47.8</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34.8</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17.4</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17.4</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4.3</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4182853235"/>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倉庫・物流・運輸</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15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46.7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26.7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13.3</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736387466"/>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流通・卸売・小売</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42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47.6</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31.0</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11.9</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9.5</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11.9</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4081854119"/>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金融・保険・証券</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54.5</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36.4</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9.1</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18.2</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9.1</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354220394"/>
                  </a:ext>
                </a:extLst>
              </a:tr>
              <a:tr h="162695">
                <a:tc vMerge="1">
                  <a:txBody>
                    <a:bodyPr/>
                    <a:lstStyle/>
                    <a:p>
                      <a:endParaRPr kumimoji="1" lang="ja-JP" altLang="en-US"/>
                    </a:p>
                  </a:txBody>
                  <a:tcPr/>
                </a:tc>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電気・ガス・水道</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28.6</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28.6</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42.9</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28.6</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997624389"/>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医療・介護</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38.9</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38.9</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22.2</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22.2</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173808283"/>
                  </a:ext>
                </a:extLst>
              </a:tr>
              <a:tr h="162695">
                <a:tc vMerge="1">
                  <a:txBody>
                    <a:bodyPr/>
                    <a:lstStyle/>
                    <a:p>
                      <a:endParaRPr kumimoji="1" lang="ja-JP" altLang="en-US"/>
                    </a:p>
                  </a:txBody>
                  <a:tcPr/>
                </a:tc>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公共・文教・図書館</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12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58.3</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41.7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8.3</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25.0</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524387990"/>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サービス</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73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65.8</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27.4</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19.2</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12.3</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8.2</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1.4</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837706615"/>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その他</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34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64.7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35.3</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11.8</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2.9</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334064896"/>
                  </a:ext>
                </a:extLst>
              </a:tr>
              <a:tr h="162695">
                <a:tc rowSpan="6">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最も新しい端末</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ハンディターミナル</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28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14.3</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3.6</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71.4</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17.9</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25.0</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51790727"/>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業務用</a:t>
                      </a:r>
                      <a:r>
                        <a:rPr lang="en-US" sz="1200" b="0" i="0" u="none" strike="noStrike">
                          <a:solidFill>
                            <a:srgbClr val="000000"/>
                          </a:solidFill>
                          <a:effectLst/>
                          <a:latin typeface="Meiryo UI" panose="020B0604030504040204" pitchFamily="50" charset="-128"/>
                          <a:ea typeface="Meiryo UI" panose="020B0604030504040204" pitchFamily="50" charset="-128"/>
                        </a:rPr>
                        <a:t>PDA</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38.5</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30.8</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61.5</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019894157"/>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業務用タブレット</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31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16.1</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22.6</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51.6</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29.0</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9.7</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696490880"/>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市販スマートフォン</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185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82.2</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25.9</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12.4</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8.1</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6.5</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0.5</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147010197"/>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市販タブレット</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41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22.0</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73.2</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14.6</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9.8</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9.8</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7.3</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939527132"/>
                  </a:ext>
                </a:extLst>
              </a:tr>
              <a:tr h="162695">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その他</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  </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50.0</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50.0</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5557" marR="5557" marT="5557"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4196124129"/>
                  </a:ext>
                </a:extLst>
              </a:tr>
            </a:tbl>
          </a:graphicData>
        </a:graphic>
      </p:graphicFrame>
      <p:graphicFrame>
        <p:nvGraphicFramePr>
          <p:cNvPr id="5" name="グラフ 4">
            <a:extLst>
              <a:ext uri="{FF2B5EF4-FFF2-40B4-BE49-F238E27FC236}">
                <a16:creationId xmlns:a16="http://schemas.microsoft.com/office/drawing/2014/main" id="{20DA55F5-A247-44F5-B356-BAB9A7CDA374}"/>
              </a:ext>
            </a:extLst>
          </p:cNvPr>
          <p:cNvGraphicFramePr>
            <a:graphicFrameLocks/>
          </p:cNvGraphicFramePr>
          <p:nvPr>
            <p:extLst>
              <p:ext uri="{D42A27DB-BD31-4B8C-83A1-F6EECF244321}">
                <p14:modId xmlns:p14="http://schemas.microsoft.com/office/powerpoint/2010/main" val="3990365028"/>
              </p:ext>
            </p:extLst>
          </p:nvPr>
        </p:nvGraphicFramePr>
        <p:xfrm>
          <a:off x="4018327" y="1193442"/>
          <a:ext cx="5343420" cy="864087"/>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id="{3606B233-078C-4F55-9BFE-A218F3D31014}"/>
              </a:ext>
            </a:extLst>
          </p:cNvPr>
          <p:cNvSpPr txBox="1"/>
          <p:nvPr/>
        </p:nvSpPr>
        <p:spPr>
          <a:xfrm>
            <a:off x="8576382" y="1364931"/>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912C4ED0-01AA-4964-9310-A2A7549A93E9}"/>
              </a:ext>
            </a:extLst>
          </p:cNvPr>
          <p:cNvSpPr txBox="1"/>
          <p:nvPr/>
        </p:nvSpPr>
        <p:spPr>
          <a:xfrm>
            <a:off x="276836" y="655745"/>
            <a:ext cx="9270701" cy="576825"/>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全体で見ると、「市販スマートフォン」</a:t>
            </a:r>
            <a:r>
              <a:rPr lang="en-US" altLang="ja-JP" sz="1400" dirty="0">
                <a:solidFill>
                  <a:srgbClr val="595959"/>
                </a:solidFill>
                <a:latin typeface="Meiryo UI" panose="020B0604030504040204" pitchFamily="50" charset="-128"/>
                <a:ea typeface="Meiryo UI" panose="020B0604030504040204" pitchFamily="50" charset="-128"/>
              </a:rPr>
              <a:t>(57.3%)</a:t>
            </a:r>
            <a:r>
              <a:rPr lang="ja-JP" altLang="en-US" sz="1400" dirty="0">
                <a:solidFill>
                  <a:srgbClr val="595959"/>
                </a:solidFill>
                <a:latin typeface="Meiryo UI" panose="020B0604030504040204" pitchFamily="50" charset="-128"/>
                <a:ea typeface="Meiryo UI" panose="020B0604030504040204" pitchFamily="50" charset="-128"/>
              </a:rPr>
              <a:t>が最も高い。「ハンディターミナル」は「</a:t>
            </a: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電気・ガス・水道</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(42.9%)</a:t>
            </a:r>
            <a:r>
              <a:rPr lang="ja-JP" altLang="en-US" sz="1400" dirty="0">
                <a:solidFill>
                  <a:srgbClr val="595959"/>
                </a:solidFill>
                <a:latin typeface="Meiryo UI" panose="020B0604030504040204" pitchFamily="50" charset="-128"/>
                <a:ea typeface="Meiryo UI" panose="020B0604030504040204" pitchFamily="50" charset="-128"/>
              </a:rPr>
              <a:t> と高く、「業務用タブレット」は「公共・文教・図書館」（</a:t>
            </a:r>
            <a:r>
              <a:rPr lang="en-US" altLang="ja-JP" sz="1400" dirty="0">
                <a:solidFill>
                  <a:srgbClr val="595959"/>
                </a:solidFill>
                <a:latin typeface="Meiryo UI" panose="020B0604030504040204" pitchFamily="50" charset="-128"/>
                <a:ea typeface="Meiryo UI" panose="020B0604030504040204" pitchFamily="50" charset="-128"/>
              </a:rPr>
              <a:t>25.0</a:t>
            </a:r>
            <a:r>
              <a:rPr lang="ja-JP" altLang="en-US" sz="1400" dirty="0">
                <a:solidFill>
                  <a:srgbClr val="595959"/>
                </a:solidFill>
                <a:latin typeface="Meiryo UI" panose="020B0604030504040204" pitchFamily="50" charset="-128"/>
                <a:ea typeface="Meiryo UI" panose="020B0604030504040204" pitchFamily="50" charset="-128"/>
              </a:rPr>
              <a:t>％）、「業務用</a:t>
            </a:r>
            <a:r>
              <a:rPr lang="en-US" altLang="ja-JP" sz="1400" dirty="0">
                <a:solidFill>
                  <a:srgbClr val="595959"/>
                </a:solidFill>
                <a:latin typeface="Meiryo UI" panose="020B0604030504040204" pitchFamily="50" charset="-128"/>
                <a:ea typeface="Meiryo UI" panose="020B0604030504040204" pitchFamily="50" charset="-128"/>
              </a:rPr>
              <a:t>PDA</a:t>
            </a:r>
            <a:r>
              <a:rPr lang="ja-JP" altLang="en-US" sz="1400" dirty="0">
                <a:solidFill>
                  <a:srgbClr val="595959"/>
                </a:solidFill>
                <a:latin typeface="Meiryo UI" panose="020B0604030504040204" pitchFamily="50" charset="-128"/>
                <a:ea typeface="Meiryo UI" panose="020B0604030504040204" pitchFamily="50" charset="-128"/>
              </a:rPr>
              <a:t>」は「</a:t>
            </a: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電気・ガス・水道</a:t>
            </a:r>
            <a:r>
              <a:rPr lang="ja-JP" altLang="en-US" sz="1400" dirty="0">
                <a:solidFill>
                  <a:srgbClr val="595959"/>
                </a:solidFill>
                <a:latin typeface="Meiryo UI" panose="020B0604030504040204" pitchFamily="50" charset="-128"/>
                <a:ea typeface="Meiryo UI" panose="020B0604030504040204" pitchFamily="50" charset="-128"/>
              </a:rPr>
              <a:t>」（</a:t>
            </a:r>
            <a:r>
              <a:rPr lang="en-US" altLang="ja-JP" sz="1400" dirty="0">
                <a:solidFill>
                  <a:srgbClr val="595959"/>
                </a:solidFill>
                <a:latin typeface="Meiryo UI" panose="020B0604030504040204" pitchFamily="50" charset="-128"/>
                <a:ea typeface="Meiryo UI" panose="020B0604030504040204" pitchFamily="50" charset="-128"/>
              </a:rPr>
              <a:t>28.6</a:t>
            </a:r>
            <a:r>
              <a:rPr lang="ja-JP" altLang="en-US" sz="1400" dirty="0">
                <a:solidFill>
                  <a:srgbClr val="595959"/>
                </a:solidFill>
                <a:latin typeface="Meiryo UI" panose="020B0604030504040204" pitchFamily="50" charset="-128"/>
                <a:ea typeface="Meiryo UI" panose="020B0604030504040204" pitchFamily="50" charset="-128"/>
              </a:rPr>
              <a:t>％）で高い傾向にあった　</a:t>
            </a:r>
          </a:p>
        </p:txBody>
      </p:sp>
    </p:spTree>
    <p:extLst>
      <p:ext uri="{BB962C8B-B14F-4D97-AF65-F5344CB8AC3E}">
        <p14:creationId xmlns:p14="http://schemas.microsoft.com/office/powerpoint/2010/main" val="115981783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ja-JP" altLang="en-US" sz="2800" dirty="0">
                <a:solidFill>
                  <a:schemeClr val="bg2"/>
                </a:solidFill>
                <a:latin typeface="HGP創英角ｺﾞｼｯｸUB" pitchFamily="50" charset="-128"/>
                <a:ea typeface="HGP創英角ｺﾞｼｯｸUB" pitchFamily="50" charset="-128"/>
              </a:rPr>
              <a:t>１２　</a:t>
            </a:r>
            <a:r>
              <a:rPr lang="ja-JP" altLang="en-US" sz="2800" b="0" dirty="0">
                <a:solidFill>
                  <a:schemeClr val="bg2"/>
                </a:solidFill>
                <a:latin typeface="HGP創英角ｺﾞｼｯｸUB" pitchFamily="50" charset="-128"/>
                <a:ea typeface="HGP創英角ｺﾞｼｯｸUB" pitchFamily="50" charset="-128"/>
              </a:rPr>
              <a:t>次期端末で業務に特化した端末を選択する理由</a:t>
            </a:r>
            <a:endParaRPr lang="ja-JP" altLang="en-US" sz="2800" dirty="0">
              <a:ea typeface="HGP創英角ｺﾞｼｯｸUB" pitchFamily="50" charset="-128"/>
            </a:endParaRPr>
          </a:p>
        </p:txBody>
      </p:sp>
      <p:sp>
        <p:nvSpPr>
          <p:cNvPr id="6" name="テキスト ボックス 5">
            <a:extLst>
              <a:ext uri="{FF2B5EF4-FFF2-40B4-BE49-F238E27FC236}">
                <a16:creationId xmlns:a16="http://schemas.microsoft.com/office/drawing/2014/main" id="{3606B233-078C-4F55-9BFE-A218F3D31014}"/>
              </a:ext>
            </a:extLst>
          </p:cNvPr>
          <p:cNvSpPr txBox="1"/>
          <p:nvPr/>
        </p:nvSpPr>
        <p:spPr>
          <a:xfrm>
            <a:off x="8884081" y="1425262"/>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graphicFrame>
        <p:nvGraphicFramePr>
          <p:cNvPr id="3" name="表 2">
            <a:extLst>
              <a:ext uri="{FF2B5EF4-FFF2-40B4-BE49-F238E27FC236}">
                <a16:creationId xmlns:a16="http://schemas.microsoft.com/office/drawing/2014/main" id="{36A636A3-FF57-4BA7-BC16-46A714DAA3A3}"/>
              </a:ext>
            </a:extLst>
          </p:cNvPr>
          <p:cNvGraphicFramePr>
            <a:graphicFrameLocks noGrp="1"/>
          </p:cNvGraphicFramePr>
          <p:nvPr>
            <p:extLst>
              <p:ext uri="{D42A27DB-BD31-4B8C-83A1-F6EECF244321}">
                <p14:modId xmlns:p14="http://schemas.microsoft.com/office/powerpoint/2010/main" val="3249146686"/>
              </p:ext>
            </p:extLst>
          </p:nvPr>
        </p:nvGraphicFramePr>
        <p:xfrm>
          <a:off x="201282" y="2015475"/>
          <a:ext cx="9427881" cy="4471457"/>
        </p:xfrm>
        <a:graphic>
          <a:graphicData uri="http://schemas.openxmlformats.org/drawingml/2006/table">
            <a:tbl>
              <a:tblPr/>
              <a:tblGrid>
                <a:gridCol w="795665">
                  <a:extLst>
                    <a:ext uri="{9D8B030D-6E8A-4147-A177-3AD203B41FA5}">
                      <a16:colId xmlns:a16="http://schemas.microsoft.com/office/drawing/2014/main" val="2524206879"/>
                    </a:ext>
                  </a:extLst>
                </a:gridCol>
                <a:gridCol w="1471231">
                  <a:extLst>
                    <a:ext uri="{9D8B030D-6E8A-4147-A177-3AD203B41FA5}">
                      <a16:colId xmlns:a16="http://schemas.microsoft.com/office/drawing/2014/main" val="4104210365"/>
                    </a:ext>
                  </a:extLst>
                </a:gridCol>
                <a:gridCol w="795665">
                  <a:extLst>
                    <a:ext uri="{9D8B030D-6E8A-4147-A177-3AD203B41FA5}">
                      <a16:colId xmlns:a16="http://schemas.microsoft.com/office/drawing/2014/main" val="3712513951"/>
                    </a:ext>
                  </a:extLst>
                </a:gridCol>
                <a:gridCol w="795665">
                  <a:extLst>
                    <a:ext uri="{9D8B030D-6E8A-4147-A177-3AD203B41FA5}">
                      <a16:colId xmlns:a16="http://schemas.microsoft.com/office/drawing/2014/main" val="722894346"/>
                    </a:ext>
                  </a:extLst>
                </a:gridCol>
                <a:gridCol w="795665">
                  <a:extLst>
                    <a:ext uri="{9D8B030D-6E8A-4147-A177-3AD203B41FA5}">
                      <a16:colId xmlns:a16="http://schemas.microsoft.com/office/drawing/2014/main" val="2809131289"/>
                    </a:ext>
                  </a:extLst>
                </a:gridCol>
                <a:gridCol w="795665">
                  <a:extLst>
                    <a:ext uri="{9D8B030D-6E8A-4147-A177-3AD203B41FA5}">
                      <a16:colId xmlns:a16="http://schemas.microsoft.com/office/drawing/2014/main" val="16539813"/>
                    </a:ext>
                  </a:extLst>
                </a:gridCol>
                <a:gridCol w="795665">
                  <a:extLst>
                    <a:ext uri="{9D8B030D-6E8A-4147-A177-3AD203B41FA5}">
                      <a16:colId xmlns:a16="http://schemas.microsoft.com/office/drawing/2014/main" val="280983871"/>
                    </a:ext>
                  </a:extLst>
                </a:gridCol>
                <a:gridCol w="795665">
                  <a:extLst>
                    <a:ext uri="{9D8B030D-6E8A-4147-A177-3AD203B41FA5}">
                      <a16:colId xmlns:a16="http://schemas.microsoft.com/office/drawing/2014/main" val="3069937606"/>
                    </a:ext>
                  </a:extLst>
                </a:gridCol>
                <a:gridCol w="795665">
                  <a:extLst>
                    <a:ext uri="{9D8B030D-6E8A-4147-A177-3AD203B41FA5}">
                      <a16:colId xmlns:a16="http://schemas.microsoft.com/office/drawing/2014/main" val="228624576"/>
                    </a:ext>
                  </a:extLst>
                </a:gridCol>
                <a:gridCol w="795665">
                  <a:extLst>
                    <a:ext uri="{9D8B030D-6E8A-4147-A177-3AD203B41FA5}">
                      <a16:colId xmlns:a16="http://schemas.microsoft.com/office/drawing/2014/main" val="901175051"/>
                    </a:ext>
                  </a:extLst>
                </a:gridCol>
                <a:gridCol w="795665">
                  <a:extLst>
                    <a:ext uri="{9D8B030D-6E8A-4147-A177-3AD203B41FA5}">
                      <a16:colId xmlns:a16="http://schemas.microsoft.com/office/drawing/2014/main" val="626064558"/>
                    </a:ext>
                  </a:extLst>
                </a:gridCol>
              </a:tblGrid>
              <a:tr h="2217761">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a:noFill/>
                    </a:lnL>
                    <a:lnR>
                      <a:noFill/>
                    </a:lnR>
                    <a:lnT>
                      <a:noFill/>
                    </a:lnT>
                    <a:lnB>
                      <a:noFill/>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a:noFill/>
                    </a:lnL>
                    <a:lnR>
                      <a:noFill/>
                    </a:lnR>
                    <a:lnT>
                      <a:noFill/>
                    </a:lnT>
                    <a:lnB>
                      <a:noFill/>
                    </a:lnB>
                    <a:solidFill>
                      <a:srgbClr val="FFFFFF"/>
                    </a:solidFill>
                  </a:tcPr>
                </a:tc>
                <a:tc rowSpan="2">
                  <a:txBody>
                    <a:bodyPr/>
                    <a:lstStyle/>
                    <a:p>
                      <a:pPr algn="ctr" fontAlgn="b"/>
                      <a:r>
                        <a:rPr lang="en-US" sz="1200" b="0" i="0" u="none" strike="noStrike" dirty="0">
                          <a:solidFill>
                            <a:srgbClr val="262626"/>
                          </a:solidFill>
                          <a:effectLst/>
                          <a:latin typeface="Meiryo UI" panose="020B0604030504040204" pitchFamily="50" charset="-128"/>
                          <a:ea typeface="Meiryo UI" panose="020B0604030504040204" pitchFamily="50" charset="-128"/>
                        </a:rPr>
                        <a:t>n=</a:t>
                      </a:r>
                    </a:p>
                  </a:txBody>
                  <a:tcPr marL="4928" marR="4928" marT="4928" marB="0" anchor="b">
                    <a:lnL>
                      <a:noFill/>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業務で使うものなので、長期にわたって、安定的に運用（使用）したい</a:t>
                      </a:r>
                    </a:p>
                  </a:txBody>
                  <a:tcPr marL="4928" marR="4928" marT="4928"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現場で使うには、市販のスマホ・タブレット以上の耐久性が必要</a:t>
                      </a:r>
                    </a:p>
                  </a:txBody>
                  <a:tcPr marL="4928" marR="4928" marT="4928"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同じモデルが長期にわたって</a:t>
                      </a:r>
                      <a:endParaRPr lang="en-US" altLang="ja-JP" sz="1100" b="0" i="0" u="none" strike="noStrike" dirty="0">
                        <a:solidFill>
                          <a:srgbClr val="262626"/>
                        </a:solidFill>
                        <a:effectLst/>
                        <a:latin typeface="Meiryo UI" panose="020B0604030504040204" pitchFamily="50" charset="-128"/>
                        <a:ea typeface="Meiryo UI" panose="020B0604030504040204" pitchFamily="50" charset="-128"/>
                      </a:endParaRPr>
                    </a:p>
                    <a:p>
                      <a:pPr algn="ctr" fontAlgn="t"/>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調達できる</a:t>
                      </a:r>
                    </a:p>
                  </a:txBody>
                  <a:tcPr marL="4928" marR="4928" marT="4928"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導入や故障時の保守サポートが</a:t>
                      </a:r>
                      <a:endParaRPr lang="en-US" altLang="ja-JP" sz="1100" b="0" i="0" u="none" strike="noStrike" dirty="0">
                        <a:solidFill>
                          <a:srgbClr val="262626"/>
                        </a:solidFill>
                        <a:effectLst/>
                        <a:latin typeface="Meiryo UI" panose="020B0604030504040204" pitchFamily="50" charset="-128"/>
                        <a:ea typeface="Meiryo UI" panose="020B0604030504040204" pitchFamily="50" charset="-128"/>
                      </a:endParaRPr>
                    </a:p>
                    <a:p>
                      <a:pPr algn="ctr" fontAlgn="t"/>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行き届いている</a:t>
                      </a:r>
                    </a:p>
                  </a:txBody>
                  <a:tcPr marL="4928" marR="4928" marT="4928"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市販のスマホ・タブレットにはない機能がある（テンキーボタンやプリンタ一体型等）</a:t>
                      </a:r>
                    </a:p>
                  </a:txBody>
                  <a:tcPr marL="4928" marR="4928" marT="4928"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私的利用ができないように</a:t>
                      </a:r>
                      <a:endParaRPr lang="en-US" altLang="ja-JP" sz="1100" b="0" i="0" u="none" strike="noStrike" dirty="0">
                        <a:solidFill>
                          <a:srgbClr val="262626"/>
                        </a:solidFill>
                        <a:effectLst/>
                        <a:latin typeface="Meiryo UI" panose="020B0604030504040204" pitchFamily="50" charset="-128"/>
                        <a:ea typeface="Meiryo UI" panose="020B0604030504040204" pitchFamily="50" charset="-128"/>
                      </a:endParaRPr>
                    </a:p>
                    <a:p>
                      <a:pPr algn="ctr" fontAlgn="t"/>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設定が可能なため</a:t>
                      </a:r>
                    </a:p>
                  </a:txBody>
                  <a:tcPr marL="4928" marR="4928" marT="4928"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en-US" altLang="ja-JP" sz="1100" b="0" i="0" u="none" strike="noStrike" dirty="0">
                          <a:solidFill>
                            <a:srgbClr val="262626"/>
                          </a:solidFill>
                          <a:effectLst/>
                          <a:latin typeface="Meiryo UI" panose="020B0604030504040204" pitchFamily="50" charset="-128"/>
                          <a:ea typeface="Meiryo UI" panose="020B0604030504040204" pitchFamily="50" charset="-128"/>
                        </a:rPr>
                        <a:t>OS</a:t>
                      </a:r>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バージョンの固定ができるため</a:t>
                      </a:r>
                    </a:p>
                  </a:txBody>
                  <a:tcPr marL="4928" marR="4928" marT="4928"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tc>
                  <a:txBody>
                    <a:bodyPr/>
                    <a:lstStyle/>
                    <a:p>
                      <a:pPr algn="ctr" fontAlgn="t"/>
                      <a:r>
                        <a:rPr lang="ja-JP" altLang="en-US" sz="1100" b="0" i="0" u="none" strike="noStrike" dirty="0">
                          <a:solidFill>
                            <a:srgbClr val="262626"/>
                          </a:solidFill>
                          <a:effectLst/>
                          <a:latin typeface="Meiryo UI" panose="020B0604030504040204" pitchFamily="50" charset="-128"/>
                          <a:ea typeface="Meiryo UI" panose="020B0604030504040204" pitchFamily="50" charset="-128"/>
                        </a:rPr>
                        <a:t>その他</a:t>
                      </a:r>
                    </a:p>
                  </a:txBody>
                  <a:tcPr marL="4928" marR="4928" marT="4928"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472732945"/>
                  </a:ext>
                </a:extLst>
              </a:tr>
              <a:tr h="179687">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200" b="0" i="0" u="none" strike="noStrike" dirty="0">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200" b="0" i="0" u="none" strike="noStrike">
                          <a:solidFill>
                            <a:srgbClr val="262626"/>
                          </a:solidFill>
                          <a:effectLst/>
                          <a:latin typeface="Meiryo UI" panose="020B0604030504040204" pitchFamily="50" charset="-128"/>
                          <a:ea typeface="Meiryo UI" panose="020B0604030504040204" pitchFamily="50" charset="-128"/>
                        </a:rPr>
                        <a:t>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78597914"/>
                  </a:ext>
                </a:extLst>
              </a:tr>
              <a:tr h="179687">
                <a:tc gridSpan="2">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全体</a:t>
                      </a:r>
                    </a:p>
                  </a:txBody>
                  <a:tcPr marL="4928" marR="4928" marT="4928"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117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48.7</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44.4</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25.6</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17.1</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16.2</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14.5</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7.7</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6.8</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1327510770"/>
                  </a:ext>
                </a:extLst>
              </a:tr>
              <a:tr h="179687">
                <a:tc rowSpan="10">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業種</a:t>
                      </a:r>
                    </a:p>
                  </a:txBody>
                  <a:tcPr marL="4928" marR="4928" marT="4928"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製造</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27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59.3</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37.0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37.0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25.9</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11.1</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14.8</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11.1</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3.7</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312292567"/>
                  </a:ext>
                </a:extLst>
              </a:tr>
              <a:tr h="179687">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建設</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790067398"/>
                  </a:ext>
                </a:extLst>
              </a:tr>
              <a:tr h="179687">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倉庫・物流・運輸</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25.0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50.0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12.5</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25.0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12.5</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25.0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25.0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25.0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208654445"/>
                  </a:ext>
                </a:extLst>
              </a:tr>
              <a:tr h="179687">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流通・卸売・小売</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57.9</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36.8</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21.1</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5.3</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10.5</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10.5</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10.5</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017912058"/>
                  </a:ext>
                </a:extLst>
              </a:tr>
              <a:tr h="179687">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金融・保険・証券</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66.7</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33.3</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33.3</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66.7</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723297634"/>
                  </a:ext>
                </a:extLst>
              </a:tr>
              <a:tr h="179687">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電気・ガス・水道</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913004614"/>
                  </a:ext>
                </a:extLst>
              </a:tr>
              <a:tr h="179687">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医療・介護</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44.4</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66.7</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11.1</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11.1</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11.1</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11.1</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11.1</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525674013"/>
                  </a:ext>
                </a:extLst>
              </a:tr>
              <a:tr h="179687">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公共・文教・図書館</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66.7</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66.7</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33.3</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33.3</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33.3</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804527486"/>
                  </a:ext>
                </a:extLst>
              </a:tr>
              <a:tr h="179687">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サービス</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23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60.9</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30.4</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26.1</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13.0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21.7</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8.7</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8.7</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4.3</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578862457"/>
                  </a:ext>
                </a:extLst>
              </a:tr>
              <a:tr h="179687">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その他</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  </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10.0</a:t>
                      </a:r>
                    </a:p>
                  </a:txBody>
                  <a:tcPr marL="4928" marR="4928" marT="4928"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3565967"/>
                  </a:ext>
                </a:extLst>
              </a:tr>
            </a:tbl>
          </a:graphicData>
        </a:graphic>
      </p:graphicFrame>
      <p:graphicFrame>
        <p:nvGraphicFramePr>
          <p:cNvPr id="9" name="グラフ 8">
            <a:extLst>
              <a:ext uri="{FF2B5EF4-FFF2-40B4-BE49-F238E27FC236}">
                <a16:creationId xmlns:a16="http://schemas.microsoft.com/office/drawing/2014/main" id="{1061FD68-00DB-40ED-B059-E6BEA93CDB31}"/>
              </a:ext>
            </a:extLst>
          </p:cNvPr>
          <p:cNvGraphicFramePr>
            <a:graphicFrameLocks/>
          </p:cNvGraphicFramePr>
          <p:nvPr>
            <p:extLst>
              <p:ext uri="{D42A27DB-BD31-4B8C-83A1-F6EECF244321}">
                <p14:modId xmlns:p14="http://schemas.microsoft.com/office/powerpoint/2010/main" val="3881750475"/>
              </p:ext>
            </p:extLst>
          </p:nvPr>
        </p:nvGraphicFramePr>
        <p:xfrm>
          <a:off x="3269411" y="1425262"/>
          <a:ext cx="6359751" cy="616090"/>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a:extLst>
              <a:ext uri="{FF2B5EF4-FFF2-40B4-BE49-F238E27FC236}">
                <a16:creationId xmlns:a16="http://schemas.microsoft.com/office/drawing/2014/main" id="{912C4ED0-01AA-4964-9310-A2A7549A93E9}"/>
              </a:ext>
            </a:extLst>
          </p:cNvPr>
          <p:cNvSpPr txBox="1"/>
          <p:nvPr/>
        </p:nvSpPr>
        <p:spPr>
          <a:xfrm>
            <a:off x="276838" y="639000"/>
            <a:ext cx="9184842" cy="842497"/>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次期端末で「ハンディターミナル」、「業務用</a:t>
            </a:r>
            <a:r>
              <a:rPr lang="en-US" altLang="ja-JP" sz="1400" dirty="0">
                <a:solidFill>
                  <a:srgbClr val="595959"/>
                </a:solidFill>
                <a:latin typeface="Meiryo UI" panose="020B0604030504040204" pitchFamily="50" charset="-128"/>
                <a:ea typeface="Meiryo UI" panose="020B0604030504040204" pitchFamily="50" charset="-128"/>
              </a:rPr>
              <a:t>PDA</a:t>
            </a:r>
            <a:r>
              <a:rPr lang="ja-JP" altLang="en-US" sz="1400" dirty="0">
                <a:solidFill>
                  <a:srgbClr val="595959"/>
                </a:solidFill>
                <a:latin typeface="Meiryo UI" panose="020B0604030504040204" pitchFamily="50" charset="-128"/>
                <a:ea typeface="Meiryo UI" panose="020B0604030504040204" pitchFamily="50" charset="-128"/>
              </a:rPr>
              <a:t>」、「業務用タブレット」を選択されたユーザが選択する理由としては、「業務で使うものなので、長期にわたって、安定的に運用（使用）したい」</a:t>
            </a:r>
            <a:r>
              <a:rPr lang="en-US" altLang="ja-JP" sz="1400" dirty="0">
                <a:solidFill>
                  <a:srgbClr val="595959"/>
                </a:solidFill>
                <a:latin typeface="Meiryo UI" panose="020B0604030504040204" pitchFamily="50" charset="-128"/>
                <a:ea typeface="Meiryo UI" panose="020B0604030504040204" pitchFamily="50" charset="-128"/>
              </a:rPr>
              <a:t>(48.7%)</a:t>
            </a:r>
            <a:r>
              <a:rPr lang="ja-JP" altLang="en-US" sz="1400" dirty="0">
                <a:solidFill>
                  <a:srgbClr val="595959"/>
                </a:solidFill>
                <a:latin typeface="Meiryo UI" panose="020B0604030504040204" pitchFamily="50" charset="-128"/>
                <a:ea typeface="Meiryo UI" panose="020B0604030504040204" pitchFamily="50" charset="-128"/>
              </a:rPr>
              <a:t>が最も高く、次点で「現場で使うには、市販のスマホ・タブレット以上の耐久性が必要」（</a:t>
            </a:r>
            <a:r>
              <a:rPr lang="en-US" altLang="ja-JP" sz="1400" dirty="0">
                <a:solidFill>
                  <a:srgbClr val="595959"/>
                </a:solidFill>
                <a:latin typeface="Meiryo UI" panose="020B0604030504040204" pitchFamily="50" charset="-128"/>
                <a:ea typeface="Meiryo UI" panose="020B0604030504040204" pitchFamily="50" charset="-128"/>
              </a:rPr>
              <a:t>44.4</a:t>
            </a:r>
            <a:r>
              <a:rPr lang="ja-JP" altLang="en-US" sz="1400" dirty="0">
                <a:solidFill>
                  <a:srgbClr val="595959"/>
                </a:solidFill>
                <a:latin typeface="Meiryo UI" panose="020B0604030504040204" pitchFamily="50" charset="-128"/>
                <a:ea typeface="Meiryo UI" panose="020B0604030504040204" pitchFamily="50" charset="-128"/>
              </a:rPr>
              <a:t>％）だった。</a:t>
            </a:r>
          </a:p>
        </p:txBody>
      </p:sp>
    </p:spTree>
    <p:extLst>
      <p:ext uri="{BB962C8B-B14F-4D97-AF65-F5344CB8AC3E}">
        <p14:creationId xmlns:p14="http://schemas.microsoft.com/office/powerpoint/2010/main" val="277945049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954107"/>
          </a:xfrm>
          <a:prstGeom prst="rect">
            <a:avLst/>
          </a:prstGeom>
          <a:noFill/>
          <a:ln w="9525">
            <a:noFill/>
            <a:miter lim="800000"/>
            <a:headEnd/>
            <a:tailEnd/>
          </a:ln>
        </p:spPr>
        <p:txBody>
          <a:bodyPr wrap="square">
            <a:spAutoFit/>
          </a:bodyPr>
          <a:lstStyle/>
          <a:p>
            <a:r>
              <a:rPr lang="ja-JP" altLang="en-US" sz="2800" dirty="0">
                <a:solidFill>
                  <a:schemeClr val="bg2"/>
                </a:solidFill>
                <a:latin typeface="HGP創英角ｺﾞｼｯｸUB" pitchFamily="50" charset="-128"/>
                <a:ea typeface="HGP創英角ｺﾞｼｯｸUB" pitchFamily="50" charset="-128"/>
              </a:rPr>
              <a:t>１３　</a:t>
            </a:r>
            <a:r>
              <a:rPr lang="ja-JP" altLang="en-US" sz="2800" b="0" dirty="0">
                <a:solidFill>
                  <a:schemeClr val="bg2"/>
                </a:solidFill>
                <a:latin typeface="HGP創英角ｺﾞｼｯｸUB" pitchFamily="50" charset="-128"/>
                <a:ea typeface="HGP創英角ｺﾞｼｯｸUB" pitchFamily="50" charset="-128"/>
              </a:rPr>
              <a:t>次期端末で市販の端末を選択する理由</a:t>
            </a:r>
          </a:p>
          <a:p>
            <a:endParaRPr lang="ja-JP" altLang="en-US" sz="2800" dirty="0">
              <a:ea typeface="HGP創英角ｺﾞｼｯｸUB" pitchFamily="50" charset="-128"/>
            </a:endParaRPr>
          </a:p>
        </p:txBody>
      </p:sp>
      <p:sp>
        <p:nvSpPr>
          <p:cNvPr id="6" name="テキスト ボックス 5">
            <a:extLst>
              <a:ext uri="{FF2B5EF4-FFF2-40B4-BE49-F238E27FC236}">
                <a16:creationId xmlns:a16="http://schemas.microsoft.com/office/drawing/2014/main" id="{3606B233-078C-4F55-9BFE-A218F3D31014}"/>
              </a:ext>
            </a:extLst>
          </p:cNvPr>
          <p:cNvSpPr txBox="1"/>
          <p:nvPr/>
        </p:nvSpPr>
        <p:spPr>
          <a:xfrm>
            <a:off x="8781342" y="1509533"/>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graphicFrame>
        <p:nvGraphicFramePr>
          <p:cNvPr id="2" name="表 1">
            <a:extLst>
              <a:ext uri="{FF2B5EF4-FFF2-40B4-BE49-F238E27FC236}">
                <a16:creationId xmlns:a16="http://schemas.microsoft.com/office/drawing/2014/main" id="{0110CB26-6424-49BB-BB42-A72AD63B047D}"/>
              </a:ext>
            </a:extLst>
          </p:cNvPr>
          <p:cNvGraphicFramePr>
            <a:graphicFrameLocks noGrp="1"/>
          </p:cNvGraphicFramePr>
          <p:nvPr>
            <p:extLst>
              <p:ext uri="{D42A27DB-BD31-4B8C-83A1-F6EECF244321}">
                <p14:modId xmlns:p14="http://schemas.microsoft.com/office/powerpoint/2010/main" val="1829657612"/>
              </p:ext>
            </p:extLst>
          </p:nvPr>
        </p:nvGraphicFramePr>
        <p:xfrm>
          <a:off x="276837" y="2191428"/>
          <a:ext cx="9367491" cy="4291848"/>
        </p:xfrm>
        <a:graphic>
          <a:graphicData uri="http://schemas.openxmlformats.org/drawingml/2006/table">
            <a:tbl>
              <a:tblPr/>
              <a:tblGrid>
                <a:gridCol w="591044">
                  <a:extLst>
                    <a:ext uri="{9D8B030D-6E8A-4147-A177-3AD203B41FA5}">
                      <a16:colId xmlns:a16="http://schemas.microsoft.com/office/drawing/2014/main" val="782811306"/>
                    </a:ext>
                  </a:extLst>
                </a:gridCol>
                <a:gridCol w="1092875">
                  <a:extLst>
                    <a:ext uri="{9D8B030D-6E8A-4147-A177-3AD203B41FA5}">
                      <a16:colId xmlns:a16="http://schemas.microsoft.com/office/drawing/2014/main" val="3585726101"/>
                    </a:ext>
                  </a:extLst>
                </a:gridCol>
                <a:gridCol w="591044">
                  <a:extLst>
                    <a:ext uri="{9D8B030D-6E8A-4147-A177-3AD203B41FA5}">
                      <a16:colId xmlns:a16="http://schemas.microsoft.com/office/drawing/2014/main" val="3710636712"/>
                    </a:ext>
                  </a:extLst>
                </a:gridCol>
                <a:gridCol w="591044">
                  <a:extLst>
                    <a:ext uri="{9D8B030D-6E8A-4147-A177-3AD203B41FA5}">
                      <a16:colId xmlns:a16="http://schemas.microsoft.com/office/drawing/2014/main" val="533069358"/>
                    </a:ext>
                  </a:extLst>
                </a:gridCol>
                <a:gridCol w="591044">
                  <a:extLst>
                    <a:ext uri="{9D8B030D-6E8A-4147-A177-3AD203B41FA5}">
                      <a16:colId xmlns:a16="http://schemas.microsoft.com/office/drawing/2014/main" val="3386366119"/>
                    </a:ext>
                  </a:extLst>
                </a:gridCol>
                <a:gridCol w="591044">
                  <a:extLst>
                    <a:ext uri="{9D8B030D-6E8A-4147-A177-3AD203B41FA5}">
                      <a16:colId xmlns:a16="http://schemas.microsoft.com/office/drawing/2014/main" val="1550841334"/>
                    </a:ext>
                  </a:extLst>
                </a:gridCol>
                <a:gridCol w="591044">
                  <a:extLst>
                    <a:ext uri="{9D8B030D-6E8A-4147-A177-3AD203B41FA5}">
                      <a16:colId xmlns:a16="http://schemas.microsoft.com/office/drawing/2014/main" val="2567441751"/>
                    </a:ext>
                  </a:extLst>
                </a:gridCol>
                <a:gridCol w="591044">
                  <a:extLst>
                    <a:ext uri="{9D8B030D-6E8A-4147-A177-3AD203B41FA5}">
                      <a16:colId xmlns:a16="http://schemas.microsoft.com/office/drawing/2014/main" val="2493988559"/>
                    </a:ext>
                  </a:extLst>
                </a:gridCol>
                <a:gridCol w="591044">
                  <a:extLst>
                    <a:ext uri="{9D8B030D-6E8A-4147-A177-3AD203B41FA5}">
                      <a16:colId xmlns:a16="http://schemas.microsoft.com/office/drawing/2014/main" val="265674030"/>
                    </a:ext>
                  </a:extLst>
                </a:gridCol>
                <a:gridCol w="591044">
                  <a:extLst>
                    <a:ext uri="{9D8B030D-6E8A-4147-A177-3AD203B41FA5}">
                      <a16:colId xmlns:a16="http://schemas.microsoft.com/office/drawing/2014/main" val="4232049837"/>
                    </a:ext>
                  </a:extLst>
                </a:gridCol>
                <a:gridCol w="591044">
                  <a:extLst>
                    <a:ext uri="{9D8B030D-6E8A-4147-A177-3AD203B41FA5}">
                      <a16:colId xmlns:a16="http://schemas.microsoft.com/office/drawing/2014/main" val="3854754649"/>
                    </a:ext>
                  </a:extLst>
                </a:gridCol>
                <a:gridCol w="591044">
                  <a:extLst>
                    <a:ext uri="{9D8B030D-6E8A-4147-A177-3AD203B41FA5}">
                      <a16:colId xmlns:a16="http://schemas.microsoft.com/office/drawing/2014/main" val="3683645239"/>
                    </a:ext>
                  </a:extLst>
                </a:gridCol>
                <a:gridCol w="591044">
                  <a:extLst>
                    <a:ext uri="{9D8B030D-6E8A-4147-A177-3AD203B41FA5}">
                      <a16:colId xmlns:a16="http://schemas.microsoft.com/office/drawing/2014/main" val="730778676"/>
                    </a:ext>
                  </a:extLst>
                </a:gridCol>
                <a:gridCol w="591044">
                  <a:extLst>
                    <a:ext uri="{9D8B030D-6E8A-4147-A177-3AD203B41FA5}">
                      <a16:colId xmlns:a16="http://schemas.microsoft.com/office/drawing/2014/main" val="3743420241"/>
                    </a:ext>
                  </a:extLst>
                </a:gridCol>
                <a:gridCol w="591044">
                  <a:extLst>
                    <a:ext uri="{9D8B030D-6E8A-4147-A177-3AD203B41FA5}">
                      <a16:colId xmlns:a16="http://schemas.microsoft.com/office/drawing/2014/main" val="2027584509"/>
                    </a:ext>
                  </a:extLst>
                </a:gridCol>
              </a:tblGrid>
              <a:tr h="2049372">
                <a:tc>
                  <a:txBody>
                    <a:bodyPr/>
                    <a:lstStyle/>
                    <a:p>
                      <a:pPr algn="l"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a:noFill/>
                    </a:lnL>
                    <a:lnR>
                      <a:noFill/>
                    </a:lnR>
                    <a:lnT>
                      <a:noFill/>
                    </a:lnT>
                    <a:lnB>
                      <a:noFill/>
                    </a:lnB>
                  </a:tcPr>
                </a:tc>
                <a:tc>
                  <a:txBody>
                    <a:bodyPr/>
                    <a:lstStyle/>
                    <a:p>
                      <a:pPr algn="l"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a:noFill/>
                    </a:lnL>
                    <a:lnR>
                      <a:noFill/>
                    </a:lnR>
                    <a:lnT>
                      <a:noFill/>
                    </a:lnT>
                    <a:lnB>
                      <a:noFill/>
                    </a:lnB>
                  </a:tcPr>
                </a:tc>
                <a:tc rowSpan="2">
                  <a:txBody>
                    <a:bodyPr/>
                    <a:lstStyle/>
                    <a:p>
                      <a:pPr algn="ctr" fontAlgn="b"/>
                      <a:r>
                        <a:rPr lang="en-US" sz="1100" b="0" i="0" u="none" strike="noStrike" dirty="0">
                          <a:solidFill>
                            <a:srgbClr val="000000"/>
                          </a:solidFill>
                          <a:effectLst/>
                          <a:latin typeface="Meiryo UI" panose="020B0604030504040204" pitchFamily="50" charset="-128"/>
                          <a:ea typeface="Meiryo UI" panose="020B0604030504040204" pitchFamily="50" charset="-128"/>
                        </a:rPr>
                        <a:t>n=</a:t>
                      </a:r>
                    </a:p>
                  </a:txBody>
                  <a:tcPr marL="0" marR="0" marT="0" marB="0" anchor="b">
                    <a:lnL>
                      <a:noFill/>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t"/>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市販のスマホやタブレットは、機能が豊富だから</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tc>
                  <a:txBody>
                    <a:bodyPr/>
                    <a:lstStyle/>
                    <a:p>
                      <a:pPr algn="ctr" fontAlgn="t"/>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Android</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や</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iOS</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なので、アプリ開発がしやすい</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tc>
                  <a:txBody>
                    <a:bodyPr/>
                    <a:lstStyle/>
                    <a:p>
                      <a:pPr algn="ctr" fontAlgn="t"/>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携帯電話と共用させて</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台で運用したいため</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tc>
                  <a:txBody>
                    <a:bodyPr/>
                    <a:lstStyle/>
                    <a:p>
                      <a:pPr algn="ctr" fontAlgn="t"/>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市販のスマホやタブレットだと、社内のユーザー／作業者が使いやすい</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tc>
                  <a:txBody>
                    <a:bodyPr/>
                    <a:lstStyle/>
                    <a:p>
                      <a:pPr algn="ctr" fontAlgn="t"/>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市販のスマホやタブレットの性能が優れている</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tc>
                  <a:txBody>
                    <a:bodyPr/>
                    <a:lstStyle/>
                    <a:p>
                      <a:pPr algn="ctr" fontAlgn="t"/>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業務専用端末よりも価格が安く、導入しやすい</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tc>
                  <a:txBody>
                    <a:bodyPr/>
                    <a:lstStyle/>
                    <a:p>
                      <a:pPr algn="ctr" fontAlgn="t"/>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最新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OS</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の機能が使用できるため</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tc>
                  <a:txBody>
                    <a:bodyPr/>
                    <a:lstStyle/>
                    <a:p>
                      <a:pPr algn="ctr" fontAlgn="t"/>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業務専用端末のような、保守サポートを必要としていない</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tc>
                  <a:txBody>
                    <a:bodyPr/>
                    <a:lstStyle/>
                    <a:p>
                      <a:pPr algn="ctr" fontAlgn="t"/>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長期の使用を考えていない／市販のスマホやタブレットだと買い替えが容易</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tc>
                  <a:txBody>
                    <a:bodyPr/>
                    <a:lstStyle/>
                    <a:p>
                      <a:pPr algn="ctr" fontAlgn="t"/>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業務専用端末ほどの耐久性を必要としていない</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tc>
                  <a:txBody>
                    <a:bodyPr/>
                    <a:lstStyle/>
                    <a:p>
                      <a:pPr algn="ctr" fontAlgn="t"/>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（売場等での使用なので）デザイン性のある市販スマホやタブレットがよい</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tc>
                  <a:txBody>
                    <a:bodyPr/>
                    <a:lstStyle/>
                    <a:p>
                      <a:pPr algn="ctr" fontAlgn="t"/>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0" marR="0" marT="0" marB="0" vert="eaVert"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a:noFill/>
                    </a:lnB>
                  </a:tcPr>
                </a:tc>
                <a:extLst>
                  <a:ext uri="{0D108BD9-81ED-4DB2-BD59-A6C34878D82A}">
                    <a16:rowId xmlns:a16="http://schemas.microsoft.com/office/drawing/2014/main" val="3770012278"/>
                  </a:ext>
                </a:extLst>
              </a:tr>
              <a:tr h="186873">
                <a:tc>
                  <a:txBody>
                    <a:bodyPr/>
                    <a:lstStyle/>
                    <a:p>
                      <a:pPr algn="l"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321426"/>
                  </a:ext>
                </a:extLst>
              </a:tr>
              <a:tr h="186873">
                <a:tc gridSpan="2">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全体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212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28.3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25.5</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25.0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24.1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23.1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19.8</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13.2</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7.1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7.1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2.8</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1.9</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3404843853"/>
                  </a:ext>
                </a:extLst>
              </a:tr>
              <a:tr h="186873">
                <a:tc rowSpan="10">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業種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製造</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47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31.9</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38.3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23.4</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34.0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21.3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21.3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17.0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10.6</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10.6</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14.9</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616511728"/>
                  </a:ext>
                </a:extLst>
              </a:tr>
              <a:tr h="186873">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建設</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14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21.4</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14.3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35.7</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35.7</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35.7</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14.3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21.4</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14.3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14.3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433391044"/>
                  </a:ext>
                </a:extLst>
              </a:tr>
              <a:tr h="186873">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倉庫・物流・運輸</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9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33.3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44.4</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33.3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22.2</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22.2</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22.2</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14570401"/>
                  </a:ext>
                </a:extLst>
              </a:tr>
              <a:tr h="186873">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流通・卸売・小売</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26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30.8</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15.4</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34.6</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26.9</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34.6</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7.7</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15.4</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11.5</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7.7</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11.5</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3.8</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496530735"/>
                  </a:ext>
                </a:extLst>
              </a:tr>
              <a:tr h="186873">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金融・保険・証券</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8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25.0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25.0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37.5</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12.5</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12.5</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25.0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622775620"/>
                  </a:ext>
                </a:extLst>
              </a:tr>
              <a:tr h="186873">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電気・ガス・水道</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33.3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33.3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33.3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33.3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33.3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85652184"/>
                  </a:ext>
                </a:extLst>
              </a:tr>
              <a:tr h="186873">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医療・介護</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11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18.2</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27.3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27.3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45.5</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27.3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9.1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9.1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9.1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078124440"/>
                  </a:ext>
                </a:extLst>
              </a:tr>
              <a:tr h="186873">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公共・文教・図書館</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10.0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20.0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20.0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10.0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10.0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40.0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10.0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30.0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10.0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40417747"/>
                  </a:ext>
                </a:extLst>
              </a:tr>
              <a:tr h="186873">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サービス</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58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27.6</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19.0</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25.9</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15.5</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15.5</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24.1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10.3</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3.4</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3.4</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5.2</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5.2</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11895446"/>
                  </a:ext>
                </a:extLst>
              </a:tr>
              <a:tr h="186873">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26  </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34.6</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26.9</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7.7</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23.1</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30.8</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19.2</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7.7</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11.5</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3.8</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3.8</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3.8</a:t>
                      </a:r>
                    </a:p>
                  </a:txBody>
                  <a:tcPr marL="0" marR="0" marT="0"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8829916"/>
                  </a:ext>
                </a:extLst>
              </a:tr>
            </a:tbl>
          </a:graphicData>
        </a:graphic>
      </p:graphicFrame>
      <p:graphicFrame>
        <p:nvGraphicFramePr>
          <p:cNvPr id="9" name="グラフ 8">
            <a:extLst>
              <a:ext uri="{FF2B5EF4-FFF2-40B4-BE49-F238E27FC236}">
                <a16:creationId xmlns:a16="http://schemas.microsoft.com/office/drawing/2014/main" id="{9C0522D8-EC4A-4BDD-8044-19951E09DC23}"/>
              </a:ext>
            </a:extLst>
          </p:cNvPr>
          <p:cNvGraphicFramePr>
            <a:graphicFrameLocks/>
          </p:cNvGraphicFramePr>
          <p:nvPr>
            <p:extLst>
              <p:ext uri="{D42A27DB-BD31-4B8C-83A1-F6EECF244321}">
                <p14:modId xmlns:p14="http://schemas.microsoft.com/office/powerpoint/2010/main" val="212201643"/>
              </p:ext>
            </p:extLst>
          </p:nvPr>
        </p:nvGraphicFramePr>
        <p:xfrm>
          <a:off x="2570671" y="1420938"/>
          <a:ext cx="7058491" cy="792745"/>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a:extLst>
              <a:ext uri="{FF2B5EF4-FFF2-40B4-BE49-F238E27FC236}">
                <a16:creationId xmlns:a16="http://schemas.microsoft.com/office/drawing/2014/main" id="{912C4ED0-01AA-4964-9310-A2A7549A93E9}"/>
              </a:ext>
            </a:extLst>
          </p:cNvPr>
          <p:cNvSpPr txBox="1"/>
          <p:nvPr/>
        </p:nvSpPr>
        <p:spPr>
          <a:xfrm>
            <a:off x="276837" y="745897"/>
            <a:ext cx="9407316" cy="576825"/>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次期端末で「市販スマートフォン」、「市販タブレット」を選択されたユーザが選択する理由としては、「市販のスマホやタブレットは、機能が豊富だから」</a:t>
            </a:r>
            <a:r>
              <a:rPr lang="en-US" altLang="ja-JP" sz="1400" dirty="0">
                <a:solidFill>
                  <a:srgbClr val="595959"/>
                </a:solidFill>
                <a:latin typeface="Meiryo UI" panose="020B0604030504040204" pitchFamily="50" charset="-128"/>
                <a:ea typeface="Meiryo UI" panose="020B0604030504040204" pitchFamily="50" charset="-128"/>
              </a:rPr>
              <a:t>(28.3%)</a:t>
            </a:r>
            <a:r>
              <a:rPr lang="ja-JP" altLang="en-US" sz="1400" dirty="0">
                <a:solidFill>
                  <a:srgbClr val="595959"/>
                </a:solidFill>
                <a:latin typeface="Meiryo UI" panose="020B0604030504040204" pitchFamily="50" charset="-128"/>
                <a:ea typeface="Meiryo UI" panose="020B0604030504040204" pitchFamily="50" charset="-128"/>
              </a:rPr>
              <a:t>が最も高く、次点で「</a:t>
            </a:r>
            <a:r>
              <a:rPr lang="en-US" altLang="ja-JP" sz="1400" dirty="0">
                <a:solidFill>
                  <a:srgbClr val="595959"/>
                </a:solidFill>
                <a:latin typeface="Meiryo UI" panose="020B0604030504040204" pitchFamily="50" charset="-128"/>
                <a:ea typeface="Meiryo UI" panose="020B0604030504040204" pitchFamily="50" charset="-128"/>
              </a:rPr>
              <a:t>Android</a:t>
            </a:r>
            <a:r>
              <a:rPr lang="ja-JP" altLang="en-US" sz="1400" dirty="0">
                <a:solidFill>
                  <a:srgbClr val="595959"/>
                </a:solidFill>
                <a:latin typeface="Meiryo UI" panose="020B0604030504040204" pitchFamily="50" charset="-128"/>
                <a:ea typeface="Meiryo UI" panose="020B0604030504040204" pitchFamily="50" charset="-128"/>
              </a:rPr>
              <a:t>や</a:t>
            </a:r>
            <a:r>
              <a:rPr lang="en-US" altLang="ja-JP" sz="1400" dirty="0">
                <a:solidFill>
                  <a:srgbClr val="595959"/>
                </a:solidFill>
                <a:latin typeface="Meiryo UI" panose="020B0604030504040204" pitchFamily="50" charset="-128"/>
                <a:ea typeface="Meiryo UI" panose="020B0604030504040204" pitchFamily="50" charset="-128"/>
              </a:rPr>
              <a:t>iOS</a:t>
            </a:r>
            <a:r>
              <a:rPr lang="ja-JP" altLang="en-US" sz="1400" dirty="0">
                <a:solidFill>
                  <a:srgbClr val="595959"/>
                </a:solidFill>
                <a:latin typeface="Meiryo UI" panose="020B0604030504040204" pitchFamily="50" charset="-128"/>
                <a:ea typeface="Meiryo UI" panose="020B0604030504040204" pitchFamily="50" charset="-128"/>
              </a:rPr>
              <a:t>なので、アプリ開発がしやすい」（</a:t>
            </a:r>
            <a:r>
              <a:rPr lang="en-US" altLang="ja-JP" sz="1400" dirty="0">
                <a:solidFill>
                  <a:srgbClr val="595959"/>
                </a:solidFill>
                <a:latin typeface="Meiryo UI" panose="020B0604030504040204" pitchFamily="50" charset="-128"/>
                <a:ea typeface="Meiryo UI" panose="020B0604030504040204" pitchFamily="50" charset="-128"/>
              </a:rPr>
              <a:t>25.5</a:t>
            </a:r>
            <a:r>
              <a:rPr lang="ja-JP" altLang="en-US" sz="1400" dirty="0">
                <a:solidFill>
                  <a:srgbClr val="595959"/>
                </a:solidFill>
                <a:latin typeface="Meiryo UI" panose="020B0604030504040204" pitchFamily="50" charset="-128"/>
                <a:ea typeface="Meiryo UI" panose="020B0604030504040204" pitchFamily="50" charset="-128"/>
              </a:rPr>
              <a:t>％）だった。</a:t>
            </a:r>
          </a:p>
        </p:txBody>
      </p:sp>
    </p:spTree>
    <p:extLst>
      <p:ext uri="{BB962C8B-B14F-4D97-AF65-F5344CB8AC3E}">
        <p14:creationId xmlns:p14="http://schemas.microsoft.com/office/powerpoint/2010/main" val="55709301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8">
            <a:extLst>
              <a:ext uri="{FF2B5EF4-FFF2-40B4-BE49-F238E27FC236}">
                <a16:creationId xmlns:a16="http://schemas.microsoft.com/office/drawing/2014/main" id="{CD934201-C7AD-923F-3B54-01906BA4448D}"/>
              </a:ext>
            </a:extLst>
          </p:cNvPr>
          <p:cNvSpPr>
            <a:spLocks noChangeArrowheads="1"/>
          </p:cNvSpPr>
          <p:nvPr/>
        </p:nvSpPr>
        <p:spPr bwMode="auto">
          <a:xfrm>
            <a:off x="360362" y="3175"/>
            <a:ext cx="9545637" cy="523220"/>
          </a:xfrm>
          <a:prstGeom prst="rect">
            <a:avLst/>
          </a:prstGeom>
          <a:noFill/>
          <a:ln w="9525">
            <a:noFill/>
            <a:miter lim="800000"/>
            <a:headEnd/>
            <a:tailEnd/>
          </a:ln>
        </p:spPr>
        <p:txBody>
          <a:bodyPr wrap="square">
            <a:spAutoFit/>
          </a:bodyPr>
          <a:lstStyle/>
          <a:p>
            <a:r>
              <a:rPr lang="ja-JP" altLang="en-US" sz="2800" dirty="0">
                <a:solidFill>
                  <a:schemeClr val="bg2"/>
                </a:solidFill>
                <a:latin typeface="HGP創英角ｺﾞｼｯｸUB" pitchFamily="50" charset="-128"/>
                <a:ea typeface="HGP創英角ｺﾞｼｯｸUB" pitchFamily="50" charset="-128"/>
              </a:rPr>
              <a:t>１４　</a:t>
            </a:r>
            <a:r>
              <a:rPr lang="ja-JP" altLang="en-US" sz="2800" b="0" dirty="0">
                <a:solidFill>
                  <a:schemeClr val="bg2"/>
                </a:solidFill>
                <a:latin typeface="HGP創英角ｺﾞｼｯｸUB" pitchFamily="50" charset="-128"/>
                <a:ea typeface="HGP創英角ｺﾞｼｯｸUB" pitchFamily="50" charset="-128"/>
              </a:rPr>
              <a:t>次期端末で、業務特化端末と市販端末を併用する理由</a:t>
            </a:r>
          </a:p>
        </p:txBody>
      </p:sp>
      <p:sp>
        <p:nvSpPr>
          <p:cNvPr id="6" name="テキスト ボックス 5">
            <a:extLst>
              <a:ext uri="{FF2B5EF4-FFF2-40B4-BE49-F238E27FC236}">
                <a16:creationId xmlns:a16="http://schemas.microsoft.com/office/drawing/2014/main" id="{3606B233-078C-4F55-9BFE-A218F3D31014}"/>
              </a:ext>
            </a:extLst>
          </p:cNvPr>
          <p:cNvSpPr txBox="1"/>
          <p:nvPr/>
        </p:nvSpPr>
        <p:spPr>
          <a:xfrm>
            <a:off x="8637463" y="1956672"/>
            <a:ext cx="9028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単位：％</a:t>
            </a:r>
            <a:endParaRPr kumimoji="1" lang="ja-JP" altLang="en-US" sz="14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912C4ED0-01AA-4964-9310-A2A7549A93E9}"/>
              </a:ext>
            </a:extLst>
          </p:cNvPr>
          <p:cNvSpPr txBox="1"/>
          <p:nvPr/>
        </p:nvSpPr>
        <p:spPr>
          <a:xfrm>
            <a:off x="276836" y="745897"/>
            <a:ext cx="9215819" cy="1166730"/>
          </a:xfrm>
          <a:prstGeom prst="rect">
            <a:avLst/>
          </a:prstGeom>
          <a:solidFill>
            <a:srgbClr val="5B9BD5">
              <a:lumMod val="20000"/>
              <a:lumOff val="80000"/>
            </a:srgbClr>
          </a:solidFill>
        </p:spPr>
        <p:txBody>
          <a:bodyPr wrap="square" rtlCol="0">
            <a:spAutoFit/>
          </a:bodyPr>
          <a:lstStyle/>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全体で見ると、「使用場所によって、端末を使い分けたいから」</a:t>
            </a:r>
            <a:r>
              <a:rPr lang="en-US" altLang="ja-JP" sz="1400" dirty="0">
                <a:solidFill>
                  <a:srgbClr val="595959"/>
                </a:solidFill>
                <a:latin typeface="Meiryo UI" panose="020B0604030504040204" pitchFamily="50" charset="-128"/>
                <a:ea typeface="Meiryo UI" panose="020B0604030504040204" pitchFamily="50" charset="-128"/>
              </a:rPr>
              <a:t>(37.9%)</a:t>
            </a:r>
            <a:r>
              <a:rPr lang="ja-JP" altLang="en-US" sz="1400" dirty="0">
                <a:solidFill>
                  <a:srgbClr val="595959"/>
                </a:solidFill>
                <a:latin typeface="Meiryo UI" panose="020B0604030504040204" pitchFamily="50" charset="-128"/>
                <a:ea typeface="Meiryo UI" panose="020B0604030504040204" pitchFamily="50" charset="-128"/>
              </a:rPr>
              <a:t>が最も高い。「業務によって、端末を使い分けたいから」（</a:t>
            </a:r>
            <a:r>
              <a:rPr lang="en-US" altLang="ja-JP" sz="1400" dirty="0">
                <a:solidFill>
                  <a:srgbClr val="595959"/>
                </a:solidFill>
                <a:latin typeface="Meiryo UI" panose="020B0604030504040204" pitchFamily="50" charset="-128"/>
                <a:ea typeface="Meiryo UI" panose="020B0604030504040204" pitchFamily="50" charset="-128"/>
              </a:rPr>
              <a:t>17.2</a:t>
            </a:r>
            <a:r>
              <a:rPr lang="ja-JP" altLang="en-US" sz="1400" dirty="0">
                <a:solidFill>
                  <a:srgbClr val="595959"/>
                </a:solidFill>
                <a:latin typeface="Meiryo UI" panose="020B0604030504040204" pitchFamily="50" charset="-128"/>
                <a:ea typeface="Meiryo UI" panose="020B0604030504040204" pitchFamily="50" charset="-128"/>
              </a:rPr>
              <a:t>％）、「予算によって、端末を使い分けたいから」、「使用するアプリによって、適した端末が異なるから」共に（</a:t>
            </a:r>
            <a:r>
              <a:rPr lang="en-US" altLang="ja-JP" sz="1400" dirty="0">
                <a:solidFill>
                  <a:srgbClr val="595959"/>
                </a:solidFill>
                <a:latin typeface="Meiryo UI" panose="020B0604030504040204" pitchFamily="50" charset="-128"/>
                <a:ea typeface="Meiryo UI" panose="020B0604030504040204" pitchFamily="50" charset="-128"/>
              </a:rPr>
              <a:t>10.3%</a:t>
            </a:r>
            <a:r>
              <a:rPr lang="ja-JP" altLang="en-US" sz="1400" dirty="0">
                <a:solidFill>
                  <a:srgbClr val="595959"/>
                </a:solidFill>
                <a:latin typeface="Meiryo UI" panose="020B0604030504040204" pitchFamily="50" charset="-128"/>
                <a:ea typeface="Meiryo UI" panose="020B0604030504040204" pitchFamily="50" charset="-128"/>
              </a:rPr>
              <a:t>）であった。</a:t>
            </a:r>
            <a:endParaRPr lang="en-US" altLang="ja-JP" sz="1400" dirty="0">
              <a:solidFill>
                <a:srgbClr val="595959"/>
              </a:solidFill>
              <a:latin typeface="Meiryo UI" panose="020B0604030504040204" pitchFamily="50" charset="-128"/>
              <a:ea typeface="Meiryo UI" panose="020B0604030504040204" pitchFamily="50" charset="-128"/>
            </a:endParaRPr>
          </a:p>
          <a:p>
            <a:pPr fontAlgn="auto">
              <a:lnSpc>
                <a:spcPts val="2000"/>
              </a:lnSpc>
              <a:spcBef>
                <a:spcPts val="600"/>
              </a:spcBef>
              <a:spcAft>
                <a:spcPts val="0"/>
              </a:spcAft>
              <a:defRPr/>
            </a:pPr>
            <a:r>
              <a:rPr lang="ja-JP" altLang="en-US" sz="1400" dirty="0">
                <a:solidFill>
                  <a:srgbClr val="595959"/>
                </a:solidFill>
                <a:latin typeface="Meiryo UI" panose="020B0604030504040204" pitchFamily="50" charset="-128"/>
                <a:ea typeface="Meiryo UI" panose="020B0604030504040204" pitchFamily="50" charset="-128"/>
              </a:rPr>
              <a:t>端末を併用して仕様される傾向が高い業種は「製造」、「サービス」で高い傾向にあった　</a:t>
            </a:r>
          </a:p>
        </p:txBody>
      </p:sp>
      <p:graphicFrame>
        <p:nvGraphicFramePr>
          <p:cNvPr id="5" name="表 4">
            <a:extLst>
              <a:ext uri="{FF2B5EF4-FFF2-40B4-BE49-F238E27FC236}">
                <a16:creationId xmlns:a16="http://schemas.microsoft.com/office/drawing/2014/main" id="{4A404643-CCC7-47A2-A7C7-C47B38C88E7A}"/>
              </a:ext>
            </a:extLst>
          </p:cNvPr>
          <p:cNvGraphicFramePr>
            <a:graphicFrameLocks noGrp="1"/>
          </p:cNvGraphicFramePr>
          <p:nvPr>
            <p:extLst>
              <p:ext uri="{D42A27DB-BD31-4B8C-83A1-F6EECF244321}">
                <p14:modId xmlns:p14="http://schemas.microsoft.com/office/powerpoint/2010/main" val="3316729126"/>
              </p:ext>
            </p:extLst>
          </p:nvPr>
        </p:nvGraphicFramePr>
        <p:xfrm>
          <a:off x="276837" y="2683655"/>
          <a:ext cx="9268803" cy="3801136"/>
        </p:xfrm>
        <a:graphic>
          <a:graphicData uri="http://schemas.openxmlformats.org/drawingml/2006/table">
            <a:tbl>
              <a:tblPr/>
              <a:tblGrid>
                <a:gridCol w="502296">
                  <a:extLst>
                    <a:ext uri="{9D8B030D-6E8A-4147-A177-3AD203B41FA5}">
                      <a16:colId xmlns:a16="http://schemas.microsoft.com/office/drawing/2014/main" val="764201917"/>
                    </a:ext>
                  </a:extLst>
                </a:gridCol>
                <a:gridCol w="928775">
                  <a:extLst>
                    <a:ext uri="{9D8B030D-6E8A-4147-A177-3AD203B41FA5}">
                      <a16:colId xmlns:a16="http://schemas.microsoft.com/office/drawing/2014/main" val="1300394697"/>
                    </a:ext>
                  </a:extLst>
                </a:gridCol>
                <a:gridCol w="331705">
                  <a:extLst>
                    <a:ext uri="{9D8B030D-6E8A-4147-A177-3AD203B41FA5}">
                      <a16:colId xmlns:a16="http://schemas.microsoft.com/office/drawing/2014/main" val="4293077127"/>
                    </a:ext>
                  </a:extLst>
                </a:gridCol>
                <a:gridCol w="834003">
                  <a:extLst>
                    <a:ext uri="{9D8B030D-6E8A-4147-A177-3AD203B41FA5}">
                      <a16:colId xmlns:a16="http://schemas.microsoft.com/office/drawing/2014/main" val="2365722232"/>
                    </a:ext>
                  </a:extLst>
                </a:gridCol>
                <a:gridCol w="834003">
                  <a:extLst>
                    <a:ext uri="{9D8B030D-6E8A-4147-A177-3AD203B41FA5}">
                      <a16:colId xmlns:a16="http://schemas.microsoft.com/office/drawing/2014/main" val="3560168187"/>
                    </a:ext>
                  </a:extLst>
                </a:gridCol>
                <a:gridCol w="834003">
                  <a:extLst>
                    <a:ext uri="{9D8B030D-6E8A-4147-A177-3AD203B41FA5}">
                      <a16:colId xmlns:a16="http://schemas.microsoft.com/office/drawing/2014/main" val="2706932275"/>
                    </a:ext>
                  </a:extLst>
                </a:gridCol>
                <a:gridCol w="834003">
                  <a:extLst>
                    <a:ext uri="{9D8B030D-6E8A-4147-A177-3AD203B41FA5}">
                      <a16:colId xmlns:a16="http://schemas.microsoft.com/office/drawing/2014/main" val="3440012830"/>
                    </a:ext>
                  </a:extLst>
                </a:gridCol>
                <a:gridCol w="834003">
                  <a:extLst>
                    <a:ext uri="{9D8B030D-6E8A-4147-A177-3AD203B41FA5}">
                      <a16:colId xmlns:a16="http://schemas.microsoft.com/office/drawing/2014/main" val="1840826765"/>
                    </a:ext>
                  </a:extLst>
                </a:gridCol>
                <a:gridCol w="834003">
                  <a:extLst>
                    <a:ext uri="{9D8B030D-6E8A-4147-A177-3AD203B41FA5}">
                      <a16:colId xmlns:a16="http://schemas.microsoft.com/office/drawing/2014/main" val="1400714310"/>
                    </a:ext>
                  </a:extLst>
                </a:gridCol>
                <a:gridCol w="834003">
                  <a:extLst>
                    <a:ext uri="{9D8B030D-6E8A-4147-A177-3AD203B41FA5}">
                      <a16:colId xmlns:a16="http://schemas.microsoft.com/office/drawing/2014/main" val="3914818613"/>
                    </a:ext>
                  </a:extLst>
                </a:gridCol>
                <a:gridCol w="834003">
                  <a:extLst>
                    <a:ext uri="{9D8B030D-6E8A-4147-A177-3AD203B41FA5}">
                      <a16:colId xmlns:a16="http://schemas.microsoft.com/office/drawing/2014/main" val="1793165954"/>
                    </a:ext>
                  </a:extLst>
                </a:gridCol>
                <a:gridCol w="834003">
                  <a:extLst>
                    <a:ext uri="{9D8B030D-6E8A-4147-A177-3AD203B41FA5}">
                      <a16:colId xmlns:a16="http://schemas.microsoft.com/office/drawing/2014/main" val="1495652980"/>
                    </a:ext>
                  </a:extLst>
                </a:gridCol>
              </a:tblGrid>
              <a:tr h="1026794">
                <a:tc>
                  <a:txBody>
                    <a:bodyPr/>
                    <a:lstStyle/>
                    <a:p>
                      <a:pPr algn="l" fontAlgn="ct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5242" marR="5242" marT="52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5242" marR="5242" marT="52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eiryo UI" panose="020B0604030504040204" pitchFamily="50" charset="-128"/>
                          <a:ea typeface="Meiryo UI" panose="020B0604030504040204" pitchFamily="50" charset="-128"/>
                        </a:rPr>
                        <a:t>n=</a:t>
                      </a:r>
                    </a:p>
                  </a:txBody>
                  <a:tcPr marL="5242" marR="5242" marT="5242" marB="0" anchor="b">
                    <a:lnL>
                      <a:noFill/>
                    </a:lnL>
                    <a:lnR w="6350" cap="flat" cmpd="sng" algn="ctr">
                      <a:solidFill>
                        <a:srgbClr val="262626"/>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使用場所によって、端末を使い分けたいから</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業務によって、端末を使い分けたいから</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予算によって、端末を使い分けたいから</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使用するアプリによって、適した端末が異なるから</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いずれ「業務用途に特化した端末」に一本化したいが、現在は過渡期だから</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どのような端末にすべきか、判断に迷っているから</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使用する台数によって、端末を使い分けたいから</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いずれ「市販の端末」に一本化したいが、現在は過渡期だから</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その他</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9746484"/>
                  </a:ext>
                </a:extLst>
              </a:tr>
              <a:tr h="246430">
                <a:tc gridSpan="2">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全体</a:t>
                      </a:r>
                    </a:p>
                  </a:txBody>
                  <a:tcPr marL="5242" marR="5242" marT="5242"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29  </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37.9</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17.2</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10.3</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10.3</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DDEBF7"/>
                    </a:solidFill>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6.9</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6.9</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3.4</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3.4</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3.4</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249998419"/>
                  </a:ext>
                </a:extLst>
              </a:tr>
              <a:tr h="246430">
                <a:tc rowSpan="10">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業種</a:t>
                      </a:r>
                    </a:p>
                  </a:txBody>
                  <a:tcPr marL="5242" marR="5242" marT="5242" marB="0" anchor="ctr">
                    <a:lnL w="6350" cap="flat" cmpd="sng" algn="ctr">
                      <a:solidFill>
                        <a:srgbClr val="000000"/>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製造</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9  </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22.2</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22.2</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22.2</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11.1</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11.1</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11.1</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023063942"/>
                  </a:ext>
                </a:extLst>
              </a:tr>
              <a:tr h="246430">
                <a:tc v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建設</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  </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054780970"/>
                  </a:ext>
                </a:extLst>
              </a:tr>
              <a:tr h="246430">
                <a:tc v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倉庫・物流・運輸</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  </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50.0</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50.0</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846514693"/>
                  </a:ext>
                </a:extLst>
              </a:tr>
              <a:tr h="246430">
                <a:tc v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流通・卸売・小売</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  </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66.7</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33.3</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169213964"/>
                  </a:ext>
                </a:extLst>
              </a:tr>
              <a:tr h="246430">
                <a:tc v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金融・保険・証券</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  </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057230015"/>
                  </a:ext>
                </a:extLst>
              </a:tr>
              <a:tr h="246430">
                <a:tc v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電気・ガス・水道</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  </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301100731"/>
                  </a:ext>
                </a:extLst>
              </a:tr>
              <a:tr h="246430">
                <a:tc v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医療・介護</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  </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50.0</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50.0</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307683527"/>
                  </a:ext>
                </a:extLst>
              </a:tr>
              <a:tr h="246430">
                <a:tc v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公共・文教・図書館</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  </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541499536"/>
                  </a:ext>
                </a:extLst>
              </a:tr>
              <a:tr h="246430">
                <a:tc v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サービス</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8  </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solidFill>
                      <a:srgbClr val="DDEBF7"/>
                    </a:solidFill>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62.5</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12.5</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12.5</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12.5</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1333154917"/>
                  </a:ext>
                </a:extLst>
              </a:tr>
              <a:tr h="246430">
                <a:tc v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  </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txBody>
                  <a:tcPr marL="5242" marR="5242" marT="5242" marB="0" anchor="ctr">
                    <a:lnL w="6350" cap="flat" cmpd="sng" algn="ctr">
                      <a:solidFill>
                        <a:srgbClr val="26262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064301"/>
                  </a:ext>
                </a:extLst>
              </a:tr>
            </a:tbl>
          </a:graphicData>
        </a:graphic>
      </p:graphicFrame>
      <p:graphicFrame>
        <p:nvGraphicFramePr>
          <p:cNvPr id="10" name="グラフ 9">
            <a:extLst>
              <a:ext uri="{FF2B5EF4-FFF2-40B4-BE49-F238E27FC236}">
                <a16:creationId xmlns:a16="http://schemas.microsoft.com/office/drawing/2014/main" id="{48E42375-B861-4BF8-B8D3-155CFA72D52F}"/>
              </a:ext>
            </a:extLst>
          </p:cNvPr>
          <p:cNvGraphicFramePr>
            <a:graphicFrameLocks/>
          </p:cNvGraphicFramePr>
          <p:nvPr>
            <p:extLst>
              <p:ext uri="{D42A27DB-BD31-4B8C-83A1-F6EECF244321}">
                <p14:modId xmlns:p14="http://schemas.microsoft.com/office/powerpoint/2010/main" val="3158919742"/>
              </p:ext>
            </p:extLst>
          </p:nvPr>
        </p:nvGraphicFramePr>
        <p:xfrm>
          <a:off x="2053087" y="1854558"/>
          <a:ext cx="7492550" cy="8463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456095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3"/>
          <p:cNvSpPr txBox="1">
            <a:spLocks noChangeArrowheads="1"/>
          </p:cNvSpPr>
          <p:nvPr/>
        </p:nvSpPr>
        <p:spPr bwMode="auto">
          <a:xfrm>
            <a:off x="1398588" y="4656138"/>
            <a:ext cx="7035800" cy="762000"/>
          </a:xfrm>
          <a:prstGeom prst="rect">
            <a:avLst/>
          </a:prstGeom>
          <a:noFill/>
          <a:ln w="9525">
            <a:noFill/>
            <a:miter lim="800000"/>
            <a:headEnd/>
            <a:tailEnd/>
          </a:ln>
        </p:spPr>
        <p:txBody>
          <a:bodyPr wrap="none">
            <a:spAutoFit/>
          </a:bodyPr>
          <a:lstStyle/>
          <a:p>
            <a:pPr algn="ctr"/>
            <a:r>
              <a:rPr lang="ja-JP" altLang="en-US" sz="4400" dirty="0">
                <a:latin typeface="HGP創英角ｺﾞｼｯｸUB" pitchFamily="50" charset="-128"/>
                <a:ea typeface="HGP創英角ｺﾞｼｯｸUB" pitchFamily="50" charset="-128"/>
              </a:rPr>
              <a:t>ご清聴ありがとうございました</a:t>
            </a:r>
          </a:p>
        </p:txBody>
      </p:sp>
      <p:sp>
        <p:nvSpPr>
          <p:cNvPr id="123906" name="Rectangle 4"/>
          <p:cNvSpPr>
            <a:spLocks noChangeArrowheads="1"/>
          </p:cNvSpPr>
          <p:nvPr/>
        </p:nvSpPr>
        <p:spPr bwMode="auto">
          <a:xfrm>
            <a:off x="1208088" y="1697038"/>
            <a:ext cx="8420100" cy="1143000"/>
          </a:xfrm>
          <a:prstGeom prst="rect">
            <a:avLst/>
          </a:prstGeom>
          <a:noFill/>
          <a:ln w="9525">
            <a:noFill/>
            <a:miter lim="800000"/>
            <a:headEnd/>
            <a:tailEnd/>
          </a:ln>
        </p:spPr>
        <p:txBody>
          <a:bodyPr anchor="b"/>
          <a:lstStyle/>
          <a:p>
            <a:r>
              <a:rPr lang="en-US" altLang="ja-JP" sz="3600" b="1" dirty="0">
                <a:latin typeface="HGP創英角ｺﾞｼｯｸUB" pitchFamily="50" charset="-128"/>
                <a:ea typeface="HGP創英角ｺﾞｼｯｸUB" pitchFamily="50" charset="-128"/>
              </a:rPr>
              <a:t>JEITA</a:t>
            </a:r>
            <a:br>
              <a:rPr lang="en-US" altLang="ja-JP" sz="3600" dirty="0">
                <a:latin typeface="HGP創英角ｺﾞｼｯｸUB" pitchFamily="50" charset="-128"/>
                <a:ea typeface="HGP創英角ｺﾞｼｯｸUB" pitchFamily="50" charset="-128"/>
              </a:rPr>
            </a:br>
            <a:r>
              <a:rPr lang="ja-JP" altLang="en-US" sz="3600" dirty="0">
                <a:latin typeface="HGP創英角ｺﾞｼｯｸUB" pitchFamily="50" charset="-128"/>
                <a:ea typeface="HGP創英角ｺﾞｼｯｸUB" pitchFamily="50" charset="-128"/>
              </a:rPr>
              <a:t>ハンディターミナル専門委員会</a:t>
            </a:r>
          </a:p>
        </p:txBody>
      </p:sp>
      <p:sp>
        <p:nvSpPr>
          <p:cNvPr id="123907" name="Rectangle 5"/>
          <p:cNvSpPr>
            <a:spLocks noChangeArrowheads="1"/>
          </p:cNvSpPr>
          <p:nvPr/>
        </p:nvSpPr>
        <p:spPr bwMode="auto">
          <a:xfrm>
            <a:off x="1393825" y="3017838"/>
            <a:ext cx="6934200" cy="882650"/>
          </a:xfrm>
          <a:prstGeom prst="rect">
            <a:avLst/>
          </a:prstGeom>
          <a:noFill/>
          <a:ln w="9525">
            <a:noFill/>
            <a:miter lim="800000"/>
            <a:headEnd/>
            <a:tailEnd/>
          </a:ln>
        </p:spPr>
        <p:txBody>
          <a:bodyPr/>
          <a:lstStyle/>
          <a:p>
            <a:pPr algn="ctr">
              <a:spcBef>
                <a:spcPct val="20000"/>
              </a:spcBef>
              <a:buClr>
                <a:schemeClr val="folHlink"/>
              </a:buClr>
              <a:buSzPct val="60000"/>
              <a:buFont typeface="Wingdings" pitchFamily="2" charset="2"/>
              <a:buNone/>
            </a:pPr>
            <a:r>
              <a:rPr lang="en-US" altLang="ja-JP" sz="4000" dirty="0">
                <a:latin typeface="HGP創英角ｺﾞｼｯｸUB" pitchFamily="50" charset="-128"/>
                <a:ea typeface="HGP創英角ｺﾞｼｯｸUB" pitchFamily="50" charset="-128"/>
              </a:rPr>
              <a:t>2024</a:t>
            </a:r>
            <a:r>
              <a:rPr lang="ja-JP" altLang="en-US" sz="4000" dirty="0">
                <a:latin typeface="HGP創英角ｺﾞｼｯｸUB" pitchFamily="50" charset="-128"/>
                <a:ea typeface="HGP創英角ｺﾞｼｯｸUB" pitchFamily="50" charset="-128"/>
              </a:rPr>
              <a:t>年度活動報告</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30200" y="758825"/>
            <a:ext cx="9175750" cy="1933575"/>
          </a:xfrm>
          <a:prstGeom prst="rect">
            <a:avLst/>
          </a:prstGeom>
          <a:gradFill rotWithShape="1">
            <a:gsLst>
              <a:gs pos="0">
                <a:srgbClr val="99CCFF"/>
              </a:gs>
              <a:gs pos="50000">
                <a:srgbClr val="CCECFF"/>
              </a:gs>
              <a:gs pos="100000">
                <a:srgbClr val="99CCFF"/>
              </a:gs>
            </a:gsLst>
            <a:lin ang="5400000" scaled="1"/>
          </a:gra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dirty="0">
              <a:ea typeface="HGP創英角ｺﾞｼｯｸUB" pitchFamily="50" charset="-128"/>
            </a:endParaRPr>
          </a:p>
        </p:txBody>
      </p:sp>
      <p:sp>
        <p:nvSpPr>
          <p:cNvPr id="15362" name="Rectangle 3"/>
          <p:cNvSpPr>
            <a:spLocks noChangeArrowheads="1"/>
          </p:cNvSpPr>
          <p:nvPr/>
        </p:nvSpPr>
        <p:spPr bwMode="auto">
          <a:xfrm>
            <a:off x="522288" y="1077913"/>
            <a:ext cx="8270875" cy="519112"/>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１．ハンディターミナルの定義　～　カテゴリーの説明</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344488" y="-19050"/>
            <a:ext cx="7954962" cy="519113"/>
          </a:xfrm>
        </p:spPr>
        <p:txBody>
          <a:bodyPr wrap="square">
            <a:spAutoFit/>
          </a:bodyPr>
          <a:lstStyle/>
          <a:p>
            <a:pPr eaLnBrk="1" hangingPunct="1"/>
            <a:r>
              <a:rPr lang="ja-JP" altLang="en-US" sz="2800" b="0">
                <a:solidFill>
                  <a:schemeClr val="tx1"/>
                </a:solidFill>
                <a:latin typeface="ＭＳ Ｐゴシック" charset="-128"/>
                <a:ea typeface="HGP創英角ｺﾞｼｯｸUB" pitchFamily="50" charset="-128"/>
              </a:rPr>
              <a:t>１．１．　ハンディターミナルの定義</a:t>
            </a:r>
          </a:p>
        </p:txBody>
      </p:sp>
      <p:sp>
        <p:nvSpPr>
          <p:cNvPr id="17410" name="Rectangle 4"/>
          <p:cNvSpPr>
            <a:spLocks noGrp="1" noChangeArrowheads="1"/>
          </p:cNvSpPr>
          <p:nvPr>
            <p:ph type="body" idx="1"/>
          </p:nvPr>
        </p:nvSpPr>
        <p:spPr bwMode="auto">
          <a:xfrm>
            <a:off x="1320800" y="1139825"/>
            <a:ext cx="8213725" cy="457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 typeface="Wingdings" pitchFamily="2" charset="2"/>
              <a:buNone/>
            </a:pPr>
            <a:r>
              <a:rPr lang="ja-JP" altLang="en-US" sz="2800" u="sng" dirty="0">
                <a:solidFill>
                  <a:srgbClr val="0033CC"/>
                </a:solidFill>
                <a:ea typeface="HGP創英角ｺﾞｼｯｸUB" pitchFamily="50" charset="-128"/>
              </a:rPr>
              <a:t>業務用</a:t>
            </a:r>
            <a:r>
              <a:rPr lang="ja-JP" altLang="en-US" sz="2800" dirty="0">
                <a:ea typeface="HGP創英角ｺﾞｼｯｸUB" pitchFamily="50" charset="-128"/>
              </a:rPr>
              <a:t>の</a:t>
            </a:r>
            <a:r>
              <a:rPr lang="ja-JP" altLang="en-US" sz="2800" u="sng" dirty="0">
                <a:solidFill>
                  <a:srgbClr val="0033CC"/>
                </a:solidFill>
                <a:ea typeface="HGP創英角ｺﾞｼｯｸUB" pitchFamily="50" charset="-128"/>
              </a:rPr>
              <a:t>データ入力端末</a:t>
            </a:r>
            <a:r>
              <a:rPr lang="ja-JP" altLang="en-US" sz="2800" dirty="0">
                <a:ea typeface="HGP創英角ｺﾞｼｯｸUB" pitchFamily="50" charset="-128"/>
              </a:rPr>
              <a:t>であるもの</a:t>
            </a:r>
          </a:p>
        </p:txBody>
      </p:sp>
      <p:sp>
        <p:nvSpPr>
          <p:cNvPr id="11268" name="Oval 5"/>
          <p:cNvSpPr>
            <a:spLocks noChangeArrowheads="1"/>
          </p:cNvSpPr>
          <p:nvPr/>
        </p:nvSpPr>
        <p:spPr bwMode="auto">
          <a:xfrm>
            <a:off x="412750" y="987425"/>
            <a:ext cx="742950" cy="685800"/>
          </a:xfrm>
          <a:prstGeom prst="ellipse">
            <a:avLst/>
          </a:prstGeom>
          <a:solidFill>
            <a:schemeClr val="tx2"/>
          </a:solidFill>
          <a:ln w="9525">
            <a:solidFill>
              <a:schemeClr val="tx1"/>
            </a:solidFill>
            <a:round/>
            <a:headEnd/>
            <a:tailEnd/>
          </a:ln>
          <a:effectLst>
            <a:outerShdw dist="107763" dir="2700000" algn="ctr" rotWithShape="0">
              <a:schemeClr val="bg2">
                <a:alpha val="50000"/>
              </a:schemeClr>
            </a:outerShdw>
          </a:effectLst>
        </p:spPr>
        <p:txBody>
          <a:bodyPr wrap="none"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defRPr/>
            </a:pPr>
            <a:r>
              <a:rPr lang="ja-JP" altLang="en-US" sz="2800" dirty="0">
                <a:solidFill>
                  <a:schemeClr val="bg1"/>
                </a:solidFill>
                <a:ea typeface="HGP創英角ｺﾞｼｯｸUB" pitchFamily="50" charset="-128"/>
              </a:rPr>
              <a:t>１</a:t>
            </a:r>
          </a:p>
        </p:txBody>
      </p:sp>
      <p:sp>
        <p:nvSpPr>
          <p:cNvPr id="11269" name="Oval 6"/>
          <p:cNvSpPr>
            <a:spLocks noChangeArrowheads="1"/>
          </p:cNvSpPr>
          <p:nvPr/>
        </p:nvSpPr>
        <p:spPr bwMode="auto">
          <a:xfrm>
            <a:off x="412750" y="2206625"/>
            <a:ext cx="742950" cy="685800"/>
          </a:xfrm>
          <a:prstGeom prst="ellipse">
            <a:avLst/>
          </a:prstGeom>
          <a:solidFill>
            <a:schemeClr val="tx2"/>
          </a:solidFill>
          <a:ln w="9525">
            <a:solidFill>
              <a:schemeClr val="tx1"/>
            </a:solidFill>
            <a:round/>
            <a:headEnd/>
            <a:tailEnd/>
          </a:ln>
          <a:effectLst>
            <a:outerShdw dist="107763" dir="2700000" algn="ctr" rotWithShape="0">
              <a:schemeClr val="bg2">
                <a:alpha val="50000"/>
              </a:schemeClr>
            </a:outerShdw>
          </a:effectLst>
        </p:spPr>
        <p:txBody>
          <a:bodyPr wrap="none"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defRPr/>
            </a:pPr>
            <a:r>
              <a:rPr lang="ja-JP" altLang="en-US" sz="2800" dirty="0">
                <a:solidFill>
                  <a:schemeClr val="bg1"/>
                </a:solidFill>
                <a:ea typeface="HGP創英角ｺﾞｼｯｸUB" pitchFamily="50" charset="-128"/>
              </a:rPr>
              <a:t>２</a:t>
            </a:r>
          </a:p>
        </p:txBody>
      </p:sp>
      <p:sp>
        <p:nvSpPr>
          <p:cNvPr id="17413" name="Rectangle 7"/>
          <p:cNvSpPr>
            <a:spLocks noChangeArrowheads="1"/>
          </p:cNvSpPr>
          <p:nvPr/>
        </p:nvSpPr>
        <p:spPr bwMode="auto">
          <a:xfrm>
            <a:off x="1320800" y="2206625"/>
            <a:ext cx="8172450" cy="990600"/>
          </a:xfrm>
          <a:prstGeom prst="rect">
            <a:avLst/>
          </a:prstGeom>
          <a:noFill/>
          <a:ln w="9525">
            <a:noFill/>
            <a:miter lim="800000"/>
            <a:headEnd/>
            <a:tailEnd/>
          </a:ln>
        </p:spPr>
        <p:txBody>
          <a:bodyPr/>
          <a:lstStyle/>
          <a:p>
            <a:pPr marL="342900" indent="-342900">
              <a:lnSpc>
                <a:spcPct val="90000"/>
              </a:lnSpc>
              <a:spcBef>
                <a:spcPct val="20000"/>
              </a:spcBef>
              <a:buClr>
                <a:schemeClr val="accent1"/>
              </a:buClr>
            </a:pPr>
            <a:r>
              <a:rPr lang="ja-JP" altLang="en-US" sz="2800" u="sng" dirty="0">
                <a:solidFill>
                  <a:srgbClr val="0033CC"/>
                </a:solidFill>
                <a:latin typeface="Tahoma" pitchFamily="34" charset="0"/>
                <a:ea typeface="HGP創英角ｺﾞｼｯｸUB" pitchFamily="50" charset="-128"/>
              </a:rPr>
              <a:t>アプリケーションプログラム</a:t>
            </a:r>
            <a:r>
              <a:rPr lang="ja-JP" altLang="en-US" sz="2800" dirty="0">
                <a:latin typeface="Tahoma" pitchFamily="34" charset="0"/>
                <a:ea typeface="HGP創英角ｺﾞｼｯｸUB" pitchFamily="50" charset="-128"/>
              </a:rPr>
              <a:t>が別の</a:t>
            </a:r>
            <a:r>
              <a:rPr lang="ja-JP" altLang="en-US" sz="2800" u="sng" dirty="0">
                <a:solidFill>
                  <a:srgbClr val="0033CC"/>
                </a:solidFill>
                <a:latin typeface="Tahoma" pitchFamily="34" charset="0"/>
                <a:ea typeface="HGP創英角ｺﾞｼｯｸUB" pitchFamily="50" charset="-128"/>
              </a:rPr>
              <a:t>ツールで開発</a:t>
            </a:r>
            <a:r>
              <a:rPr lang="ja-JP" altLang="en-US" sz="2800" dirty="0">
                <a:latin typeface="Tahoma" pitchFamily="34" charset="0"/>
                <a:ea typeface="HGP創英角ｺﾞｼｯｸUB" pitchFamily="50" charset="-128"/>
              </a:rPr>
              <a:t>され、</a:t>
            </a:r>
            <a:r>
              <a:rPr lang="ja-JP" altLang="en-US" sz="2800" u="sng" dirty="0">
                <a:solidFill>
                  <a:srgbClr val="0033CC"/>
                </a:solidFill>
                <a:latin typeface="Tahoma" pitchFamily="34" charset="0"/>
                <a:ea typeface="HGP創英角ｺﾞｼｯｸUB" pitchFamily="50" charset="-128"/>
              </a:rPr>
              <a:t>ロードすることで動作可能な</a:t>
            </a:r>
            <a:r>
              <a:rPr lang="ja-JP" altLang="en-US" sz="2800" dirty="0">
                <a:latin typeface="Tahoma" pitchFamily="34" charset="0"/>
                <a:ea typeface="HGP創英角ｺﾞｼｯｸUB" pitchFamily="50" charset="-128"/>
              </a:rPr>
              <a:t>もの</a:t>
            </a:r>
          </a:p>
        </p:txBody>
      </p:sp>
      <p:sp>
        <p:nvSpPr>
          <p:cNvPr id="11271" name="Oval 8"/>
          <p:cNvSpPr>
            <a:spLocks noChangeArrowheads="1"/>
          </p:cNvSpPr>
          <p:nvPr/>
        </p:nvSpPr>
        <p:spPr bwMode="auto">
          <a:xfrm>
            <a:off x="412750" y="3425825"/>
            <a:ext cx="742950" cy="685800"/>
          </a:xfrm>
          <a:prstGeom prst="ellipse">
            <a:avLst/>
          </a:prstGeom>
          <a:solidFill>
            <a:schemeClr val="tx2"/>
          </a:solidFill>
          <a:ln w="9525">
            <a:solidFill>
              <a:schemeClr val="tx1"/>
            </a:solidFill>
            <a:round/>
            <a:headEnd/>
            <a:tailEnd/>
          </a:ln>
          <a:effectLst>
            <a:outerShdw dist="107763" dir="2700000" algn="ctr" rotWithShape="0">
              <a:schemeClr val="bg2">
                <a:alpha val="50000"/>
              </a:schemeClr>
            </a:outerShdw>
          </a:effectLst>
        </p:spPr>
        <p:txBody>
          <a:bodyPr wrap="none"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defRPr/>
            </a:pPr>
            <a:r>
              <a:rPr lang="ja-JP" altLang="en-US" sz="2800" dirty="0">
                <a:solidFill>
                  <a:schemeClr val="bg1"/>
                </a:solidFill>
                <a:ea typeface="HGP創英角ｺﾞｼｯｸUB" pitchFamily="50" charset="-128"/>
              </a:rPr>
              <a:t>３</a:t>
            </a:r>
          </a:p>
        </p:txBody>
      </p:sp>
      <p:sp>
        <p:nvSpPr>
          <p:cNvPr id="17415" name="Rectangle 9"/>
          <p:cNvSpPr>
            <a:spLocks noChangeArrowheads="1"/>
          </p:cNvSpPr>
          <p:nvPr/>
        </p:nvSpPr>
        <p:spPr bwMode="auto">
          <a:xfrm>
            <a:off x="1320800" y="3502025"/>
            <a:ext cx="8172450" cy="609600"/>
          </a:xfrm>
          <a:prstGeom prst="rect">
            <a:avLst/>
          </a:prstGeom>
          <a:noFill/>
          <a:ln w="9525">
            <a:noFill/>
            <a:miter lim="800000"/>
            <a:headEnd/>
            <a:tailEnd/>
          </a:ln>
        </p:spPr>
        <p:txBody>
          <a:bodyPr/>
          <a:lstStyle/>
          <a:p>
            <a:pPr marL="342900" indent="-342900">
              <a:lnSpc>
                <a:spcPct val="90000"/>
              </a:lnSpc>
              <a:spcBef>
                <a:spcPct val="20000"/>
              </a:spcBef>
              <a:buClr>
                <a:schemeClr val="accent1"/>
              </a:buClr>
            </a:pPr>
            <a:r>
              <a:rPr lang="ja-JP" altLang="en-US" sz="2800" u="sng" dirty="0">
                <a:solidFill>
                  <a:srgbClr val="0033CC"/>
                </a:solidFill>
                <a:latin typeface="Tahoma" pitchFamily="34" charset="0"/>
                <a:ea typeface="HGP創英角ｺﾞｼｯｸUB" pitchFamily="50" charset="-128"/>
              </a:rPr>
              <a:t>バッテリー駆動</a:t>
            </a:r>
            <a:r>
              <a:rPr lang="ja-JP" altLang="en-US" sz="2800" dirty="0">
                <a:latin typeface="Tahoma" pitchFamily="34" charset="0"/>
                <a:ea typeface="HGP創英角ｺﾞｼｯｸUB" pitchFamily="50" charset="-128"/>
              </a:rPr>
              <a:t>であるもの</a:t>
            </a:r>
          </a:p>
        </p:txBody>
      </p:sp>
      <p:sp>
        <p:nvSpPr>
          <p:cNvPr id="11273" name="Oval 10"/>
          <p:cNvSpPr>
            <a:spLocks noChangeArrowheads="1"/>
          </p:cNvSpPr>
          <p:nvPr/>
        </p:nvSpPr>
        <p:spPr bwMode="auto">
          <a:xfrm>
            <a:off x="450850" y="4594225"/>
            <a:ext cx="742950" cy="685800"/>
          </a:xfrm>
          <a:prstGeom prst="ellipse">
            <a:avLst/>
          </a:prstGeom>
          <a:solidFill>
            <a:schemeClr val="tx2"/>
          </a:solidFill>
          <a:ln w="9525">
            <a:solidFill>
              <a:schemeClr val="tx1"/>
            </a:solidFill>
            <a:round/>
            <a:headEnd/>
            <a:tailEnd/>
          </a:ln>
          <a:effectLst>
            <a:outerShdw dist="107763" dir="2700000" algn="ctr" rotWithShape="0">
              <a:schemeClr val="bg2">
                <a:alpha val="50000"/>
              </a:schemeClr>
            </a:outerShdw>
          </a:effectLst>
        </p:spPr>
        <p:txBody>
          <a:bodyPr wrap="none"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defRPr/>
            </a:pPr>
            <a:r>
              <a:rPr lang="ja-JP" altLang="en-US" sz="2800" dirty="0">
                <a:solidFill>
                  <a:schemeClr val="bg1"/>
                </a:solidFill>
                <a:ea typeface="HGP創英角ｺﾞｼｯｸUB" pitchFamily="50" charset="-128"/>
              </a:rPr>
              <a:t>４</a:t>
            </a:r>
          </a:p>
        </p:txBody>
      </p:sp>
      <p:sp>
        <p:nvSpPr>
          <p:cNvPr id="17417" name="Rectangle 11"/>
          <p:cNvSpPr>
            <a:spLocks noChangeArrowheads="1"/>
          </p:cNvSpPr>
          <p:nvPr/>
        </p:nvSpPr>
        <p:spPr bwMode="auto">
          <a:xfrm>
            <a:off x="1397000" y="4721225"/>
            <a:ext cx="8172450" cy="609600"/>
          </a:xfrm>
          <a:prstGeom prst="rect">
            <a:avLst/>
          </a:prstGeom>
          <a:noFill/>
          <a:ln w="9525">
            <a:noFill/>
            <a:miter lim="800000"/>
            <a:headEnd/>
            <a:tailEnd/>
          </a:ln>
        </p:spPr>
        <p:txBody>
          <a:bodyPr/>
          <a:lstStyle/>
          <a:p>
            <a:pPr marL="342900" indent="-342900">
              <a:lnSpc>
                <a:spcPct val="90000"/>
              </a:lnSpc>
              <a:spcBef>
                <a:spcPct val="20000"/>
              </a:spcBef>
              <a:buClr>
                <a:schemeClr val="accent1"/>
              </a:buClr>
            </a:pPr>
            <a:r>
              <a:rPr lang="ja-JP" altLang="en-US" sz="2800" u="sng" dirty="0">
                <a:solidFill>
                  <a:srgbClr val="0033CC"/>
                </a:solidFill>
                <a:latin typeface="Tahoma" pitchFamily="34" charset="0"/>
                <a:ea typeface="HGP創英角ｺﾞｼｯｸUB" pitchFamily="50" charset="-128"/>
              </a:rPr>
              <a:t>手に持って操作する</a:t>
            </a:r>
            <a:r>
              <a:rPr lang="ja-JP" altLang="en-US" sz="2800" dirty="0">
                <a:latin typeface="Tahoma" pitchFamily="34" charset="0"/>
                <a:ea typeface="HGP創英角ｺﾞｼｯｸUB" pitchFamily="50" charset="-128"/>
              </a:rPr>
              <a:t>もの</a:t>
            </a:r>
          </a:p>
        </p:txBody>
      </p:sp>
      <p:sp>
        <p:nvSpPr>
          <p:cNvPr id="17418" name="Rectangle 12"/>
          <p:cNvSpPr>
            <a:spLocks noChangeArrowheads="1"/>
          </p:cNvSpPr>
          <p:nvPr/>
        </p:nvSpPr>
        <p:spPr bwMode="auto">
          <a:xfrm>
            <a:off x="1878013" y="5670550"/>
            <a:ext cx="7761287" cy="304800"/>
          </a:xfrm>
          <a:prstGeom prst="rect">
            <a:avLst/>
          </a:prstGeom>
          <a:noFill/>
          <a:ln w="9525">
            <a:noFill/>
            <a:miter lim="800000"/>
            <a:headEnd/>
            <a:tailEnd/>
          </a:ln>
        </p:spPr>
        <p:txBody>
          <a:bodyPr/>
          <a:lstStyle/>
          <a:p>
            <a:pPr marL="342900" indent="-342900">
              <a:lnSpc>
                <a:spcPct val="90000"/>
              </a:lnSpc>
              <a:spcBef>
                <a:spcPct val="20000"/>
              </a:spcBef>
              <a:buClr>
                <a:schemeClr val="accent1"/>
              </a:buClr>
            </a:pPr>
            <a:r>
              <a:rPr lang="ja-JP" altLang="en-US" sz="2000" dirty="0">
                <a:latin typeface="Tahoma" pitchFamily="34" charset="0"/>
                <a:ea typeface="HGP創英角ｺﾞｼｯｸUB" pitchFamily="50" charset="-128"/>
              </a:rPr>
              <a:t>（注）タブレット端末、スマートフォンなどは除く</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 name="Rectangle 2"/>
          <p:cNvSpPr>
            <a:spLocks noGrp="1" noChangeArrowheads="1"/>
          </p:cNvSpPr>
          <p:nvPr>
            <p:ph type="title"/>
          </p:nvPr>
        </p:nvSpPr>
        <p:spPr>
          <a:xfrm>
            <a:off x="341313" y="-7938"/>
            <a:ext cx="8248650" cy="519113"/>
          </a:xfrm>
        </p:spPr>
        <p:txBody>
          <a:bodyPr wrap="square">
            <a:spAutoFit/>
          </a:bodyPr>
          <a:lstStyle/>
          <a:p>
            <a:pPr eaLnBrk="1" hangingPunct="1"/>
            <a:r>
              <a:rPr lang="ja-JP" altLang="en-US" sz="2800" b="0" dirty="0">
                <a:solidFill>
                  <a:schemeClr val="tx1"/>
                </a:solidFill>
                <a:latin typeface="HGP創英角ｺﾞｼｯｸUB" pitchFamily="50" charset="-128"/>
                <a:ea typeface="HGP創英角ｺﾞｼｯｸUB" pitchFamily="50" charset="-128"/>
              </a:rPr>
              <a:t>１．２．　ハンディターミナルの種類（カテゴリー）</a:t>
            </a:r>
          </a:p>
        </p:txBody>
      </p:sp>
      <p:sp>
        <p:nvSpPr>
          <p:cNvPr id="12483" name="Rectangle 3"/>
          <p:cNvSpPr>
            <a:spLocks noGrp="1" noChangeArrowheads="1"/>
          </p:cNvSpPr>
          <p:nvPr>
            <p:ph type="body" idx="1"/>
          </p:nvPr>
        </p:nvSpPr>
        <p:spPr bwMode="auto">
          <a:xfrm>
            <a:off x="288925" y="711200"/>
            <a:ext cx="6273800" cy="457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 typeface="Wingdings" pitchFamily="2" charset="2"/>
              <a:buNone/>
            </a:pPr>
            <a:r>
              <a:rPr lang="ja-JP" altLang="en-US" sz="2800" dirty="0">
                <a:latin typeface="HGP創英角ｺﾞｼｯｸUB" pitchFamily="50" charset="-128"/>
                <a:ea typeface="HGP創英角ｺﾞｼｯｸUB" pitchFamily="50" charset="-128"/>
              </a:rPr>
              <a:t>スキャナー一体型</a:t>
            </a:r>
            <a:r>
              <a:rPr lang="ja-JP" altLang="en-US" sz="2800" dirty="0">
                <a:solidFill>
                  <a:schemeClr val="hlink"/>
                </a:solidFill>
                <a:latin typeface="HGP創英角ｺﾞｼｯｸUB" pitchFamily="50" charset="-128"/>
                <a:ea typeface="HGP創英角ｺﾞｼｯｸUB" pitchFamily="50" charset="-128"/>
              </a:rPr>
              <a:t>～バーコードを読む</a:t>
            </a:r>
          </a:p>
        </p:txBody>
      </p:sp>
      <p:sp>
        <p:nvSpPr>
          <p:cNvPr id="12484" name="Rectangle 4"/>
          <p:cNvSpPr>
            <a:spLocks noChangeArrowheads="1"/>
          </p:cNvSpPr>
          <p:nvPr/>
        </p:nvSpPr>
        <p:spPr bwMode="auto">
          <a:xfrm>
            <a:off x="392113" y="1231232"/>
            <a:ext cx="8172450" cy="1066800"/>
          </a:xfrm>
          <a:prstGeom prst="rect">
            <a:avLst/>
          </a:prstGeom>
          <a:noFill/>
          <a:ln w="9525">
            <a:noFill/>
            <a:miter lim="800000"/>
            <a:headEnd/>
            <a:tailEnd/>
          </a:ln>
        </p:spPr>
        <p:txBody>
          <a:bodyPr/>
          <a:lstStyle/>
          <a:p>
            <a:pPr marL="342900" indent="-342900">
              <a:lnSpc>
                <a:spcPct val="90000"/>
              </a:lnSpc>
              <a:spcBef>
                <a:spcPct val="20000"/>
              </a:spcBef>
              <a:buClr>
                <a:schemeClr val="accent1"/>
              </a:buClr>
            </a:pPr>
            <a:r>
              <a:rPr lang="ja-JP" altLang="en-US" sz="2000" dirty="0">
                <a:latin typeface="HGP創英角ｺﾞｼｯｸUB" pitchFamily="50" charset="-128"/>
                <a:ea typeface="HGP創英角ｺﾞｼｯｸUB" pitchFamily="50" charset="-128"/>
              </a:rPr>
              <a:t>バーコードを読みとることができるスキャナー部が</a:t>
            </a:r>
          </a:p>
          <a:p>
            <a:pPr marL="342900" indent="-342900">
              <a:lnSpc>
                <a:spcPct val="90000"/>
              </a:lnSpc>
              <a:spcBef>
                <a:spcPct val="20000"/>
              </a:spcBef>
              <a:buClr>
                <a:schemeClr val="accent1"/>
              </a:buClr>
            </a:pPr>
            <a:r>
              <a:rPr lang="ja-JP" altLang="en-US" sz="2000" dirty="0">
                <a:latin typeface="HGP創英角ｺﾞｼｯｸUB" pitchFamily="50" charset="-128"/>
                <a:ea typeface="HGP創英角ｺﾞｼｯｸUB" pitchFamily="50" charset="-128"/>
              </a:rPr>
              <a:t>本体に組み込まれている端末</a:t>
            </a:r>
          </a:p>
          <a:p>
            <a:pPr marL="342900" indent="-342900">
              <a:lnSpc>
                <a:spcPct val="90000"/>
              </a:lnSpc>
              <a:spcBef>
                <a:spcPct val="20000"/>
              </a:spcBef>
              <a:buClr>
                <a:schemeClr val="accent1"/>
              </a:buClr>
            </a:pPr>
            <a:r>
              <a:rPr lang="ja-JP" altLang="en-US" sz="2000" dirty="0">
                <a:latin typeface="HGP創英角ｺﾞｼｯｸUB" pitchFamily="50" charset="-128"/>
                <a:ea typeface="HGP創英角ｺﾞｼｯｸUB" pitchFamily="50" charset="-128"/>
              </a:rPr>
              <a:t>画面の大小の違いで</a:t>
            </a:r>
            <a:r>
              <a:rPr lang="ja-JP" altLang="en-US" sz="2000" dirty="0">
                <a:solidFill>
                  <a:schemeClr val="folHlink"/>
                </a:solidFill>
                <a:latin typeface="HGP創英角ｺﾞｼｯｸUB" pitchFamily="50" charset="-128"/>
                <a:ea typeface="HGP創英角ｺﾞｼｯｸUB" pitchFamily="50" charset="-128"/>
              </a:rPr>
              <a:t>グリップ型</a:t>
            </a:r>
            <a:r>
              <a:rPr lang="ja-JP" altLang="en-US" sz="2000" dirty="0">
                <a:latin typeface="HGP創英角ｺﾞｼｯｸUB" pitchFamily="50" charset="-128"/>
                <a:ea typeface="HGP創英角ｺﾞｼｯｸUB" pitchFamily="50" charset="-128"/>
              </a:rPr>
              <a:t>と</a:t>
            </a:r>
            <a:r>
              <a:rPr lang="en-US" altLang="ja-JP" sz="2000" dirty="0">
                <a:solidFill>
                  <a:schemeClr val="folHlink"/>
                </a:solidFill>
                <a:latin typeface="HGP創英角ｺﾞｼｯｸUB" pitchFamily="50" charset="-128"/>
                <a:ea typeface="HGP創英角ｺﾞｼｯｸUB" pitchFamily="50" charset="-128"/>
              </a:rPr>
              <a:t>PDA</a:t>
            </a:r>
            <a:r>
              <a:rPr lang="ja-JP" altLang="en-US" sz="2000" dirty="0">
                <a:solidFill>
                  <a:schemeClr val="folHlink"/>
                </a:solidFill>
                <a:latin typeface="HGP創英角ｺﾞｼｯｸUB" pitchFamily="50" charset="-128"/>
                <a:ea typeface="HGP創英角ｺﾞｼｯｸUB" pitchFamily="50" charset="-128"/>
              </a:rPr>
              <a:t>型</a:t>
            </a:r>
            <a:r>
              <a:rPr lang="ja-JP" altLang="en-US" sz="2000" dirty="0">
                <a:latin typeface="HGP創英角ｺﾞｼｯｸUB" pitchFamily="50" charset="-128"/>
                <a:ea typeface="HGP創英角ｺﾞｼｯｸUB" pitchFamily="50" charset="-128"/>
              </a:rPr>
              <a:t>の</a:t>
            </a:r>
            <a:r>
              <a:rPr lang="ja-JP" altLang="en-US" sz="2000" dirty="0">
                <a:solidFill>
                  <a:schemeClr val="folHlink"/>
                </a:solidFill>
                <a:latin typeface="HGP創英角ｺﾞｼｯｸUB" pitchFamily="50" charset="-128"/>
                <a:ea typeface="HGP創英角ｺﾞｼｯｸUB" pitchFamily="50" charset="-128"/>
              </a:rPr>
              <a:t>２種類がある</a:t>
            </a:r>
          </a:p>
        </p:txBody>
      </p:sp>
      <p:sp>
        <p:nvSpPr>
          <p:cNvPr id="12485" name="Rectangle 5"/>
          <p:cNvSpPr>
            <a:spLocks noChangeArrowheads="1"/>
          </p:cNvSpPr>
          <p:nvPr/>
        </p:nvSpPr>
        <p:spPr bwMode="auto">
          <a:xfrm>
            <a:off x="242888" y="2505244"/>
            <a:ext cx="6754812" cy="609600"/>
          </a:xfrm>
          <a:prstGeom prst="rect">
            <a:avLst/>
          </a:prstGeom>
          <a:noFill/>
          <a:ln w="9525">
            <a:noFill/>
            <a:miter lim="800000"/>
            <a:headEnd/>
            <a:tailEnd/>
          </a:ln>
        </p:spPr>
        <p:txBody>
          <a:bodyPr/>
          <a:lstStyle/>
          <a:p>
            <a:pPr marL="342900" indent="-342900">
              <a:lnSpc>
                <a:spcPct val="90000"/>
              </a:lnSpc>
              <a:spcBef>
                <a:spcPct val="20000"/>
              </a:spcBef>
              <a:buClr>
                <a:schemeClr val="accent1"/>
              </a:buClr>
            </a:pPr>
            <a:r>
              <a:rPr lang="ja-JP" altLang="en-US" sz="2800" dirty="0">
                <a:latin typeface="HGP創英角ｺﾞｼｯｸUB" pitchFamily="50" charset="-128"/>
                <a:ea typeface="HGP創英角ｺﾞｼｯｸUB" pitchFamily="50" charset="-128"/>
              </a:rPr>
              <a:t>標準型</a:t>
            </a:r>
            <a:r>
              <a:rPr lang="ja-JP" altLang="en-US" sz="2800" dirty="0">
                <a:solidFill>
                  <a:schemeClr val="hlink"/>
                </a:solidFill>
                <a:latin typeface="HGP創英角ｺﾞｼｯｸUB" pitchFamily="50" charset="-128"/>
                <a:ea typeface="HGP創英角ｺﾞｼｯｸUB" pitchFamily="50" charset="-128"/>
              </a:rPr>
              <a:t>～印刷する、データを入力する</a:t>
            </a:r>
          </a:p>
        </p:txBody>
      </p:sp>
      <p:sp>
        <p:nvSpPr>
          <p:cNvPr id="12486" name="Rectangle 6"/>
          <p:cNvSpPr>
            <a:spLocks noChangeArrowheads="1"/>
          </p:cNvSpPr>
          <p:nvPr/>
        </p:nvSpPr>
        <p:spPr bwMode="auto">
          <a:xfrm>
            <a:off x="495300" y="3040648"/>
            <a:ext cx="8172450" cy="1130300"/>
          </a:xfrm>
          <a:prstGeom prst="rect">
            <a:avLst/>
          </a:prstGeom>
          <a:noFill/>
          <a:ln w="9525">
            <a:noFill/>
            <a:miter lim="800000"/>
            <a:headEnd/>
            <a:tailEnd/>
          </a:ln>
        </p:spPr>
        <p:txBody>
          <a:bodyPr/>
          <a:lstStyle/>
          <a:p>
            <a:pPr marL="342900" indent="-342900">
              <a:lnSpc>
                <a:spcPct val="90000"/>
              </a:lnSpc>
              <a:spcBef>
                <a:spcPct val="20000"/>
              </a:spcBef>
              <a:buClr>
                <a:schemeClr val="accent1"/>
              </a:buClr>
            </a:pPr>
            <a:r>
              <a:rPr lang="ja-JP" altLang="en-US" sz="2000" dirty="0">
                <a:latin typeface="HGP創英角ｺﾞｼｯｸUB" pitchFamily="50" charset="-128"/>
                <a:ea typeface="HGP創英角ｺﾞｼｯｸUB" pitchFamily="50" charset="-128"/>
              </a:rPr>
              <a:t>プリンター一体型のもの、または</a:t>
            </a:r>
          </a:p>
          <a:p>
            <a:pPr marL="342900" indent="-342900">
              <a:lnSpc>
                <a:spcPct val="90000"/>
              </a:lnSpc>
              <a:spcBef>
                <a:spcPct val="20000"/>
              </a:spcBef>
              <a:buClr>
                <a:schemeClr val="accent1"/>
              </a:buClr>
            </a:pPr>
            <a:r>
              <a:rPr lang="ja-JP" altLang="en-US" sz="2000" dirty="0">
                <a:latin typeface="HGP創英角ｺﾞｼｯｸUB" pitchFamily="50" charset="-128"/>
                <a:ea typeface="HGP創英角ｺﾞｼｯｸUB" pitchFamily="50" charset="-128"/>
              </a:rPr>
              <a:t>上記</a:t>
            </a:r>
            <a:r>
              <a:rPr lang="en-US" altLang="ja-JP" sz="2000" dirty="0">
                <a:latin typeface="HGP創英角ｺﾞｼｯｸUB" pitchFamily="50" charset="-128"/>
                <a:ea typeface="HGP創英角ｺﾞｼｯｸUB" pitchFamily="50" charset="-128"/>
              </a:rPr>
              <a:t>PDA</a:t>
            </a:r>
            <a:r>
              <a:rPr lang="ja-JP" altLang="en-US" sz="2000" dirty="0">
                <a:latin typeface="HGP創英角ｺﾞｼｯｸUB" pitchFamily="50" charset="-128"/>
                <a:ea typeface="HGP創英角ｺﾞｼｯｸUB" pitchFamily="50" charset="-128"/>
              </a:rPr>
              <a:t>型のうち、スキャナー非搭載のモデル</a:t>
            </a:r>
          </a:p>
        </p:txBody>
      </p:sp>
      <p:sp>
        <p:nvSpPr>
          <p:cNvPr id="12487" name="Rectangle 7"/>
          <p:cNvSpPr>
            <a:spLocks noChangeArrowheads="1"/>
          </p:cNvSpPr>
          <p:nvPr/>
        </p:nvSpPr>
        <p:spPr bwMode="auto">
          <a:xfrm>
            <a:off x="247650" y="4155399"/>
            <a:ext cx="4375150" cy="609600"/>
          </a:xfrm>
          <a:prstGeom prst="rect">
            <a:avLst/>
          </a:prstGeom>
          <a:noFill/>
          <a:ln w="9525">
            <a:noFill/>
            <a:miter lim="800000"/>
            <a:headEnd/>
            <a:tailEnd/>
          </a:ln>
        </p:spPr>
        <p:txBody>
          <a:bodyPr/>
          <a:lstStyle/>
          <a:p>
            <a:pPr marL="342900" indent="-342900">
              <a:lnSpc>
                <a:spcPct val="90000"/>
              </a:lnSpc>
              <a:spcBef>
                <a:spcPct val="20000"/>
              </a:spcBef>
              <a:buClr>
                <a:schemeClr val="accent1"/>
              </a:buClr>
            </a:pPr>
            <a:r>
              <a:rPr lang="ja-JP" altLang="en-US" sz="2800" dirty="0">
                <a:latin typeface="HGP創英角ｺﾞｼｯｸUB" pitchFamily="50" charset="-128"/>
                <a:ea typeface="HGP創英角ｺﾞｼｯｸUB" pitchFamily="50" charset="-128"/>
              </a:rPr>
              <a:t>ノートパッド型</a:t>
            </a:r>
            <a:r>
              <a:rPr lang="ja-JP" altLang="en-US" sz="2800" dirty="0">
                <a:solidFill>
                  <a:schemeClr val="hlink"/>
                </a:solidFill>
                <a:latin typeface="HGP創英角ｺﾞｼｯｸUB" pitchFamily="50" charset="-128"/>
                <a:ea typeface="HGP創英角ｺﾞｼｯｸUB" pitchFamily="50" charset="-128"/>
              </a:rPr>
              <a:t>～情報を見る</a:t>
            </a:r>
          </a:p>
        </p:txBody>
      </p:sp>
      <p:sp>
        <p:nvSpPr>
          <p:cNvPr id="12488" name="Rectangle 8"/>
          <p:cNvSpPr>
            <a:spLocks noChangeArrowheads="1"/>
          </p:cNvSpPr>
          <p:nvPr/>
        </p:nvSpPr>
        <p:spPr bwMode="auto">
          <a:xfrm>
            <a:off x="604838" y="4605913"/>
            <a:ext cx="8172450" cy="914400"/>
          </a:xfrm>
          <a:prstGeom prst="rect">
            <a:avLst/>
          </a:prstGeom>
          <a:noFill/>
          <a:ln w="9525">
            <a:noFill/>
            <a:miter lim="800000"/>
            <a:headEnd/>
            <a:tailEnd/>
          </a:ln>
        </p:spPr>
        <p:txBody>
          <a:bodyPr/>
          <a:lstStyle/>
          <a:p>
            <a:pPr marL="342900" indent="-342900">
              <a:lnSpc>
                <a:spcPct val="90000"/>
              </a:lnSpc>
              <a:spcBef>
                <a:spcPct val="20000"/>
              </a:spcBef>
              <a:buClr>
                <a:schemeClr val="accent1"/>
              </a:buClr>
            </a:pPr>
            <a:r>
              <a:rPr lang="ja-JP" altLang="en-US" sz="2000" dirty="0">
                <a:latin typeface="HGP創英角ｺﾞｼｯｸUB" pitchFamily="50" charset="-128"/>
                <a:ea typeface="HGP創英角ｺﾞｼｯｸUB" pitchFamily="50" charset="-128"/>
              </a:rPr>
              <a:t>スキャナー一体型、標準型に属さないＡ４判サイズから</a:t>
            </a:r>
          </a:p>
          <a:p>
            <a:pPr marL="342900" indent="-342900">
              <a:lnSpc>
                <a:spcPct val="90000"/>
              </a:lnSpc>
              <a:spcBef>
                <a:spcPct val="20000"/>
              </a:spcBef>
              <a:buClr>
                <a:schemeClr val="accent1"/>
              </a:buClr>
            </a:pPr>
            <a:r>
              <a:rPr lang="ja-JP" altLang="en-US" sz="2000" dirty="0">
                <a:latin typeface="HGP創英角ｺﾞｼｯｸUB" pitchFamily="50" charset="-128"/>
                <a:ea typeface="HGP創英角ｺﾞｼｯｸUB" pitchFamily="50" charset="-128"/>
              </a:rPr>
              <a:t>小型のパッド型までの業務用として開発された端末</a:t>
            </a:r>
          </a:p>
        </p:txBody>
      </p:sp>
      <p:pic>
        <p:nvPicPr>
          <p:cNvPr id="12489" name="Picture 10"/>
          <p:cNvPicPr>
            <a:picLocks noChangeAspect="1" noChangeArrowheads="1"/>
          </p:cNvPicPr>
          <p:nvPr/>
        </p:nvPicPr>
        <p:blipFill>
          <a:blip r:embed="rId4"/>
          <a:srcRect/>
          <a:stretch>
            <a:fillRect/>
          </a:stretch>
        </p:blipFill>
        <p:spPr bwMode="auto">
          <a:xfrm>
            <a:off x="6599487" y="2321183"/>
            <a:ext cx="971369" cy="1031848"/>
          </a:xfrm>
          <a:prstGeom prst="rect">
            <a:avLst/>
          </a:prstGeom>
          <a:noFill/>
          <a:ln w="9525">
            <a:noFill/>
            <a:miter lim="800000"/>
            <a:headEnd/>
            <a:tailEnd/>
          </a:ln>
        </p:spPr>
      </p:pic>
      <p:pic>
        <p:nvPicPr>
          <p:cNvPr id="12490" name="Picture 11"/>
          <p:cNvPicPr>
            <a:picLocks noChangeAspect="1" noChangeArrowheads="1"/>
          </p:cNvPicPr>
          <p:nvPr/>
        </p:nvPicPr>
        <p:blipFill>
          <a:blip r:embed="rId5"/>
          <a:srcRect/>
          <a:stretch>
            <a:fillRect/>
          </a:stretch>
        </p:blipFill>
        <p:spPr bwMode="auto">
          <a:xfrm>
            <a:off x="7125077" y="4492746"/>
            <a:ext cx="1639653" cy="1186446"/>
          </a:xfrm>
          <a:prstGeom prst="rect">
            <a:avLst/>
          </a:prstGeom>
          <a:noFill/>
          <a:ln w="9525">
            <a:noFill/>
            <a:miter lim="800000"/>
            <a:headEnd/>
            <a:tailEnd/>
          </a:ln>
        </p:spPr>
      </p:pic>
      <p:sp>
        <p:nvSpPr>
          <p:cNvPr id="12491" name="Rectangle 12"/>
          <p:cNvSpPr>
            <a:spLocks noChangeArrowheads="1"/>
          </p:cNvSpPr>
          <p:nvPr/>
        </p:nvSpPr>
        <p:spPr bwMode="auto">
          <a:xfrm rot="1034487">
            <a:off x="8455026" y="985261"/>
            <a:ext cx="493712" cy="111125"/>
          </a:xfrm>
          <a:prstGeom prst="rect">
            <a:avLst/>
          </a:prstGeom>
          <a:solidFill>
            <a:schemeClr val="bg1"/>
          </a:solidFill>
          <a:ln w="9525">
            <a:noFill/>
            <a:miter lim="800000"/>
            <a:headEnd/>
            <a:tailEnd/>
          </a:ln>
        </p:spPr>
        <p:txBody>
          <a:bodyPr wrap="none" anchor="ctr"/>
          <a:lstStyle/>
          <a:p>
            <a:endParaRPr lang="ja-JP" altLang="en-US">
              <a:ea typeface="HGP創英角ｺﾞｼｯｸUB" pitchFamily="50" charset="-128"/>
            </a:endParaRPr>
          </a:p>
        </p:txBody>
      </p:sp>
      <p:sp>
        <p:nvSpPr>
          <p:cNvPr id="12492" name="Text Box 13"/>
          <p:cNvSpPr txBox="1">
            <a:spLocks noChangeArrowheads="1"/>
          </p:cNvSpPr>
          <p:nvPr/>
        </p:nvSpPr>
        <p:spPr bwMode="auto">
          <a:xfrm>
            <a:off x="6933906" y="1891050"/>
            <a:ext cx="1036638" cy="336550"/>
          </a:xfrm>
          <a:prstGeom prst="rect">
            <a:avLst/>
          </a:prstGeom>
          <a:noFill/>
          <a:ln w="9525">
            <a:noFill/>
            <a:miter lim="800000"/>
            <a:headEnd/>
            <a:tailEnd/>
          </a:ln>
        </p:spPr>
        <p:txBody>
          <a:bodyPr wrap="none">
            <a:spAutoFit/>
          </a:bodyPr>
          <a:lstStyle/>
          <a:p>
            <a:r>
              <a:rPr lang="ja-JP" altLang="en-US" sz="1600">
                <a:latin typeface="HGP創英角ｺﾞｼｯｸUB" pitchFamily="50" charset="-128"/>
                <a:ea typeface="HGP創英角ｺﾞｼｯｸUB" pitchFamily="50" charset="-128"/>
              </a:rPr>
              <a:t>グリップ型</a:t>
            </a:r>
          </a:p>
        </p:txBody>
      </p:sp>
      <p:sp>
        <p:nvSpPr>
          <p:cNvPr id="12493" name="Text Box 14"/>
          <p:cNvSpPr txBox="1">
            <a:spLocks noChangeArrowheads="1"/>
          </p:cNvSpPr>
          <p:nvPr/>
        </p:nvSpPr>
        <p:spPr bwMode="auto">
          <a:xfrm>
            <a:off x="8353425" y="1845107"/>
            <a:ext cx="742950" cy="336550"/>
          </a:xfrm>
          <a:prstGeom prst="rect">
            <a:avLst/>
          </a:prstGeom>
          <a:noFill/>
          <a:ln w="9525">
            <a:noFill/>
            <a:miter lim="800000"/>
            <a:headEnd/>
            <a:tailEnd/>
          </a:ln>
        </p:spPr>
        <p:txBody>
          <a:bodyPr wrap="none">
            <a:spAutoFit/>
          </a:bodyPr>
          <a:lstStyle/>
          <a:p>
            <a:r>
              <a:rPr lang="en-US" altLang="ja-JP" sz="1600">
                <a:latin typeface="HGP創英角ｺﾞｼｯｸUB" pitchFamily="50" charset="-128"/>
                <a:ea typeface="HGP創英角ｺﾞｼｯｸUB" pitchFamily="50" charset="-128"/>
              </a:rPr>
              <a:t>PDA</a:t>
            </a:r>
            <a:r>
              <a:rPr lang="ja-JP" altLang="en-US" sz="1600">
                <a:latin typeface="HGP創英角ｺﾞｼｯｸUB" pitchFamily="50" charset="-128"/>
                <a:ea typeface="HGP創英角ｺﾞｼｯｸUB" pitchFamily="50" charset="-128"/>
              </a:rPr>
              <a:t>型</a:t>
            </a:r>
          </a:p>
        </p:txBody>
      </p:sp>
      <p:graphicFrame>
        <p:nvGraphicFramePr>
          <p:cNvPr id="12478" name="Object 190"/>
          <p:cNvGraphicFramePr>
            <a:graphicFrameLocks noChangeAspect="1"/>
          </p:cNvGraphicFramePr>
          <p:nvPr>
            <p:extLst>
              <p:ext uri="{D42A27DB-BD31-4B8C-83A1-F6EECF244321}">
                <p14:modId xmlns:p14="http://schemas.microsoft.com/office/powerpoint/2010/main" val="2684518642"/>
              </p:ext>
            </p:extLst>
          </p:nvPr>
        </p:nvGraphicFramePr>
        <p:xfrm>
          <a:off x="8659805" y="693948"/>
          <a:ext cx="822325" cy="519113"/>
        </p:xfrm>
        <a:graphic>
          <a:graphicData uri="http://schemas.openxmlformats.org/presentationml/2006/ole">
            <mc:AlternateContent xmlns:mc="http://schemas.openxmlformats.org/markup-compatibility/2006">
              <mc:Choice xmlns:v="urn:schemas-microsoft-com:vml" Requires="v">
                <p:oleObj spid="_x0000_s1302" r:id="rId6" imgW="5533333" imgH="3495238" progId="">
                  <p:embed/>
                </p:oleObj>
              </mc:Choice>
              <mc:Fallback>
                <p:oleObj r:id="rId6" imgW="5533333" imgH="3495238" progId="">
                  <p:embed/>
                  <p:pic>
                    <p:nvPicPr>
                      <p:cNvPr id="12478" name="Object 19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9805" y="693948"/>
                        <a:ext cx="822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79" name="Object 191"/>
          <p:cNvGraphicFramePr>
            <a:graphicFrameLocks noChangeAspect="1"/>
          </p:cNvGraphicFramePr>
          <p:nvPr>
            <p:extLst>
              <p:ext uri="{D42A27DB-BD31-4B8C-83A1-F6EECF244321}">
                <p14:modId xmlns:p14="http://schemas.microsoft.com/office/powerpoint/2010/main" val="346482504"/>
              </p:ext>
            </p:extLst>
          </p:nvPr>
        </p:nvGraphicFramePr>
        <p:xfrm>
          <a:off x="8142498" y="874375"/>
          <a:ext cx="1112338" cy="1112338"/>
        </p:xfrm>
        <a:graphic>
          <a:graphicData uri="http://schemas.openxmlformats.org/presentationml/2006/ole">
            <mc:AlternateContent xmlns:mc="http://schemas.openxmlformats.org/markup-compatibility/2006">
              <mc:Choice xmlns:v="urn:schemas-microsoft-com:vml" Requires="v">
                <p:oleObj spid="_x0000_s1303" r:id="rId8" imgW="1324160" imgH="1324160" progId="">
                  <p:embed/>
                </p:oleObj>
              </mc:Choice>
              <mc:Fallback>
                <p:oleObj r:id="rId8" imgW="1324160" imgH="1324160" progId="">
                  <p:embed/>
                  <p:pic>
                    <p:nvPicPr>
                      <p:cNvPr id="12479" name="Object 1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2498" y="874375"/>
                        <a:ext cx="1112338" cy="1112338"/>
                      </a:xfrm>
                      <a:prstGeom prst="rect">
                        <a:avLst/>
                      </a:prstGeom>
                      <a:noFill/>
                      <a:ln>
                        <a:noFill/>
                      </a:ln>
                      <a:effectLst/>
                    </p:spPr>
                  </p:pic>
                </p:oleObj>
              </mc:Fallback>
            </mc:AlternateContent>
          </a:graphicData>
        </a:graphic>
      </p:graphicFrame>
      <p:graphicFrame>
        <p:nvGraphicFramePr>
          <p:cNvPr id="12481" name="Object 193"/>
          <p:cNvGraphicFramePr>
            <a:graphicFrameLocks noChangeAspect="1"/>
          </p:cNvGraphicFramePr>
          <p:nvPr>
            <p:extLst>
              <p:ext uri="{D42A27DB-BD31-4B8C-83A1-F6EECF244321}">
                <p14:modId xmlns:p14="http://schemas.microsoft.com/office/powerpoint/2010/main" val="2659010773"/>
              </p:ext>
            </p:extLst>
          </p:nvPr>
        </p:nvGraphicFramePr>
        <p:xfrm>
          <a:off x="8253639" y="2321183"/>
          <a:ext cx="1116609" cy="1116609"/>
        </p:xfrm>
        <a:graphic>
          <a:graphicData uri="http://schemas.openxmlformats.org/presentationml/2006/ole">
            <mc:AlternateContent xmlns:mc="http://schemas.openxmlformats.org/markup-compatibility/2006">
              <mc:Choice xmlns:v="urn:schemas-microsoft-com:vml" Requires="v">
                <p:oleObj spid="_x0000_s1304" r:id="rId10" imgW="1324160" imgH="1324160" progId="">
                  <p:embed/>
                </p:oleObj>
              </mc:Choice>
              <mc:Fallback>
                <p:oleObj r:id="rId10" imgW="1324160" imgH="1324160" progId="">
                  <p:embed/>
                  <p:pic>
                    <p:nvPicPr>
                      <p:cNvPr id="12481" name="Object 19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3639" y="2321183"/>
                        <a:ext cx="1116609" cy="1116609"/>
                      </a:xfrm>
                      <a:prstGeom prst="rect">
                        <a:avLst/>
                      </a:prstGeom>
                      <a:noFill/>
                      <a:ln>
                        <a:noFill/>
                      </a:ln>
                      <a:effectLst/>
                    </p:spPr>
                  </p:pic>
                </p:oleObj>
              </mc:Fallback>
            </mc:AlternateContent>
          </a:graphicData>
        </a:graphic>
      </p:graphicFrame>
      <p:sp>
        <p:nvSpPr>
          <p:cNvPr id="12494" name="Text Box 13"/>
          <p:cNvSpPr txBox="1">
            <a:spLocks noChangeArrowheads="1"/>
          </p:cNvSpPr>
          <p:nvPr/>
        </p:nvSpPr>
        <p:spPr bwMode="auto">
          <a:xfrm>
            <a:off x="6111403" y="3370695"/>
            <a:ext cx="1848583" cy="584775"/>
          </a:xfrm>
          <a:prstGeom prst="rect">
            <a:avLst/>
          </a:prstGeom>
          <a:noFill/>
          <a:ln w="9525">
            <a:noFill/>
            <a:miter lim="800000"/>
            <a:headEnd/>
            <a:tailEnd/>
          </a:ln>
        </p:spPr>
        <p:txBody>
          <a:bodyPr wrap="none">
            <a:spAutoFit/>
          </a:bodyPr>
          <a:lstStyle/>
          <a:p>
            <a:r>
              <a:rPr lang="ja-JP" altLang="en-US" sz="1600" dirty="0">
                <a:latin typeface="HGP創英角ｺﾞｼｯｸUB" pitchFamily="50" charset="-128"/>
                <a:ea typeface="HGP創英角ｺﾞｼｯｸUB" pitchFamily="50" charset="-128"/>
              </a:rPr>
              <a:t>プリンターあり</a:t>
            </a:r>
            <a:endParaRPr lang="en-US" altLang="ja-JP" sz="1600" dirty="0">
              <a:latin typeface="HGP創英角ｺﾞｼｯｸUB" pitchFamily="50" charset="-128"/>
              <a:ea typeface="HGP創英角ｺﾞｼｯｸUB" pitchFamily="50" charset="-128"/>
            </a:endParaRPr>
          </a:p>
          <a:p>
            <a:r>
              <a:rPr lang="ja-JP" altLang="en-US" sz="1600" dirty="0">
                <a:latin typeface="HGP創英角ｺﾞｼｯｸUB" pitchFamily="50" charset="-128"/>
                <a:ea typeface="HGP創英角ｺﾞｼｯｸUB" pitchFamily="50" charset="-128"/>
              </a:rPr>
              <a:t>（プリンター一体型）</a:t>
            </a:r>
          </a:p>
        </p:txBody>
      </p:sp>
      <p:sp>
        <p:nvSpPr>
          <p:cNvPr id="12495" name="Text Box 13"/>
          <p:cNvSpPr txBox="1">
            <a:spLocks noChangeArrowheads="1"/>
          </p:cNvSpPr>
          <p:nvPr/>
        </p:nvSpPr>
        <p:spPr bwMode="auto">
          <a:xfrm>
            <a:off x="7777897" y="3355441"/>
            <a:ext cx="2153155" cy="584775"/>
          </a:xfrm>
          <a:prstGeom prst="rect">
            <a:avLst/>
          </a:prstGeom>
          <a:noFill/>
          <a:ln w="9525">
            <a:noFill/>
            <a:miter lim="800000"/>
            <a:headEnd/>
            <a:tailEnd/>
          </a:ln>
        </p:spPr>
        <p:txBody>
          <a:bodyPr wrap="none">
            <a:spAutoFit/>
          </a:bodyPr>
          <a:lstStyle/>
          <a:p>
            <a:pPr algn="ctr"/>
            <a:r>
              <a:rPr lang="ja-JP" altLang="en-US" sz="1600" dirty="0">
                <a:latin typeface="HGP創英角ｺﾞｼｯｸUB" pitchFamily="50" charset="-128"/>
                <a:ea typeface="HGP創英角ｺﾞｼｯｸUB" pitchFamily="50" charset="-128"/>
              </a:rPr>
              <a:t>プリンターなし</a:t>
            </a:r>
            <a:endParaRPr lang="en-US" altLang="ja-JP" sz="1600" dirty="0">
              <a:latin typeface="HGP創英角ｺﾞｼｯｸUB" pitchFamily="50" charset="-128"/>
              <a:ea typeface="HGP創英角ｺﾞｼｯｸUB" pitchFamily="50" charset="-128"/>
            </a:endParaRPr>
          </a:p>
          <a:p>
            <a:pPr algn="ctr"/>
            <a:r>
              <a:rPr lang="ja-JP" altLang="en-US" sz="1600" dirty="0">
                <a:latin typeface="HGP創英角ｺﾞｼｯｸUB" pitchFamily="50" charset="-128"/>
                <a:ea typeface="HGP創英角ｺﾞｼｯｸUB" pitchFamily="50" charset="-128"/>
              </a:rPr>
              <a:t>（スキャナーなし</a:t>
            </a:r>
            <a:r>
              <a:rPr lang="en-US" altLang="ja-JP" sz="1600" dirty="0">
                <a:latin typeface="HGP創英角ｺﾞｼｯｸUB" pitchFamily="50" charset="-128"/>
                <a:ea typeface="HGP創英角ｺﾞｼｯｸUB" pitchFamily="50" charset="-128"/>
              </a:rPr>
              <a:t>PDA</a:t>
            </a:r>
            <a:r>
              <a:rPr lang="ja-JP" altLang="en-US" sz="1600" dirty="0">
                <a:latin typeface="HGP創英角ｺﾞｼｯｸUB" pitchFamily="50" charset="-128"/>
                <a:ea typeface="HGP創英角ｺﾞｼｯｸUB" pitchFamily="50" charset="-128"/>
              </a:rPr>
              <a:t>型）</a:t>
            </a:r>
          </a:p>
        </p:txBody>
      </p:sp>
      <p:graphicFrame>
        <p:nvGraphicFramePr>
          <p:cNvPr id="26" name="Object 190"/>
          <p:cNvGraphicFramePr>
            <a:graphicFrameLocks noChangeAspect="1"/>
          </p:cNvGraphicFramePr>
          <p:nvPr>
            <p:extLst>
              <p:ext uri="{D42A27DB-BD31-4B8C-83A1-F6EECF244321}">
                <p14:modId xmlns:p14="http://schemas.microsoft.com/office/powerpoint/2010/main" val="3391285929"/>
              </p:ext>
            </p:extLst>
          </p:nvPr>
        </p:nvGraphicFramePr>
        <p:xfrm>
          <a:off x="7431314" y="656364"/>
          <a:ext cx="822325" cy="519113"/>
        </p:xfrm>
        <a:graphic>
          <a:graphicData uri="http://schemas.openxmlformats.org/presentationml/2006/ole">
            <mc:AlternateContent xmlns:mc="http://schemas.openxmlformats.org/markup-compatibility/2006">
              <mc:Choice xmlns:v="urn:schemas-microsoft-com:vml" Requires="v">
                <p:oleObj spid="_x0000_s1305" r:id="rId6" imgW="5533333" imgH="3495238" progId="">
                  <p:embed/>
                </p:oleObj>
              </mc:Choice>
              <mc:Fallback>
                <p:oleObj r:id="rId6" imgW="5533333" imgH="3495238" progId="">
                  <p:embed/>
                  <p:pic>
                    <p:nvPicPr>
                      <p:cNvPr id="26" name="Object 19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1314" y="656364"/>
                        <a:ext cx="822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図 5"/>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6825233" y="905871"/>
            <a:ext cx="859537" cy="962028"/>
          </a:xfrm>
          <a:prstGeom prst="rect">
            <a:avLst/>
          </a:prstGeom>
        </p:spPr>
      </p:pic>
      <p:sp>
        <p:nvSpPr>
          <p:cNvPr id="29" name="Text Box 13"/>
          <p:cNvSpPr txBox="1">
            <a:spLocks noChangeArrowheads="1"/>
          </p:cNvSpPr>
          <p:nvPr/>
        </p:nvSpPr>
        <p:spPr bwMode="auto">
          <a:xfrm>
            <a:off x="7085171" y="5602710"/>
            <a:ext cx="1322798" cy="338554"/>
          </a:xfrm>
          <a:prstGeom prst="rect">
            <a:avLst/>
          </a:prstGeom>
          <a:noFill/>
          <a:ln w="9525">
            <a:noFill/>
            <a:miter lim="800000"/>
            <a:headEnd/>
            <a:tailEnd/>
          </a:ln>
        </p:spPr>
        <p:txBody>
          <a:bodyPr wrap="none">
            <a:spAutoFit/>
          </a:bodyPr>
          <a:lstStyle/>
          <a:p>
            <a:r>
              <a:rPr lang="ja-JP" altLang="en-US" sz="1600" dirty="0">
                <a:latin typeface="HGP創英角ｺﾞｼｯｸUB" pitchFamily="50" charset="-128"/>
                <a:ea typeface="HGP創英角ｺﾞｼｯｸUB" pitchFamily="50" charset="-128"/>
              </a:rPr>
              <a:t>ノートパッド型</a:t>
            </a:r>
          </a:p>
        </p:txBody>
      </p:sp>
      <p:sp>
        <p:nvSpPr>
          <p:cNvPr id="7" name="四角形吹き出し 6"/>
          <p:cNvSpPr/>
          <p:nvPr/>
        </p:nvSpPr>
        <p:spPr bwMode="auto">
          <a:xfrm>
            <a:off x="149308" y="4155399"/>
            <a:ext cx="6675925" cy="1364914"/>
          </a:xfrm>
          <a:prstGeom prst="wedgeRectCallout">
            <a:avLst>
              <a:gd name="adj1" fmla="val -36171"/>
              <a:gd name="adj2" fmla="val -66691"/>
            </a:avLst>
          </a:prstGeom>
          <a:noFill/>
          <a:ln w="28575" cap="flat" cmpd="sng" algn="ctr">
            <a:solidFill>
              <a:srgbClr val="0070C0"/>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HGP創英角ｺﾞｼｯｸUB" pitchFamily="50" charset="-128"/>
            </a:endParaRPr>
          </a:p>
        </p:txBody>
      </p:sp>
      <p:sp>
        <p:nvSpPr>
          <p:cNvPr id="2" name="正方形/長方形 1"/>
          <p:cNvSpPr/>
          <p:nvPr/>
        </p:nvSpPr>
        <p:spPr>
          <a:xfrm>
            <a:off x="322263" y="5449693"/>
            <a:ext cx="6408000" cy="400110"/>
          </a:xfrm>
          <a:prstGeom prst="rect">
            <a:avLst/>
          </a:prstGeom>
          <a:solidFill>
            <a:srgbClr val="CCECFF"/>
          </a:solidFill>
          <a:ln w="50800">
            <a:solidFill>
              <a:srgbClr val="0070C0"/>
            </a:solidFill>
          </a:ln>
        </p:spPr>
        <p:txBody>
          <a:bodyPr wrap="square" anchor="ctr">
            <a:spAutoFit/>
          </a:bodyPr>
          <a:lstStyle/>
          <a:p>
            <a:pPr algn="ctr"/>
            <a:r>
              <a:rPr lang="ja-JP" altLang="en-US" sz="2000" dirty="0">
                <a:solidFill>
                  <a:srgbClr val="0000FF"/>
                </a:solidFill>
                <a:latin typeface="HGP創英角ｺﾞｼｯｸUB" panose="020B0900000000000000" pitchFamily="50" charset="-128"/>
                <a:ea typeface="HGP創英角ｺﾞｼｯｸUB" panose="020B0900000000000000" pitchFamily="50" charset="-128"/>
              </a:rPr>
              <a:t>実績はノートパッド型は標準型に含めて集計</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1" name="Rectangle 77"/>
          <p:cNvSpPr>
            <a:spLocks noChangeArrowheads="1"/>
          </p:cNvSpPr>
          <p:nvPr/>
        </p:nvSpPr>
        <p:spPr bwMode="auto">
          <a:xfrm>
            <a:off x="1349374" y="2771292"/>
            <a:ext cx="3170239" cy="1598827"/>
          </a:xfrm>
          <a:prstGeom prst="rect">
            <a:avLst/>
          </a:prstGeom>
          <a:solidFill>
            <a:srgbClr val="FFFFCC"/>
          </a:solidFill>
          <a:ln w="9525">
            <a:solidFill>
              <a:schemeClr val="tx1"/>
            </a:solidFill>
            <a:miter lim="800000"/>
            <a:headEnd/>
            <a:tailEnd/>
          </a:ln>
        </p:spPr>
        <p:txBody>
          <a:bodyPr wrap="none" anchor="ctr"/>
          <a:lstStyle/>
          <a:p>
            <a:endParaRPr lang="ja-JP" altLang="en-US"/>
          </a:p>
        </p:txBody>
      </p:sp>
      <p:sp>
        <p:nvSpPr>
          <p:cNvPr id="13558" name="Rectangle 83"/>
          <p:cNvSpPr>
            <a:spLocks noChangeArrowheads="1"/>
          </p:cNvSpPr>
          <p:nvPr/>
        </p:nvSpPr>
        <p:spPr bwMode="auto">
          <a:xfrm>
            <a:off x="5232400" y="4610827"/>
            <a:ext cx="3327400" cy="1524000"/>
          </a:xfrm>
          <a:prstGeom prst="rect">
            <a:avLst/>
          </a:prstGeom>
          <a:solidFill>
            <a:srgbClr val="FFCCFF">
              <a:alpha val="47842"/>
            </a:srgbClr>
          </a:solidFill>
          <a:ln w="9525">
            <a:solidFill>
              <a:schemeClr val="tx1"/>
            </a:solidFill>
            <a:miter lim="800000"/>
            <a:headEnd/>
            <a:tailEnd/>
          </a:ln>
        </p:spPr>
        <p:txBody>
          <a:bodyPr wrap="none" anchor="ctr"/>
          <a:lstStyle/>
          <a:p>
            <a:pPr algn="ctr"/>
            <a:endParaRPr lang="ja-JP" altLang="ja-JP">
              <a:solidFill>
                <a:srgbClr val="FFCCFF"/>
              </a:solidFill>
              <a:latin typeface="HGP創英角ｺﾞｼｯｸUB" pitchFamily="50" charset="-128"/>
            </a:endParaRPr>
          </a:p>
        </p:txBody>
      </p:sp>
      <p:sp>
        <p:nvSpPr>
          <p:cNvPr id="13559" name="Rectangle 81"/>
          <p:cNvSpPr>
            <a:spLocks noChangeArrowheads="1"/>
          </p:cNvSpPr>
          <p:nvPr/>
        </p:nvSpPr>
        <p:spPr bwMode="auto">
          <a:xfrm>
            <a:off x="5219700" y="2667727"/>
            <a:ext cx="3340100" cy="1765300"/>
          </a:xfrm>
          <a:prstGeom prst="rect">
            <a:avLst/>
          </a:prstGeom>
          <a:solidFill>
            <a:srgbClr val="FF99FF">
              <a:alpha val="78822"/>
            </a:srgbClr>
          </a:solidFill>
          <a:ln w="9525">
            <a:solidFill>
              <a:schemeClr val="tx1"/>
            </a:solidFill>
            <a:miter lim="800000"/>
            <a:headEnd/>
            <a:tailEnd/>
          </a:ln>
        </p:spPr>
        <p:txBody>
          <a:bodyPr wrap="none" anchor="ctr"/>
          <a:lstStyle/>
          <a:p>
            <a:pPr algn="ctr"/>
            <a:endParaRPr lang="ja-JP" altLang="ja-JP">
              <a:solidFill>
                <a:srgbClr val="CCFFCC"/>
              </a:solidFill>
              <a:latin typeface="HGP創英角ｺﾞｼｯｸUB" pitchFamily="50" charset="-128"/>
            </a:endParaRPr>
          </a:p>
        </p:txBody>
      </p:sp>
      <p:sp>
        <p:nvSpPr>
          <p:cNvPr id="13560" name="Rectangle 79"/>
          <p:cNvSpPr>
            <a:spLocks noChangeArrowheads="1"/>
          </p:cNvSpPr>
          <p:nvPr/>
        </p:nvSpPr>
        <p:spPr bwMode="auto">
          <a:xfrm>
            <a:off x="1349374" y="1148489"/>
            <a:ext cx="3170239" cy="1550987"/>
          </a:xfrm>
          <a:prstGeom prst="rect">
            <a:avLst/>
          </a:prstGeom>
          <a:solidFill>
            <a:srgbClr val="CCFFCC"/>
          </a:solidFill>
          <a:ln w="9525">
            <a:solidFill>
              <a:schemeClr val="tx1"/>
            </a:solidFill>
            <a:miter lim="800000"/>
            <a:headEnd/>
            <a:tailEnd/>
          </a:ln>
        </p:spPr>
        <p:txBody>
          <a:bodyPr wrap="none" anchor="ctr"/>
          <a:lstStyle/>
          <a:p>
            <a:endParaRPr lang="ja-JP" altLang="en-US"/>
          </a:p>
        </p:txBody>
      </p:sp>
      <p:sp>
        <p:nvSpPr>
          <p:cNvPr id="13562" name="Rectangle 2"/>
          <p:cNvSpPr>
            <a:spLocks noGrp="1" noChangeArrowheads="1"/>
          </p:cNvSpPr>
          <p:nvPr>
            <p:ph type="title"/>
          </p:nvPr>
        </p:nvSpPr>
        <p:spPr>
          <a:xfrm>
            <a:off x="369888" y="-8404"/>
            <a:ext cx="7634425" cy="523220"/>
          </a:xfrm>
        </p:spPr>
        <p:txBody>
          <a:bodyPr wrap="square">
            <a:spAutoFit/>
          </a:bodyPr>
          <a:lstStyle/>
          <a:p>
            <a:r>
              <a:rPr lang="ja-JP" altLang="en-US" sz="2800" b="0" dirty="0">
                <a:solidFill>
                  <a:schemeClr val="tx1"/>
                </a:solidFill>
                <a:latin typeface="HGP創英角ｺﾞｼｯｸUB" pitchFamily="50" charset="-128"/>
                <a:ea typeface="HGP創英角ｺﾞｼｯｸUB" pitchFamily="50" charset="-128"/>
              </a:rPr>
              <a:t>１．３．　ハンディターミナルのカテゴリー別位置づけ　</a:t>
            </a:r>
          </a:p>
        </p:txBody>
      </p:sp>
      <p:sp>
        <p:nvSpPr>
          <p:cNvPr id="13564" name="Rectangle 26"/>
          <p:cNvSpPr>
            <a:spLocks noChangeArrowheads="1"/>
          </p:cNvSpPr>
          <p:nvPr/>
        </p:nvSpPr>
        <p:spPr bwMode="auto">
          <a:xfrm>
            <a:off x="3906838" y="6193565"/>
            <a:ext cx="1882775" cy="336550"/>
          </a:xfrm>
          <a:prstGeom prst="rect">
            <a:avLst/>
          </a:prstGeom>
          <a:solidFill>
            <a:schemeClr val="bg1"/>
          </a:solidFill>
          <a:ln w="9525">
            <a:noFill/>
            <a:miter lim="800000"/>
            <a:headEnd/>
            <a:tailEnd/>
          </a:ln>
        </p:spPr>
        <p:txBody>
          <a:bodyPr>
            <a:spAutoFit/>
          </a:bodyPr>
          <a:lstStyle/>
          <a:p>
            <a:pPr algn="ctr">
              <a:spcBef>
                <a:spcPct val="10000"/>
              </a:spcBef>
            </a:pPr>
            <a:r>
              <a:rPr lang="ja-JP" altLang="en-US" sz="1600">
                <a:solidFill>
                  <a:srgbClr val="000066"/>
                </a:solidFill>
                <a:latin typeface="HGP創英角ｺﾞｼｯｸUB" pitchFamily="50" charset="-128"/>
                <a:ea typeface="HGP創英角ｺﾞｼｯｸUB" pitchFamily="50" charset="-128"/>
              </a:rPr>
              <a:t>画面小さい</a:t>
            </a:r>
          </a:p>
        </p:txBody>
      </p:sp>
      <p:sp>
        <p:nvSpPr>
          <p:cNvPr id="13566" name="Rectangle 78"/>
          <p:cNvSpPr>
            <a:spLocks noChangeArrowheads="1"/>
          </p:cNvSpPr>
          <p:nvPr/>
        </p:nvSpPr>
        <p:spPr bwMode="auto">
          <a:xfrm>
            <a:off x="1349375" y="2932840"/>
            <a:ext cx="1095375" cy="336550"/>
          </a:xfrm>
          <a:prstGeom prst="rect">
            <a:avLst/>
          </a:prstGeom>
          <a:noFill/>
          <a:ln w="9525">
            <a:noFill/>
            <a:miter lim="800000"/>
            <a:headEnd/>
            <a:tailEnd/>
          </a:ln>
        </p:spPr>
        <p:txBody>
          <a:bodyPr>
            <a:spAutoFit/>
          </a:bodyPr>
          <a:lstStyle/>
          <a:p>
            <a:pPr>
              <a:spcBef>
                <a:spcPct val="10000"/>
              </a:spcBef>
            </a:pPr>
            <a:r>
              <a:rPr lang="ja-JP" altLang="en-US" sz="1600" dirty="0">
                <a:solidFill>
                  <a:srgbClr val="000066"/>
                </a:solidFill>
                <a:latin typeface="HGP創英角ｺﾞｼｯｸUB" pitchFamily="50" charset="-128"/>
                <a:ea typeface="HGP創英角ｺﾞｼｯｸUB" pitchFamily="50" charset="-128"/>
              </a:rPr>
              <a:t>標準型</a:t>
            </a:r>
          </a:p>
        </p:txBody>
      </p:sp>
      <p:sp>
        <p:nvSpPr>
          <p:cNvPr id="13567" name="Rectangle 80"/>
          <p:cNvSpPr>
            <a:spLocks noChangeArrowheads="1"/>
          </p:cNvSpPr>
          <p:nvPr/>
        </p:nvSpPr>
        <p:spPr bwMode="auto">
          <a:xfrm>
            <a:off x="1333334" y="1161567"/>
            <a:ext cx="1387475" cy="336550"/>
          </a:xfrm>
          <a:prstGeom prst="rect">
            <a:avLst/>
          </a:prstGeom>
          <a:noFill/>
          <a:ln w="9525">
            <a:noFill/>
            <a:miter lim="800000"/>
            <a:headEnd/>
            <a:tailEnd/>
          </a:ln>
        </p:spPr>
        <p:txBody>
          <a:bodyPr>
            <a:spAutoFit/>
          </a:bodyPr>
          <a:lstStyle/>
          <a:p>
            <a:pPr>
              <a:spcBef>
                <a:spcPct val="10000"/>
              </a:spcBef>
            </a:pPr>
            <a:r>
              <a:rPr lang="ja-JP" altLang="en-US" sz="1600" dirty="0">
                <a:solidFill>
                  <a:srgbClr val="000066"/>
                </a:solidFill>
                <a:latin typeface="HGP創英角ｺﾞｼｯｸUB" pitchFamily="50" charset="-128"/>
                <a:ea typeface="HGP創英角ｺﾞｼｯｸUB" pitchFamily="50" charset="-128"/>
              </a:rPr>
              <a:t>ノートパッド型</a:t>
            </a:r>
          </a:p>
        </p:txBody>
      </p:sp>
      <p:sp>
        <p:nvSpPr>
          <p:cNvPr id="13568" name="Rectangle 82"/>
          <p:cNvSpPr>
            <a:spLocks noChangeArrowheads="1"/>
          </p:cNvSpPr>
          <p:nvPr/>
        </p:nvSpPr>
        <p:spPr bwMode="auto">
          <a:xfrm>
            <a:off x="7482681" y="2692333"/>
            <a:ext cx="1095375" cy="336550"/>
          </a:xfrm>
          <a:prstGeom prst="rect">
            <a:avLst/>
          </a:prstGeom>
          <a:noFill/>
          <a:ln w="9525">
            <a:noFill/>
            <a:miter lim="800000"/>
            <a:headEnd/>
            <a:tailEnd/>
          </a:ln>
        </p:spPr>
        <p:txBody>
          <a:bodyPr>
            <a:spAutoFit/>
          </a:bodyPr>
          <a:lstStyle/>
          <a:p>
            <a:pPr algn="ctr">
              <a:spcBef>
                <a:spcPct val="10000"/>
              </a:spcBef>
            </a:pPr>
            <a:r>
              <a:rPr lang="en-US" altLang="ja-JP" sz="1600" dirty="0">
                <a:solidFill>
                  <a:srgbClr val="000066"/>
                </a:solidFill>
                <a:latin typeface="HGP創英角ｺﾞｼｯｸUB" pitchFamily="50" charset="-128"/>
                <a:ea typeface="HGP創英角ｺﾞｼｯｸUB" pitchFamily="50" charset="-128"/>
              </a:rPr>
              <a:t>PDA</a:t>
            </a:r>
            <a:r>
              <a:rPr lang="ja-JP" altLang="en-US" sz="1600" dirty="0">
                <a:solidFill>
                  <a:srgbClr val="000066"/>
                </a:solidFill>
                <a:latin typeface="HGP創英角ｺﾞｼｯｸUB" pitchFamily="50" charset="-128"/>
                <a:ea typeface="HGP創英角ｺﾞｼｯｸUB" pitchFamily="50" charset="-128"/>
              </a:rPr>
              <a:t>型</a:t>
            </a:r>
          </a:p>
        </p:txBody>
      </p:sp>
      <p:sp>
        <p:nvSpPr>
          <p:cNvPr id="13569" name="Rectangle 84"/>
          <p:cNvSpPr>
            <a:spLocks noChangeArrowheads="1"/>
          </p:cNvSpPr>
          <p:nvPr/>
        </p:nvSpPr>
        <p:spPr bwMode="auto">
          <a:xfrm>
            <a:off x="8630065" y="4544152"/>
            <a:ext cx="1262063" cy="336550"/>
          </a:xfrm>
          <a:prstGeom prst="rect">
            <a:avLst/>
          </a:prstGeom>
          <a:noFill/>
          <a:ln w="9525">
            <a:noFill/>
            <a:miter lim="800000"/>
            <a:headEnd/>
            <a:tailEnd/>
          </a:ln>
        </p:spPr>
        <p:txBody>
          <a:bodyPr>
            <a:spAutoFit/>
          </a:bodyPr>
          <a:lstStyle/>
          <a:p>
            <a:pPr>
              <a:spcBef>
                <a:spcPct val="10000"/>
              </a:spcBef>
            </a:pPr>
            <a:r>
              <a:rPr lang="ja-JP" altLang="en-US" sz="1600" dirty="0">
                <a:solidFill>
                  <a:srgbClr val="000066"/>
                </a:solidFill>
                <a:latin typeface="HGP創英角ｺﾞｼｯｸUB" pitchFamily="50" charset="-128"/>
                <a:ea typeface="HGP創英角ｺﾞｼｯｸUB" pitchFamily="50" charset="-128"/>
              </a:rPr>
              <a:t>スキャナー有</a:t>
            </a:r>
          </a:p>
        </p:txBody>
      </p:sp>
      <p:sp>
        <p:nvSpPr>
          <p:cNvPr id="13570" name="Rectangle 85"/>
          <p:cNvSpPr>
            <a:spLocks noChangeArrowheads="1"/>
          </p:cNvSpPr>
          <p:nvPr/>
        </p:nvSpPr>
        <p:spPr bwMode="auto">
          <a:xfrm>
            <a:off x="482600" y="4553677"/>
            <a:ext cx="1260475" cy="336550"/>
          </a:xfrm>
          <a:prstGeom prst="rect">
            <a:avLst/>
          </a:prstGeom>
          <a:noFill/>
          <a:ln w="9525">
            <a:noFill/>
            <a:miter lim="800000"/>
            <a:headEnd/>
            <a:tailEnd/>
          </a:ln>
        </p:spPr>
        <p:txBody>
          <a:bodyPr>
            <a:spAutoFit/>
          </a:bodyPr>
          <a:lstStyle/>
          <a:p>
            <a:pPr>
              <a:spcBef>
                <a:spcPct val="10000"/>
              </a:spcBef>
            </a:pPr>
            <a:r>
              <a:rPr lang="ja-JP" altLang="en-US" sz="1600" dirty="0">
                <a:solidFill>
                  <a:srgbClr val="000066"/>
                </a:solidFill>
                <a:latin typeface="HGP創英角ｺﾞｼｯｸUB" pitchFamily="50" charset="-128"/>
                <a:ea typeface="HGP創英角ｺﾞｼｯｸUB" pitchFamily="50" charset="-128"/>
              </a:rPr>
              <a:t>スキャナー無</a:t>
            </a:r>
          </a:p>
        </p:txBody>
      </p:sp>
      <p:sp>
        <p:nvSpPr>
          <p:cNvPr id="13571" name="Rectangle 86"/>
          <p:cNvSpPr>
            <a:spLocks noChangeArrowheads="1"/>
          </p:cNvSpPr>
          <p:nvPr/>
        </p:nvSpPr>
        <p:spPr bwMode="auto">
          <a:xfrm>
            <a:off x="7433500" y="5740334"/>
            <a:ext cx="1096963" cy="336550"/>
          </a:xfrm>
          <a:prstGeom prst="rect">
            <a:avLst/>
          </a:prstGeom>
          <a:noFill/>
          <a:ln w="9525">
            <a:noFill/>
            <a:miter lim="800000"/>
            <a:headEnd/>
            <a:tailEnd/>
          </a:ln>
        </p:spPr>
        <p:txBody>
          <a:bodyPr>
            <a:spAutoFit/>
          </a:bodyPr>
          <a:lstStyle/>
          <a:p>
            <a:pPr algn="ctr">
              <a:spcBef>
                <a:spcPct val="10000"/>
              </a:spcBef>
            </a:pPr>
            <a:r>
              <a:rPr lang="ja-JP" altLang="en-US" sz="1600" dirty="0">
                <a:solidFill>
                  <a:srgbClr val="000066"/>
                </a:solidFill>
                <a:latin typeface="HGP創英角ｺﾞｼｯｸUB" pitchFamily="50" charset="-128"/>
                <a:ea typeface="HGP創英角ｺﾞｼｯｸUB" pitchFamily="50" charset="-128"/>
              </a:rPr>
              <a:t>グリップ型</a:t>
            </a:r>
          </a:p>
        </p:txBody>
      </p:sp>
      <p:grpSp>
        <p:nvGrpSpPr>
          <p:cNvPr id="9246" name="Group 30"/>
          <p:cNvGrpSpPr>
            <a:grpSpLocks/>
          </p:cNvGrpSpPr>
          <p:nvPr/>
        </p:nvGrpSpPr>
        <p:grpSpPr bwMode="auto">
          <a:xfrm>
            <a:off x="996950" y="729390"/>
            <a:ext cx="7702550" cy="5545137"/>
            <a:chOff x="628" y="443"/>
            <a:chExt cx="4852" cy="3493"/>
          </a:xfrm>
        </p:grpSpPr>
        <p:sp>
          <p:nvSpPr>
            <p:cNvPr id="13579" name="Rectangle 87"/>
            <p:cNvSpPr>
              <a:spLocks noChangeArrowheads="1"/>
            </p:cNvSpPr>
            <p:nvPr/>
          </p:nvSpPr>
          <p:spPr bwMode="auto">
            <a:xfrm>
              <a:off x="3232" y="1456"/>
              <a:ext cx="2248" cy="2480"/>
            </a:xfrm>
            <a:prstGeom prst="rect">
              <a:avLst/>
            </a:prstGeom>
            <a:noFill/>
            <a:ln w="38100" cap="rnd">
              <a:solidFill>
                <a:schemeClr val="hlink"/>
              </a:solidFill>
              <a:prstDash val="sysDot"/>
              <a:miter lim="800000"/>
              <a:headEnd/>
              <a:tailEnd/>
            </a:ln>
          </p:spPr>
          <p:txBody>
            <a:bodyPr wrap="none" anchor="ctr"/>
            <a:lstStyle/>
            <a:p>
              <a:endParaRPr lang="ja-JP" altLang="en-US"/>
            </a:p>
          </p:txBody>
        </p:sp>
        <p:sp>
          <p:nvSpPr>
            <p:cNvPr id="13580" name="Rectangle 88"/>
            <p:cNvSpPr>
              <a:spLocks noChangeArrowheads="1"/>
            </p:cNvSpPr>
            <p:nvPr/>
          </p:nvSpPr>
          <p:spPr bwMode="auto">
            <a:xfrm>
              <a:off x="3945" y="1355"/>
              <a:ext cx="1085" cy="213"/>
            </a:xfrm>
            <a:prstGeom prst="rect">
              <a:avLst/>
            </a:prstGeom>
            <a:solidFill>
              <a:schemeClr val="bg1"/>
            </a:solidFill>
            <a:ln w="9525">
              <a:noFill/>
              <a:miter lim="800000"/>
              <a:headEnd/>
              <a:tailEnd/>
            </a:ln>
          </p:spPr>
          <p:txBody>
            <a:bodyPr wrap="square">
              <a:spAutoFit/>
            </a:bodyPr>
            <a:lstStyle/>
            <a:p>
              <a:pPr algn="ctr">
                <a:spcBef>
                  <a:spcPct val="10000"/>
                </a:spcBef>
              </a:pPr>
              <a:r>
                <a:rPr lang="ja-JP" altLang="en-US" sz="1600" dirty="0">
                  <a:solidFill>
                    <a:srgbClr val="000066"/>
                  </a:solidFill>
                  <a:latin typeface="HGP創英角ｺﾞｼｯｸUB" pitchFamily="50" charset="-128"/>
                  <a:ea typeface="HGP創英角ｺﾞｼｯｸUB" pitchFamily="50" charset="-128"/>
                </a:rPr>
                <a:t>スキャナー一体型</a:t>
              </a:r>
            </a:p>
          </p:txBody>
        </p:sp>
        <p:sp>
          <p:nvSpPr>
            <p:cNvPr id="28" name="Rectangle 87"/>
            <p:cNvSpPr>
              <a:spLocks noChangeArrowheads="1"/>
            </p:cNvSpPr>
            <p:nvPr/>
          </p:nvSpPr>
          <p:spPr bwMode="auto">
            <a:xfrm>
              <a:off x="628" y="573"/>
              <a:ext cx="2352" cy="2238"/>
            </a:xfrm>
            <a:prstGeom prst="rect">
              <a:avLst/>
            </a:prstGeom>
            <a:noFill/>
            <a:ln w="38100" cap="rnd">
              <a:solidFill>
                <a:schemeClr val="hlink"/>
              </a:solidFill>
              <a:prstDash val="sysDot"/>
              <a:miter lim="800000"/>
              <a:headEnd/>
              <a:tailEnd/>
            </a:ln>
          </p:spPr>
          <p:txBody>
            <a:bodyPr wrap="none" anchor="ctr"/>
            <a:lstStyle/>
            <a:p>
              <a:endParaRPr lang="ja-JP" altLang="en-US"/>
            </a:p>
          </p:txBody>
        </p:sp>
        <p:sp>
          <p:nvSpPr>
            <p:cNvPr id="27" name="Rectangle 88"/>
            <p:cNvSpPr>
              <a:spLocks noChangeArrowheads="1"/>
            </p:cNvSpPr>
            <p:nvPr/>
          </p:nvSpPr>
          <p:spPr bwMode="auto">
            <a:xfrm>
              <a:off x="762" y="443"/>
              <a:ext cx="1765" cy="213"/>
            </a:xfrm>
            <a:prstGeom prst="rect">
              <a:avLst/>
            </a:prstGeom>
            <a:solidFill>
              <a:schemeClr val="bg1"/>
            </a:solidFill>
            <a:ln w="9525">
              <a:noFill/>
              <a:miter lim="800000"/>
              <a:headEnd/>
              <a:tailEnd/>
            </a:ln>
          </p:spPr>
          <p:txBody>
            <a:bodyPr wrap="square">
              <a:spAutoFit/>
            </a:bodyPr>
            <a:lstStyle/>
            <a:p>
              <a:pPr algn="ctr">
                <a:spcBef>
                  <a:spcPct val="10000"/>
                </a:spcBef>
              </a:pPr>
              <a:r>
                <a:rPr lang="ja-JP" altLang="en-US" sz="1600" dirty="0">
                  <a:solidFill>
                    <a:srgbClr val="000066"/>
                  </a:solidFill>
                  <a:latin typeface="HGP創英角ｺﾞｼｯｸUB" pitchFamily="50" charset="-128"/>
                  <a:ea typeface="HGP創英角ｺﾞｼｯｸUB" pitchFamily="50" charset="-128"/>
                </a:rPr>
                <a:t>標準型（ノートパッド型含む）</a:t>
              </a:r>
            </a:p>
          </p:txBody>
        </p:sp>
      </p:grpSp>
      <p:graphicFrame>
        <p:nvGraphicFramePr>
          <p:cNvPr id="13556" name="Object 244"/>
          <p:cNvGraphicFramePr>
            <a:graphicFrameLocks noChangeAspect="1"/>
          </p:cNvGraphicFramePr>
          <p:nvPr>
            <p:extLst>
              <p:ext uri="{D42A27DB-BD31-4B8C-83A1-F6EECF244321}">
                <p14:modId xmlns:p14="http://schemas.microsoft.com/office/powerpoint/2010/main" val="1170880548"/>
              </p:ext>
            </p:extLst>
          </p:nvPr>
        </p:nvGraphicFramePr>
        <p:xfrm>
          <a:off x="6386513" y="4937852"/>
          <a:ext cx="1271587" cy="1011238"/>
        </p:xfrm>
        <a:graphic>
          <a:graphicData uri="http://schemas.openxmlformats.org/presentationml/2006/ole">
            <mc:AlternateContent xmlns:mc="http://schemas.openxmlformats.org/markup-compatibility/2006">
              <mc:Choice xmlns:v="urn:schemas-microsoft-com:vml" Requires="v">
                <p:oleObj spid="_x0000_s2464" r:id="rId4" imgW="9971429" imgH="7935433" progId="">
                  <p:embed/>
                </p:oleObj>
              </mc:Choice>
              <mc:Fallback>
                <p:oleObj r:id="rId4" imgW="9971429" imgH="7935433" progId="">
                  <p:embed/>
                  <p:pic>
                    <p:nvPicPr>
                      <p:cNvPr id="13556" name="Object 2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513" y="4937852"/>
                        <a:ext cx="1271587"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77" name="Rectangle 67"/>
          <p:cNvSpPr>
            <a:spLocks noChangeArrowheads="1"/>
          </p:cNvSpPr>
          <p:nvPr/>
        </p:nvSpPr>
        <p:spPr bwMode="auto">
          <a:xfrm>
            <a:off x="4162425" y="503965"/>
            <a:ext cx="1439863" cy="604837"/>
          </a:xfrm>
          <a:prstGeom prst="rect">
            <a:avLst/>
          </a:prstGeom>
          <a:noFill/>
          <a:ln w="9525">
            <a:noFill/>
            <a:miter lim="800000"/>
            <a:headEnd/>
            <a:tailEnd/>
          </a:ln>
        </p:spPr>
        <p:txBody>
          <a:bodyPr>
            <a:spAutoFit/>
          </a:bodyPr>
          <a:lstStyle/>
          <a:p>
            <a:pPr algn="ctr">
              <a:spcBef>
                <a:spcPct val="10000"/>
              </a:spcBef>
            </a:pPr>
            <a:r>
              <a:rPr lang="ja-JP" altLang="en-US" sz="1600" dirty="0">
                <a:solidFill>
                  <a:srgbClr val="000066"/>
                </a:solidFill>
                <a:latin typeface="HGP創英角ｺﾞｼｯｸUB" pitchFamily="50" charset="-128"/>
                <a:ea typeface="HGP創英角ｺﾞｼｯｸUB" pitchFamily="50" charset="-128"/>
              </a:rPr>
              <a:t>情報活用</a:t>
            </a:r>
          </a:p>
          <a:p>
            <a:pPr algn="ctr">
              <a:spcBef>
                <a:spcPct val="10000"/>
              </a:spcBef>
            </a:pPr>
            <a:r>
              <a:rPr lang="ja-JP" altLang="en-US" sz="1600" dirty="0">
                <a:solidFill>
                  <a:srgbClr val="000066"/>
                </a:solidFill>
                <a:latin typeface="HGP創英角ｺﾞｼｯｸUB" pitchFamily="50" charset="-128"/>
                <a:ea typeface="HGP創英角ｺﾞｼｯｸUB" pitchFamily="50" charset="-128"/>
              </a:rPr>
              <a:t>（画面大きい）</a:t>
            </a:r>
          </a:p>
        </p:txBody>
      </p:sp>
      <p:graphicFrame>
        <p:nvGraphicFramePr>
          <p:cNvPr id="13552" name="Object 240"/>
          <p:cNvGraphicFramePr>
            <a:graphicFrameLocks noChangeAspect="1"/>
          </p:cNvGraphicFramePr>
          <p:nvPr>
            <p:extLst>
              <p:ext uri="{D42A27DB-BD31-4B8C-83A1-F6EECF244321}">
                <p14:modId xmlns:p14="http://schemas.microsoft.com/office/powerpoint/2010/main" val="1563383698"/>
              </p:ext>
            </p:extLst>
          </p:nvPr>
        </p:nvGraphicFramePr>
        <p:xfrm>
          <a:off x="2784701" y="1486626"/>
          <a:ext cx="1450975" cy="1135063"/>
        </p:xfrm>
        <a:graphic>
          <a:graphicData uri="http://schemas.openxmlformats.org/presentationml/2006/ole">
            <mc:AlternateContent xmlns:mc="http://schemas.openxmlformats.org/markup-compatibility/2006">
              <mc:Choice xmlns:v="urn:schemas-microsoft-com:vml" Requires="v">
                <p:oleObj spid="_x0000_s2465" r:id="rId6" imgW="11009524" imgH="8609524" progId="">
                  <p:embed/>
                </p:oleObj>
              </mc:Choice>
              <mc:Fallback>
                <p:oleObj r:id="rId6" imgW="11009524" imgH="8609524" progId="">
                  <p:embed/>
                  <p:pic>
                    <p:nvPicPr>
                      <p:cNvPr id="13552" name="Object 2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4701" y="1486626"/>
                        <a:ext cx="14509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53" name="Object 241"/>
          <p:cNvGraphicFramePr>
            <a:graphicFrameLocks noChangeAspect="1"/>
          </p:cNvGraphicFramePr>
          <p:nvPr>
            <p:extLst>
              <p:ext uri="{D42A27DB-BD31-4B8C-83A1-F6EECF244321}">
                <p14:modId xmlns:p14="http://schemas.microsoft.com/office/powerpoint/2010/main" val="2426345601"/>
              </p:ext>
            </p:extLst>
          </p:nvPr>
        </p:nvGraphicFramePr>
        <p:xfrm>
          <a:off x="2362200" y="2893152"/>
          <a:ext cx="1122363" cy="1290638"/>
        </p:xfrm>
        <a:graphic>
          <a:graphicData uri="http://schemas.openxmlformats.org/presentationml/2006/ole">
            <mc:AlternateContent xmlns:mc="http://schemas.openxmlformats.org/markup-compatibility/2006">
              <mc:Choice xmlns:v="urn:schemas-microsoft-com:vml" Requires="v">
                <p:oleObj spid="_x0000_s2466" r:id="rId8" imgW="7676190" imgH="8828571" progId="">
                  <p:embed/>
                </p:oleObj>
              </mc:Choice>
              <mc:Fallback>
                <p:oleObj r:id="rId8" imgW="7676190" imgH="8828571" progId="">
                  <p:embed/>
                  <p:pic>
                    <p:nvPicPr>
                      <p:cNvPr id="13553" name="Object 2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2893152"/>
                        <a:ext cx="1122363" cy="129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54" name="Object 242"/>
          <p:cNvGraphicFramePr>
            <a:graphicFrameLocks noChangeAspect="1"/>
          </p:cNvGraphicFramePr>
          <p:nvPr>
            <p:extLst>
              <p:ext uri="{D42A27DB-BD31-4B8C-83A1-F6EECF244321}">
                <p14:modId xmlns:p14="http://schemas.microsoft.com/office/powerpoint/2010/main" val="3827838759"/>
              </p:ext>
            </p:extLst>
          </p:nvPr>
        </p:nvGraphicFramePr>
        <p:xfrm>
          <a:off x="6308725" y="2970940"/>
          <a:ext cx="1323975" cy="1323975"/>
        </p:xfrm>
        <a:graphic>
          <a:graphicData uri="http://schemas.openxmlformats.org/presentationml/2006/ole">
            <mc:AlternateContent xmlns:mc="http://schemas.openxmlformats.org/markup-compatibility/2006">
              <mc:Choice xmlns:v="urn:schemas-microsoft-com:vml" Requires="v">
                <p:oleObj spid="_x0000_s2467" r:id="rId10" imgW="1324160" imgH="1324160" progId="">
                  <p:embed/>
                </p:oleObj>
              </mc:Choice>
              <mc:Fallback>
                <p:oleObj r:id="rId10" imgW="1324160" imgH="1324160" progId="">
                  <p:embed/>
                  <p:pic>
                    <p:nvPicPr>
                      <p:cNvPr id="13554" name="Object 24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8725" y="2970940"/>
                        <a:ext cx="132397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55" name="Object 243"/>
          <p:cNvGraphicFramePr>
            <a:graphicFrameLocks noChangeAspect="1"/>
          </p:cNvGraphicFramePr>
          <p:nvPr>
            <p:extLst>
              <p:ext uri="{D42A27DB-BD31-4B8C-83A1-F6EECF244321}">
                <p14:modId xmlns:p14="http://schemas.microsoft.com/office/powerpoint/2010/main" val="313890009"/>
              </p:ext>
            </p:extLst>
          </p:nvPr>
        </p:nvGraphicFramePr>
        <p:xfrm>
          <a:off x="6973888" y="2820127"/>
          <a:ext cx="695325" cy="439738"/>
        </p:xfrm>
        <a:graphic>
          <a:graphicData uri="http://schemas.openxmlformats.org/presentationml/2006/ole">
            <mc:AlternateContent xmlns:mc="http://schemas.openxmlformats.org/markup-compatibility/2006">
              <mc:Choice xmlns:v="urn:schemas-microsoft-com:vml" Requires="v">
                <p:oleObj spid="_x0000_s2468" r:id="rId12" imgW="5533333" imgH="3495238" progId="">
                  <p:embed/>
                </p:oleObj>
              </mc:Choice>
              <mc:Fallback>
                <p:oleObj r:id="rId12" imgW="5533333" imgH="3495238" progId="">
                  <p:embed/>
                  <p:pic>
                    <p:nvPicPr>
                      <p:cNvPr id="13555" name="Object 24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73888" y="2820127"/>
                        <a:ext cx="6953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57" name="Object 245"/>
          <p:cNvGraphicFramePr>
            <a:graphicFrameLocks noChangeAspect="1"/>
          </p:cNvGraphicFramePr>
          <p:nvPr>
            <p:extLst>
              <p:ext uri="{D42A27DB-BD31-4B8C-83A1-F6EECF244321}">
                <p14:modId xmlns:p14="http://schemas.microsoft.com/office/powerpoint/2010/main" val="57583056"/>
              </p:ext>
            </p:extLst>
          </p:nvPr>
        </p:nvGraphicFramePr>
        <p:xfrm>
          <a:off x="3263900" y="2970940"/>
          <a:ext cx="1323975" cy="1323975"/>
        </p:xfrm>
        <a:graphic>
          <a:graphicData uri="http://schemas.openxmlformats.org/presentationml/2006/ole">
            <mc:AlternateContent xmlns:mc="http://schemas.openxmlformats.org/markup-compatibility/2006">
              <mc:Choice xmlns:v="urn:schemas-microsoft-com:vml" Requires="v">
                <p:oleObj spid="_x0000_s2469" r:id="rId14" imgW="1324160" imgH="1324160" progId="">
                  <p:embed/>
                </p:oleObj>
              </mc:Choice>
              <mc:Fallback>
                <p:oleObj r:id="rId14" imgW="1324160" imgH="1324160" progId="">
                  <p:embed/>
                  <p:pic>
                    <p:nvPicPr>
                      <p:cNvPr id="13557" name="Object 2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3900" y="2970940"/>
                        <a:ext cx="132397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65" name="Line 66"/>
          <p:cNvSpPr>
            <a:spLocks noChangeShapeType="1"/>
          </p:cNvSpPr>
          <p:nvPr/>
        </p:nvSpPr>
        <p:spPr bwMode="auto">
          <a:xfrm>
            <a:off x="4881563" y="1092927"/>
            <a:ext cx="0" cy="5143500"/>
          </a:xfrm>
          <a:prstGeom prst="line">
            <a:avLst/>
          </a:prstGeom>
          <a:noFill/>
          <a:ln w="57150">
            <a:solidFill>
              <a:srgbClr val="0033CC"/>
            </a:solidFill>
            <a:round/>
            <a:headEnd/>
            <a:tailEnd/>
          </a:ln>
        </p:spPr>
        <p:txBody>
          <a:bodyPr wrap="none" anchor="ctr"/>
          <a:lstStyle/>
          <a:p>
            <a:endParaRPr lang="ja-JP" altLang="en-US"/>
          </a:p>
        </p:txBody>
      </p:sp>
      <p:sp>
        <p:nvSpPr>
          <p:cNvPr id="13563" name="Line 25"/>
          <p:cNvSpPr>
            <a:spLocks noChangeShapeType="1"/>
          </p:cNvSpPr>
          <p:nvPr/>
        </p:nvSpPr>
        <p:spPr bwMode="auto">
          <a:xfrm>
            <a:off x="660400" y="4542565"/>
            <a:ext cx="8839200" cy="0"/>
          </a:xfrm>
          <a:prstGeom prst="line">
            <a:avLst/>
          </a:prstGeom>
          <a:noFill/>
          <a:ln w="57150">
            <a:solidFill>
              <a:srgbClr val="0033CC"/>
            </a:solidFill>
            <a:round/>
            <a:headEnd/>
            <a:tailEnd/>
          </a:ln>
        </p:spPr>
        <p:txBody>
          <a:bodyPr wrap="none" anchor="ctr"/>
          <a:lstStyle/>
          <a:p>
            <a:endParaRPr lang="ja-JP" altLang="en-US"/>
          </a:p>
        </p:txBody>
      </p:sp>
      <p:sp>
        <p:nvSpPr>
          <p:cNvPr id="494696" name="Oval 104"/>
          <p:cNvSpPr>
            <a:spLocks noChangeArrowheads="1"/>
          </p:cNvSpPr>
          <p:nvPr/>
        </p:nvSpPr>
        <p:spPr bwMode="auto">
          <a:xfrm>
            <a:off x="2806700" y="1842227"/>
            <a:ext cx="4114800" cy="3835400"/>
          </a:xfrm>
          <a:prstGeom prst="ellipse">
            <a:avLst/>
          </a:prstGeom>
          <a:solidFill>
            <a:schemeClr val="bg1">
              <a:alpha val="65097"/>
            </a:schemeClr>
          </a:solidFill>
          <a:ln w="38100">
            <a:solidFill>
              <a:srgbClr val="99CCFF"/>
            </a:solidFill>
            <a:round/>
            <a:headEnd/>
            <a:tailEnd/>
          </a:ln>
        </p:spPr>
        <p:txBody>
          <a:bodyPr wrap="none" anchor="ctr"/>
          <a:lstStyle/>
          <a:p>
            <a:pPr algn="ctr"/>
            <a:r>
              <a:rPr lang="ja-JP" altLang="en-US" sz="1600" dirty="0">
                <a:solidFill>
                  <a:srgbClr val="00B0F0"/>
                </a:solidFill>
                <a:ea typeface="HGP創英角ｺﾞｼｯｸUB" pitchFamily="50" charset="-128"/>
              </a:rPr>
              <a:t>無  線  機  能</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330200" y="758825"/>
            <a:ext cx="9175750" cy="1997075"/>
          </a:xfrm>
          <a:prstGeom prst="rect">
            <a:avLst/>
          </a:prstGeom>
          <a:gradFill rotWithShape="1">
            <a:gsLst>
              <a:gs pos="0">
                <a:srgbClr val="99CCFF"/>
              </a:gs>
              <a:gs pos="50000">
                <a:srgbClr val="CCECFF"/>
              </a:gs>
              <a:gs pos="100000">
                <a:srgbClr val="99CCFF"/>
              </a:gs>
            </a:gsLst>
            <a:lin ang="5400000" scaled="1"/>
          </a:gra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defRPr/>
            </a:pPr>
            <a:endParaRPr lang="ja-JP" altLang="en-US" dirty="0">
              <a:ea typeface="HGP創英角ｺﾞｼｯｸUB" pitchFamily="50" charset="-128"/>
            </a:endParaRPr>
          </a:p>
        </p:txBody>
      </p:sp>
      <p:sp>
        <p:nvSpPr>
          <p:cNvPr id="25602" name="Rectangle 6"/>
          <p:cNvSpPr>
            <a:spLocks noChangeArrowheads="1"/>
          </p:cNvSpPr>
          <p:nvPr/>
        </p:nvSpPr>
        <p:spPr bwMode="auto">
          <a:xfrm>
            <a:off x="522288" y="1077913"/>
            <a:ext cx="8270875" cy="519112"/>
          </a:xfrm>
          <a:prstGeom prst="rect">
            <a:avLst/>
          </a:prstGeom>
          <a:noFill/>
          <a:ln w="9525">
            <a:noFill/>
            <a:miter lim="800000"/>
            <a:headEnd/>
            <a:tailEnd/>
          </a:ln>
        </p:spPr>
        <p:txBody>
          <a:bodyPr>
            <a:spAutoFit/>
          </a:bodyPr>
          <a:lstStyle/>
          <a:p>
            <a:r>
              <a:rPr lang="ja-JP" altLang="en-US" sz="2800">
                <a:ea typeface="HGP創英角ｺﾞｼｯｸUB" pitchFamily="50" charset="-128"/>
              </a:rPr>
              <a:t>２．　国内出荷実績　</a:t>
            </a:r>
          </a:p>
        </p:txBody>
      </p:sp>
      <p:sp>
        <p:nvSpPr>
          <p:cNvPr id="10245" name="Text Box 5"/>
          <p:cNvSpPr txBox="1">
            <a:spLocks noChangeArrowheads="1"/>
          </p:cNvSpPr>
          <p:nvPr/>
        </p:nvSpPr>
        <p:spPr bwMode="auto">
          <a:xfrm>
            <a:off x="1093788" y="3938588"/>
            <a:ext cx="8094662" cy="1138773"/>
          </a:xfrm>
          <a:prstGeom prst="rect">
            <a:avLst/>
          </a:prstGeom>
          <a:noFill/>
          <a:ln w="9525">
            <a:noFill/>
            <a:miter lim="800000"/>
            <a:headEnd/>
            <a:tailEnd/>
          </a:ln>
        </p:spPr>
        <p:txBody>
          <a:bodyPr wrap="square">
            <a:spAutoFit/>
          </a:bodyPr>
          <a:lstStyle/>
          <a:p>
            <a:pPr>
              <a:spcBef>
                <a:spcPct val="50000"/>
              </a:spcBef>
            </a:pPr>
            <a:r>
              <a:rPr lang="ja-JP" altLang="en-US" sz="2000" dirty="0">
                <a:solidFill>
                  <a:srgbClr val="000099"/>
                </a:solidFill>
                <a:latin typeface="HGP創英角ｺﾞｼｯｸUB" pitchFamily="50" charset="-128"/>
                <a:ea typeface="HGP創英角ｺﾞｼｯｸUB" pitchFamily="50" charset="-128"/>
              </a:rPr>
              <a:t>年度表記について：</a:t>
            </a:r>
          </a:p>
          <a:p>
            <a:pPr>
              <a:spcBef>
                <a:spcPct val="20000"/>
              </a:spcBef>
            </a:pPr>
            <a:r>
              <a:rPr lang="en-US" altLang="ja-JP" sz="2000" dirty="0">
                <a:solidFill>
                  <a:srgbClr val="000099"/>
                </a:solidFill>
                <a:latin typeface="HGP創英角ｺﾞｼｯｸUB" pitchFamily="50" charset="-128"/>
                <a:ea typeface="HGP創英角ｺﾞｼｯｸUB" pitchFamily="50" charset="-128"/>
              </a:rPr>
              <a:t>2024</a:t>
            </a:r>
            <a:r>
              <a:rPr lang="ja-JP" altLang="en-US" sz="2000" dirty="0">
                <a:solidFill>
                  <a:srgbClr val="000099"/>
                </a:solidFill>
                <a:latin typeface="HGP創英角ｺﾞｼｯｸUB" pitchFamily="50" charset="-128"/>
                <a:ea typeface="HGP創英角ｺﾞｼｯｸUB" pitchFamily="50" charset="-128"/>
              </a:rPr>
              <a:t>　＝　</a:t>
            </a:r>
            <a:r>
              <a:rPr lang="en-US" altLang="ja-JP" sz="2000" dirty="0">
                <a:solidFill>
                  <a:srgbClr val="000099"/>
                </a:solidFill>
                <a:latin typeface="HGP創英角ｺﾞｼｯｸUB" pitchFamily="50" charset="-128"/>
                <a:ea typeface="HGP創英角ｺﾞｼｯｸUB" pitchFamily="50" charset="-128"/>
              </a:rPr>
              <a:t>2024</a:t>
            </a:r>
            <a:r>
              <a:rPr lang="ja-JP" altLang="en-US" sz="2000" dirty="0">
                <a:solidFill>
                  <a:srgbClr val="000099"/>
                </a:solidFill>
                <a:latin typeface="HGP創英角ｺﾞｼｯｸUB" pitchFamily="50" charset="-128"/>
                <a:ea typeface="HGP創英角ｺﾞｼｯｸUB" pitchFamily="50" charset="-128"/>
              </a:rPr>
              <a:t>年度</a:t>
            </a:r>
            <a:endParaRPr lang="en-US" altLang="ja-JP" sz="2000" dirty="0">
              <a:solidFill>
                <a:srgbClr val="000099"/>
              </a:solidFill>
              <a:latin typeface="HGP創英角ｺﾞｼｯｸUB" pitchFamily="50" charset="-128"/>
              <a:ea typeface="HGP創英角ｺﾞｼｯｸUB" pitchFamily="50" charset="-128"/>
            </a:endParaRPr>
          </a:p>
          <a:p>
            <a:pPr>
              <a:spcBef>
                <a:spcPct val="20000"/>
              </a:spcBef>
            </a:pPr>
            <a:r>
              <a:rPr lang="en-US" altLang="ja-JP" sz="2000" dirty="0">
                <a:solidFill>
                  <a:srgbClr val="000099"/>
                </a:solidFill>
                <a:latin typeface="HGP創英角ｺﾞｼｯｸUB" pitchFamily="50" charset="-128"/>
                <a:ea typeface="HGP創英角ｺﾞｼｯｸUB" pitchFamily="50" charset="-128"/>
              </a:rPr>
              <a:t> </a:t>
            </a:r>
            <a:r>
              <a:rPr lang="ja-JP" altLang="en-US" sz="2000" dirty="0">
                <a:solidFill>
                  <a:srgbClr val="000099"/>
                </a:solidFill>
                <a:latin typeface="HGP創英角ｺﾞｼｯｸUB" pitchFamily="50" charset="-128"/>
                <a:ea typeface="HGP創英角ｺﾞｼｯｸUB" pitchFamily="50" charset="-128"/>
              </a:rPr>
              <a:t>　　　　　　　期間：</a:t>
            </a:r>
            <a:r>
              <a:rPr lang="en-US" altLang="ja-JP" sz="2000" dirty="0">
                <a:solidFill>
                  <a:srgbClr val="000099"/>
                </a:solidFill>
                <a:latin typeface="HGP創英角ｺﾞｼｯｸUB" pitchFamily="50" charset="-128"/>
                <a:ea typeface="HGP創英角ｺﾞｼｯｸUB" pitchFamily="50" charset="-128"/>
              </a:rPr>
              <a:t>2024</a:t>
            </a:r>
            <a:r>
              <a:rPr lang="ja-JP" altLang="en-US" sz="2000" dirty="0">
                <a:solidFill>
                  <a:srgbClr val="000099"/>
                </a:solidFill>
                <a:latin typeface="HGP創英角ｺﾞｼｯｸUB" pitchFamily="50" charset="-128"/>
                <a:ea typeface="HGP創英角ｺﾞｼｯｸUB" pitchFamily="50" charset="-128"/>
              </a:rPr>
              <a:t>年</a:t>
            </a:r>
            <a:r>
              <a:rPr lang="en-US" altLang="ja-JP" sz="2000" dirty="0">
                <a:solidFill>
                  <a:srgbClr val="000099"/>
                </a:solidFill>
                <a:latin typeface="HGP創英角ｺﾞｼｯｸUB" pitchFamily="50" charset="-128"/>
                <a:ea typeface="HGP創英角ｺﾞｼｯｸUB" pitchFamily="50" charset="-128"/>
              </a:rPr>
              <a:t>4</a:t>
            </a:r>
            <a:r>
              <a:rPr lang="ja-JP" altLang="en-US" sz="2000" dirty="0">
                <a:solidFill>
                  <a:srgbClr val="000099"/>
                </a:solidFill>
                <a:latin typeface="HGP創英角ｺﾞｼｯｸUB" pitchFamily="50" charset="-128"/>
                <a:ea typeface="HGP創英角ｺﾞｼｯｸUB" pitchFamily="50" charset="-128"/>
              </a:rPr>
              <a:t>月</a:t>
            </a:r>
            <a:r>
              <a:rPr lang="en-US" altLang="ja-JP" sz="2000" dirty="0">
                <a:solidFill>
                  <a:srgbClr val="000099"/>
                </a:solidFill>
                <a:latin typeface="HGP創英角ｺﾞｼｯｸUB" pitchFamily="50" charset="-128"/>
                <a:ea typeface="HGP創英角ｺﾞｼｯｸUB" pitchFamily="50" charset="-128"/>
              </a:rPr>
              <a:t>1</a:t>
            </a:r>
            <a:r>
              <a:rPr lang="ja-JP" altLang="en-US" sz="2000" dirty="0">
                <a:solidFill>
                  <a:srgbClr val="000099"/>
                </a:solidFill>
                <a:latin typeface="HGP創英角ｺﾞｼｯｸUB" pitchFamily="50" charset="-128"/>
                <a:ea typeface="HGP創英角ｺﾞｼｯｸUB" pitchFamily="50" charset="-128"/>
              </a:rPr>
              <a:t>日～</a:t>
            </a:r>
            <a:r>
              <a:rPr lang="en-US" altLang="ja-JP" sz="2000" dirty="0">
                <a:solidFill>
                  <a:srgbClr val="000099"/>
                </a:solidFill>
                <a:latin typeface="HGP創英角ｺﾞｼｯｸUB" pitchFamily="50" charset="-128"/>
                <a:ea typeface="HGP創英角ｺﾞｼｯｸUB" pitchFamily="50" charset="-128"/>
              </a:rPr>
              <a:t>2025</a:t>
            </a:r>
            <a:r>
              <a:rPr lang="ja-JP" altLang="en-US" sz="2000" dirty="0">
                <a:solidFill>
                  <a:srgbClr val="000099"/>
                </a:solidFill>
                <a:latin typeface="HGP創英角ｺﾞｼｯｸUB" pitchFamily="50" charset="-128"/>
                <a:ea typeface="HGP創英角ｺﾞｼｯｸUB" pitchFamily="50" charset="-128"/>
              </a:rPr>
              <a:t>年</a:t>
            </a:r>
            <a:r>
              <a:rPr lang="en-US" altLang="ja-JP" sz="2000" dirty="0">
                <a:solidFill>
                  <a:srgbClr val="000099"/>
                </a:solidFill>
                <a:latin typeface="HGP創英角ｺﾞｼｯｸUB" pitchFamily="50" charset="-128"/>
                <a:ea typeface="HGP創英角ｺﾞｼｯｸUB" pitchFamily="50" charset="-128"/>
              </a:rPr>
              <a:t>3</a:t>
            </a:r>
            <a:r>
              <a:rPr lang="ja-JP" altLang="en-US" sz="2000" dirty="0">
                <a:solidFill>
                  <a:srgbClr val="000099"/>
                </a:solidFill>
                <a:latin typeface="HGP創英角ｺﾞｼｯｸUB" pitchFamily="50" charset="-128"/>
                <a:ea typeface="HGP創英角ｺﾞｼｯｸUB" pitchFamily="50" charset="-128"/>
              </a:rPr>
              <a:t>月</a:t>
            </a:r>
            <a:r>
              <a:rPr lang="en-US" altLang="ja-JP" sz="2000" dirty="0">
                <a:solidFill>
                  <a:srgbClr val="000099"/>
                </a:solidFill>
                <a:latin typeface="HGP創英角ｺﾞｼｯｸUB" pitchFamily="50" charset="-128"/>
                <a:ea typeface="HGP創英角ｺﾞｼｯｸUB" pitchFamily="50" charset="-128"/>
              </a:rPr>
              <a:t>31</a:t>
            </a:r>
            <a:r>
              <a:rPr lang="ja-JP" altLang="en-US" sz="2000" dirty="0">
                <a:solidFill>
                  <a:srgbClr val="000099"/>
                </a:solidFill>
                <a:latin typeface="HGP創英角ｺﾞｼｯｸUB" pitchFamily="50" charset="-128"/>
                <a:ea typeface="HGP創英角ｺﾞｼｯｸUB" pitchFamily="50" charset="-128"/>
              </a:rPr>
              <a:t>日</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6" name="Rectangle 4"/>
          <p:cNvSpPr>
            <a:spLocks noChangeArrowheads="1"/>
          </p:cNvSpPr>
          <p:nvPr/>
        </p:nvSpPr>
        <p:spPr bwMode="auto">
          <a:xfrm>
            <a:off x="330200" y="758825"/>
            <a:ext cx="9175750" cy="1955800"/>
          </a:xfrm>
          <a:prstGeom prst="rect">
            <a:avLst/>
          </a:prstGeom>
          <a:gradFill rotWithShape="1">
            <a:gsLst>
              <a:gs pos="0">
                <a:schemeClr val="accent2"/>
              </a:gs>
              <a:gs pos="50000">
                <a:srgbClr val="FFFF66"/>
              </a:gs>
              <a:gs pos="100000">
                <a:schemeClr val="accent2"/>
              </a:gs>
            </a:gsLst>
            <a:lin ang="5400000" scaled="1"/>
          </a:gra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ja-JP" altLang="en-US" dirty="0">
              <a:ea typeface="HGP創英角ｺﾞｼｯｸUB" pitchFamily="50" charset="-128"/>
            </a:endParaRPr>
          </a:p>
        </p:txBody>
      </p:sp>
      <p:sp>
        <p:nvSpPr>
          <p:cNvPr id="56322" name="Rectangle 5"/>
          <p:cNvSpPr>
            <a:spLocks noChangeArrowheads="1"/>
          </p:cNvSpPr>
          <p:nvPr/>
        </p:nvSpPr>
        <p:spPr bwMode="auto">
          <a:xfrm>
            <a:off x="522288" y="1077913"/>
            <a:ext cx="8270875" cy="1677987"/>
          </a:xfrm>
          <a:prstGeom prst="rect">
            <a:avLst/>
          </a:prstGeom>
          <a:noFill/>
          <a:ln w="9525">
            <a:noFill/>
            <a:miter lim="800000"/>
            <a:headEnd/>
            <a:tailEnd/>
          </a:ln>
        </p:spPr>
        <p:txBody>
          <a:bodyPr>
            <a:spAutoFit/>
          </a:bodyPr>
          <a:lstStyle/>
          <a:p>
            <a:r>
              <a:rPr lang="ja-JP" altLang="en-US" sz="2800" dirty="0">
                <a:ea typeface="HGP創英角ｺﾞｼｯｸUB" pitchFamily="50" charset="-128"/>
              </a:rPr>
              <a:t>２．１．　国内出荷実績</a:t>
            </a:r>
            <a:endParaRPr lang="en-US" altLang="ja-JP" sz="2800" dirty="0">
              <a:ea typeface="HGP創英角ｺﾞｼｯｸUB" pitchFamily="50" charset="-128"/>
            </a:endParaRPr>
          </a:p>
          <a:p>
            <a:endParaRPr lang="en-US" altLang="ja-JP" sz="2800" dirty="0">
              <a:ea typeface="HGP創英角ｺﾞｼｯｸUB" pitchFamily="50" charset="-128"/>
            </a:endParaRPr>
          </a:p>
          <a:p>
            <a:r>
              <a:rPr lang="ja-JP" altLang="en-US" sz="2800" dirty="0">
                <a:ea typeface="HGP創英角ｺﾞｼｯｸUB" pitchFamily="50" charset="-128"/>
              </a:rPr>
              <a:t>　　　　　　　　　　　</a:t>
            </a:r>
            <a:r>
              <a:rPr lang="ja-JP" altLang="en-US" sz="4800" dirty="0">
                <a:solidFill>
                  <a:srgbClr val="0070C0"/>
                </a:solidFill>
                <a:ea typeface="HGP創英角ｺﾞｼｯｸUB" pitchFamily="50" charset="-128"/>
              </a:rPr>
              <a:t>カテゴリー別</a:t>
            </a:r>
          </a:p>
        </p:txBody>
      </p:sp>
    </p:spTree>
  </p:cSld>
  <p:clrMapOvr>
    <a:masterClrMapping/>
  </p:clrMapOvr>
</p:sld>
</file>

<file path=ppt/theme/theme1.xml><?xml version="1.0" encoding="utf-8"?>
<a:theme xmlns:a="http://schemas.openxmlformats.org/drawingml/2006/main" name="ＮＥＣソリューションズ（軽いもの）">
  <a:themeElements>
    <a:clrScheme name="ＮＥＣソリューションズ（軽いもの）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ＮＥＣソリューションズ（軽いもの）">
      <a:majorFont>
        <a:latin typeface="HGP創英角ﾎﾟｯﾌﾟ体"/>
        <a:ea typeface="HGP創英角ﾎﾟｯﾌﾟ体"/>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HGP創英角ｺﾞｼｯｸUB" pitchFamily="50" charset="-128"/>
          </a:defRPr>
        </a:defPPr>
      </a:lstStyle>
    </a:lnDef>
  </a:objectDefaults>
  <a:extraClrSchemeLst>
    <a:extraClrScheme>
      <a:clrScheme name="ＮＥＣソリューションズ（軽いもの）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ＮＥＣソリューションズ（軽いもの）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ＮＥＣソリューションズ（軽いもの）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ＮＥＣソリューションズ（軽いもの）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ＮＥＣソリューションズ（軽いもの）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ＮＥＣソリューションズ（軽いもの）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ＮＥＣソリューションズ（軽いもの）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表紙_リッキーなし">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8bcad6d-6954-4574-a87f-a74e8dd31c01" xsi:nil="true"/>
    <lcf76f155ced4ddcb4097134ff3c332f xmlns="51632d10-89a5-4585-8cd3-349a5316699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8F4151792DCA540ACF5F012EC495395" ma:contentTypeVersion="18" ma:contentTypeDescription="新しいドキュメントを作成します。" ma:contentTypeScope="" ma:versionID="bca7e057344c2bc110dd5af4114f7036">
  <xsd:schema xmlns:xsd="http://www.w3.org/2001/XMLSchema" xmlns:xs="http://www.w3.org/2001/XMLSchema" xmlns:p="http://schemas.microsoft.com/office/2006/metadata/properties" xmlns:ns2="51632d10-89a5-4585-8cd3-349a53166999" xmlns:ns3="18bcad6d-6954-4574-a87f-a74e8dd31c01" targetNamespace="http://schemas.microsoft.com/office/2006/metadata/properties" ma:root="true" ma:fieldsID="1580a86574718fc308da1b2a672cb4f3" ns2:_="" ns3:_="">
    <xsd:import namespace="51632d10-89a5-4585-8cd3-349a53166999"/>
    <xsd:import namespace="18bcad6d-6954-4574-a87f-a74e8dd31c0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632d10-89a5-4585-8cd3-349a531669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547eb181-6f95-4e45-954e-86874d762f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bcad6d-6954-4574-a87f-a74e8dd31c01" elementFormDefault="qualified">
    <xsd:import namespace="http://schemas.microsoft.com/office/2006/documentManagement/types"/>
    <xsd:import namespace="http://schemas.microsoft.com/office/infopath/2007/PartnerControls"/>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12f36dbc-8e7d-4af5-8026-86d9d091c88c}" ma:internalName="TaxCatchAll" ma:showField="CatchAllData" ma:web="18bcad6d-6954-4574-a87f-a74e8dd31c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913EC9-27DD-4D75-9226-172858979338}">
  <ds:schemaRefs>
    <ds:schemaRef ds:uri="http://schemas.microsoft.com/office/infopath/2007/PartnerControls"/>
    <ds:schemaRef ds:uri="http://purl.org/dc/elements/1.1/"/>
    <ds:schemaRef ds:uri="http://schemas.microsoft.com/office/2006/documentManagement/types"/>
    <ds:schemaRef ds:uri="http://purl.org/dc/terms/"/>
    <ds:schemaRef ds:uri="http://schemas.microsoft.com/office/2006/metadata/properties"/>
    <ds:schemaRef ds:uri="http://purl.org/dc/dcmitype/"/>
    <ds:schemaRef ds:uri="51632d10-89a5-4585-8cd3-349a53166999"/>
    <ds:schemaRef ds:uri="http://schemas.openxmlformats.org/package/2006/metadata/core-properties"/>
    <ds:schemaRef ds:uri="http://www.w3.org/XML/1998/namespace"/>
    <ds:schemaRef ds:uri="18bcad6d-6954-4574-a87f-a74e8dd31c01"/>
  </ds:schemaRefs>
</ds:datastoreItem>
</file>

<file path=customXml/itemProps2.xml><?xml version="1.0" encoding="utf-8"?>
<ds:datastoreItem xmlns:ds="http://schemas.openxmlformats.org/officeDocument/2006/customXml" ds:itemID="{6A98F386-9A1A-4A10-A827-B78D5395C24C}">
  <ds:schemaRefs>
    <ds:schemaRef ds:uri="http://schemas.microsoft.com/sharepoint/v3/contenttype/forms"/>
  </ds:schemaRefs>
</ds:datastoreItem>
</file>

<file path=customXml/itemProps3.xml><?xml version="1.0" encoding="utf-8"?>
<ds:datastoreItem xmlns:ds="http://schemas.openxmlformats.org/officeDocument/2006/customXml" ds:itemID="{D8A00EB6-AF0E-48DD-ADF0-710F299DFE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632d10-89a5-4585-8cd3-349a53166999"/>
    <ds:schemaRef ds:uri="18bcad6d-6954-4574-a87f-a74e8dd31c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52720</TotalTime>
  <Words>7255</Words>
  <Application>Microsoft Office PowerPoint</Application>
  <PresentationFormat>A4 210 x 297 mm</PresentationFormat>
  <Paragraphs>2140</Paragraphs>
  <Slides>37</Slides>
  <Notes>37</Notes>
  <HiddenSlides>0</HiddenSlides>
  <MMClips>0</MMClips>
  <ScaleCrop>false</ScaleCrop>
  <HeadingPairs>
    <vt:vector size="8" baseType="variant">
      <vt:variant>
        <vt:lpstr>使用されているフォント</vt:lpstr>
      </vt:variant>
      <vt:variant>
        <vt:i4>12</vt:i4>
      </vt:variant>
      <vt:variant>
        <vt:lpstr>テーマ</vt:lpstr>
      </vt:variant>
      <vt:variant>
        <vt:i4>2</vt:i4>
      </vt:variant>
      <vt:variant>
        <vt:lpstr>埋め込まれた OLE サーバー</vt:lpstr>
      </vt:variant>
      <vt:variant>
        <vt:i4>2</vt:i4>
      </vt:variant>
      <vt:variant>
        <vt:lpstr>スライド タイトル</vt:lpstr>
      </vt:variant>
      <vt:variant>
        <vt:i4>37</vt:i4>
      </vt:variant>
    </vt:vector>
  </HeadingPairs>
  <TitlesOfParts>
    <vt:vector size="53" baseType="lpstr">
      <vt:lpstr>HGP創英角ｺﾞｼｯｸUB</vt:lpstr>
      <vt:lpstr>HGP創英角ﾎﾟｯﾌﾟ体</vt:lpstr>
      <vt:lpstr>HGS創英角ｺﾞｼｯｸUB</vt:lpstr>
      <vt:lpstr>Meiryo UI</vt:lpstr>
      <vt:lpstr>ＭＳ Ｐゴシック</vt:lpstr>
      <vt:lpstr>ＭＳ ゴシック</vt:lpstr>
      <vt:lpstr>游ゴシック</vt:lpstr>
      <vt:lpstr>Arial</vt:lpstr>
      <vt:lpstr>Calibri</vt:lpstr>
      <vt:lpstr>Tahoma</vt:lpstr>
      <vt:lpstr>Times New Roman</vt:lpstr>
      <vt:lpstr>Wingdings</vt:lpstr>
      <vt:lpstr>ＮＥＣソリューションズ（軽いもの）</vt:lpstr>
      <vt:lpstr>表紙_リッキーなし</vt:lpstr>
      <vt:lpstr>Worksheet</vt:lpstr>
      <vt:lpstr>Photo Editor ｲﾒｰｼﾞ</vt:lpstr>
      <vt:lpstr>ハンディターミナル専門委員会 在間　義</vt:lpstr>
      <vt:lpstr>2024年度　ハンディターミナル専門委員会　参加会社</vt:lpstr>
      <vt:lpstr>PowerPoint プレゼンテーション</vt:lpstr>
      <vt:lpstr>PowerPoint プレゼンテーション</vt:lpstr>
      <vt:lpstr>１．１．　ハンディターミナルの定義</vt:lpstr>
      <vt:lpstr>１．２．　ハンディターミナルの種類（カテゴリー）</vt:lpstr>
      <vt:lpstr>１．３．　ハンディターミナルのカテゴリー別位置づけ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製造業</vt:lpstr>
      <vt:lpstr>製造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ハンディターミナル専門委員会 報告</dc:title>
  <dc:creator>JEITA HT専門委員会</dc:creator>
  <cp:lastModifiedBy>Zaima Tadashi</cp:lastModifiedBy>
  <cp:revision>1083</cp:revision>
  <cp:lastPrinted>2023-07-06T08:07:59Z</cp:lastPrinted>
  <dcterms:created xsi:type="dcterms:W3CDTF">2002-06-01T00:46:04Z</dcterms:created>
  <dcterms:modified xsi:type="dcterms:W3CDTF">2025-07-04T11:25:42Z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0x01010088F4151792DCA540ACF5F012EC495395</vt:lpwstr>
  </property>
  <property fmtid="{D5CDD505-2E9C-101B-9397-08002B2CF9AE}" pid="3" name="MSIP_Label_a7295cc1-d279-42ac-ab4d-3b0f4fece050_Enabled">
    <vt:lpwstr>true</vt:lpwstr>
  </property>
  <property fmtid="{D5CDD505-2E9C-101B-9397-08002B2CF9AE}" pid="4" name="MSIP_Label_a7295cc1-d279-42ac-ab4d-3b0f4fece050_SetDate">
    <vt:lpwstr>2024-07-01T02:27:36Z</vt:lpwstr>
  </property>
  <property fmtid="{D5CDD505-2E9C-101B-9397-08002B2CF9AE}" pid="5" name="MSIP_Label_a7295cc1-d279-42ac-ab4d-3b0f4fece050_Method">
    <vt:lpwstr>Standard</vt:lpwstr>
  </property>
  <property fmtid="{D5CDD505-2E9C-101B-9397-08002B2CF9AE}" pid="6" name="MSIP_Label_a7295cc1-d279-42ac-ab4d-3b0f4fece050_Name">
    <vt:lpwstr>FUJITSU-RESTRICTED​</vt:lpwstr>
  </property>
  <property fmtid="{D5CDD505-2E9C-101B-9397-08002B2CF9AE}" pid="7" name="MSIP_Label_a7295cc1-d279-42ac-ab4d-3b0f4fece050_SiteId">
    <vt:lpwstr>a19f121d-81e1-4858-a9d8-736e267fd4c7</vt:lpwstr>
  </property>
  <property fmtid="{D5CDD505-2E9C-101B-9397-08002B2CF9AE}" pid="8" name="MSIP_Label_a7295cc1-d279-42ac-ab4d-3b0f4fece050_ActionId">
    <vt:lpwstr>a2d7ce5b-b939-406e-b3ab-1a869e79bebf</vt:lpwstr>
  </property>
  <property fmtid="{D5CDD505-2E9C-101B-9397-08002B2CF9AE}" pid="9" name="MSIP_Label_a7295cc1-d279-42ac-ab4d-3b0f4fece050_ContentBits">
    <vt:lpwstr>0</vt:lpwstr>
  </property>
  <property fmtid="{D5CDD505-2E9C-101B-9397-08002B2CF9AE}" pid="10" name="MediaServiceImageTags">
    <vt:lpwstr/>
  </property>
</Properties>
</file>